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57" r:id="rId4"/>
    <p:sldId id="258" r:id="rId5"/>
    <p:sldId id="264" r:id="rId6"/>
    <p:sldId id="260" r:id="rId7"/>
    <p:sldId id="281" r:id="rId8"/>
    <p:sldId id="259" r:id="rId9"/>
    <p:sldId id="276" r:id="rId10"/>
    <p:sldId id="278" r:id="rId11"/>
    <p:sldId id="263" r:id="rId12"/>
    <p:sldId id="262" r:id="rId13"/>
    <p:sldId id="266" r:id="rId14"/>
    <p:sldId id="277" r:id="rId15"/>
    <p:sldId id="267" r:id="rId16"/>
    <p:sldId id="268" r:id="rId17"/>
    <p:sldId id="282" r:id="rId18"/>
    <p:sldId id="283" r:id="rId19"/>
    <p:sldId id="269" r:id="rId20"/>
    <p:sldId id="270" r:id="rId21"/>
    <p:sldId id="280" r:id="rId22"/>
    <p:sldId id="271" r:id="rId23"/>
    <p:sldId id="279" r:id="rId24"/>
    <p:sldId id="27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8"/>
    <p:restoredTop sz="93699"/>
  </p:normalViewPr>
  <p:slideViewPr>
    <p:cSldViewPr snapToGrid="0" snapToObjects="1">
      <p:cViewPr varScale="1">
        <p:scale>
          <a:sx n="105" d="100"/>
          <a:sy n="105" d="100"/>
        </p:scale>
        <p:origin x="2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5C002-3200-4048-AD59-909BA23E8D9F}" type="datetimeFigureOut">
              <a:rPr lang="es-ES_tradnl" smtClean="0"/>
              <a:t>10/6/20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C12C4-4C04-C049-84B4-E4E7E365646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3490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Resultados muy cuestionados en un reciente estudio publicado en </a:t>
            </a:r>
            <a:r>
              <a:rPr lang="es-ES_tradnl" dirty="0" err="1" smtClean="0"/>
              <a:t>Lancet</a:t>
            </a:r>
            <a:r>
              <a:rPr lang="es-ES_tradnl" dirty="0" smtClean="0"/>
              <a:t> y retirado a los pocos </a:t>
            </a:r>
            <a:r>
              <a:rPr lang="es-ES_tradnl" dirty="0" err="1" smtClean="0"/>
              <a:t>dias</a:t>
            </a:r>
            <a:r>
              <a:rPr lang="es-ES_tradnl" dirty="0" smtClean="0"/>
              <a:t>. 			</a:t>
            </a:r>
            <a:r>
              <a:rPr lang="es-ES_tradnl" i="1" dirty="0" smtClean="0"/>
              <a:t>Dudas sobre la veracidad de los datos. Tres autores se retractan</a:t>
            </a:r>
          </a:p>
          <a:p>
            <a:r>
              <a:rPr lang="es-ES_tradnl" dirty="0" smtClean="0"/>
              <a:t>Muchos ensayos en marcha (algunos se pararon tras la publicación del estudio pero ya han comenzado de nuevo)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C12C4-4C04-C049-84B4-E4E7E3656464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62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C12C4-4C04-C049-84B4-E4E7E3656464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659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CAR receptores de de antígeno quimérico. </a:t>
            </a:r>
            <a:r>
              <a:rPr lang="es-ES_tradnl" dirty="0" err="1" smtClean="0"/>
              <a:t>Tisagenlecleuzel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C12C4-4C04-C049-84B4-E4E7E3656464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473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Relationship Id="rId3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tiff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ec.aemps.es/reec/public/web.html" TargetMode="External"/><Relationship Id="rId3" Type="http://schemas.openxmlformats.org/officeDocument/2006/relationships/hyperlink" Target="https://www.clinicaltrialsregister.e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s://doi.org/10.1016/j.jcrc.2020.03.005)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44949" y="2252572"/>
            <a:ext cx="8524074" cy="685800"/>
          </a:xfrm>
        </p:spPr>
        <p:txBody>
          <a:bodyPr>
            <a:noAutofit/>
          </a:bodyPr>
          <a:lstStyle/>
          <a:p>
            <a:r>
              <a:rPr lang="es-ES_tradnl" sz="4400" dirty="0" smtClean="0"/>
              <a:t>Aspectos importantes para el médico de AP durante la pandemia por COVID</a:t>
            </a:r>
            <a:endParaRPr lang="es-ES_tradnl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200"/>
            <a:ext cx="2933356" cy="27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72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37005" y="967563"/>
            <a:ext cx="4886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 smtClean="0"/>
              <a:t>Otros antivirales</a:t>
            </a:r>
            <a:endParaRPr lang="es-ES_tradnl" sz="4800" dirty="0"/>
          </a:p>
        </p:txBody>
      </p:sp>
      <p:sp>
        <p:nvSpPr>
          <p:cNvPr id="3" name="Rectángulo 2"/>
          <p:cNvSpPr/>
          <p:nvPr/>
        </p:nvSpPr>
        <p:spPr>
          <a:xfrm>
            <a:off x="417443" y="2082540"/>
            <a:ext cx="115890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 err="1" smtClean="0">
                <a:latin typeface="Montserrat" charset="0"/>
              </a:rPr>
              <a:t>Umifenovir</a:t>
            </a:r>
            <a:endParaRPr lang="es-ES_tradnl" sz="2800" dirty="0" smtClean="0">
              <a:latin typeface="Montserrat" charset="0"/>
            </a:endParaRPr>
          </a:p>
          <a:p>
            <a:endParaRPr lang="es-ES_tradnl" sz="2800" dirty="0">
              <a:latin typeface="Montserrat" charset="0"/>
            </a:endParaRPr>
          </a:p>
          <a:p>
            <a:r>
              <a:rPr lang="es-ES_tradnl" sz="2800" dirty="0" err="1" smtClean="0">
                <a:latin typeface="Montserrat" charset="0"/>
              </a:rPr>
              <a:t>Favipiravir</a:t>
            </a:r>
            <a:endParaRPr lang="es-ES_tradnl" sz="2800" dirty="0" smtClean="0">
              <a:latin typeface="Montserrat" charset="0"/>
            </a:endParaRPr>
          </a:p>
          <a:p>
            <a:endParaRPr lang="es-ES_tradnl" sz="2800" dirty="0">
              <a:latin typeface="Montserrat" charset="0"/>
            </a:endParaRPr>
          </a:p>
          <a:p>
            <a:r>
              <a:rPr lang="es-ES_tradnl" sz="2800" dirty="0" err="1" smtClean="0">
                <a:latin typeface="Montserrat" charset="0"/>
              </a:rPr>
              <a:t>Ribavirina</a:t>
            </a:r>
            <a:endParaRPr lang="es-ES_tradnl" sz="2800" dirty="0" smtClean="0">
              <a:latin typeface="Montserrat" charset="0"/>
            </a:endParaRPr>
          </a:p>
          <a:p>
            <a:endParaRPr lang="es-ES_tradnl" sz="2800" dirty="0">
              <a:latin typeface="Montserrat" charset="0"/>
            </a:endParaRPr>
          </a:p>
          <a:p>
            <a:r>
              <a:rPr lang="es-ES_tradnl" sz="2800" dirty="0" smtClean="0">
                <a:latin typeface="Montserrat" charset="0"/>
              </a:rPr>
              <a:t>	todos en fases de ensayos</a:t>
            </a:r>
            <a:endParaRPr lang="es-ES_tradnl" sz="6600" dirty="0"/>
          </a:p>
        </p:txBody>
      </p:sp>
    </p:spTree>
    <p:extLst>
      <p:ext uri="{BB962C8B-B14F-4D97-AF65-F5344CB8AC3E}">
        <p14:creationId xmlns:p14="http://schemas.microsoft.com/office/powerpoint/2010/main" val="87468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603406" y="865310"/>
            <a:ext cx="3462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smtClean="0"/>
              <a:t>TOCILIZUMAB</a:t>
            </a:r>
            <a:endParaRPr lang="es-ES_tradnl" sz="4000"/>
          </a:p>
        </p:txBody>
      </p:sp>
      <p:sp>
        <p:nvSpPr>
          <p:cNvPr id="3" name="CuadroTexto 2"/>
          <p:cNvSpPr txBox="1"/>
          <p:nvPr/>
        </p:nvSpPr>
        <p:spPr>
          <a:xfrm>
            <a:off x="1957566" y="2881424"/>
            <a:ext cx="9291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Inmunosupresor , inhibidor de la IL-6, usado en AR y en síndrome de liberación de citoquinas asociados a inmunoterapia de células T con CAR</a:t>
            </a:r>
          </a:p>
          <a:p>
            <a:endParaRPr lang="es-ES_tradnl" dirty="0"/>
          </a:p>
          <a:p>
            <a:r>
              <a:rPr lang="es-ES_tradnl" dirty="0" smtClean="0"/>
              <a:t>Se usó en China, en Italia,</a:t>
            </a:r>
            <a:r>
              <a:rPr lang="mr-IN" dirty="0" smtClean="0"/>
              <a:t>…</a:t>
            </a:r>
            <a:endParaRPr lang="es-ES" dirty="0" smtClean="0"/>
          </a:p>
          <a:p>
            <a:r>
              <a:rPr lang="es-ES" dirty="0" smtClean="0"/>
              <a:t>Frenar tormenta citoquinas. Una dosis, quizá dos.</a:t>
            </a:r>
          </a:p>
          <a:p>
            <a:r>
              <a:rPr lang="es-ES" dirty="0" smtClean="0"/>
              <a:t>Experiencia</a:t>
            </a:r>
          </a:p>
          <a:p>
            <a:r>
              <a:rPr lang="es-ES" dirty="0" smtClean="0"/>
              <a:t>No evidencias</a:t>
            </a:r>
          </a:p>
          <a:p>
            <a:endParaRPr lang="es-ES" dirty="0"/>
          </a:p>
          <a:p>
            <a:r>
              <a:rPr lang="es-ES" dirty="0" smtClean="0"/>
              <a:t>Otros: </a:t>
            </a:r>
            <a:r>
              <a:rPr lang="es-ES" b="1" i="1" dirty="0" err="1" smtClean="0">
                <a:solidFill>
                  <a:srgbClr val="FFFF00"/>
                </a:solidFill>
              </a:rPr>
              <a:t>sarilumab</a:t>
            </a:r>
            <a:r>
              <a:rPr lang="es-ES" b="1" i="1" dirty="0" smtClean="0">
                <a:solidFill>
                  <a:srgbClr val="FFFF00"/>
                </a:solidFill>
              </a:rPr>
              <a:t>, </a:t>
            </a:r>
            <a:r>
              <a:rPr lang="es-ES" b="1" i="1" dirty="0" err="1" smtClean="0">
                <a:solidFill>
                  <a:srgbClr val="FFFF00"/>
                </a:solidFill>
              </a:rPr>
              <a:t>ruxolitinib</a:t>
            </a:r>
            <a:r>
              <a:rPr lang="es-ES" b="1" i="1" dirty="0" smtClean="0">
                <a:solidFill>
                  <a:srgbClr val="FFFF00"/>
                </a:solidFill>
              </a:rPr>
              <a:t>, </a:t>
            </a:r>
            <a:r>
              <a:rPr lang="es-ES" b="1" i="1" dirty="0" err="1" smtClean="0">
                <a:solidFill>
                  <a:srgbClr val="FFFF00"/>
                </a:solidFill>
              </a:rPr>
              <a:t>siltuximab</a:t>
            </a:r>
            <a:r>
              <a:rPr lang="es-ES" b="1" i="1" dirty="0" smtClean="0">
                <a:solidFill>
                  <a:srgbClr val="FFFF00"/>
                </a:solidFill>
              </a:rPr>
              <a:t>, </a:t>
            </a:r>
            <a:r>
              <a:rPr lang="es-ES" b="1" i="1" dirty="0" err="1" smtClean="0">
                <a:solidFill>
                  <a:srgbClr val="FFFF00"/>
                </a:solidFill>
              </a:rPr>
              <a:t>baricitinib</a:t>
            </a:r>
            <a:r>
              <a:rPr lang="es-ES" b="1" i="1" dirty="0" smtClean="0">
                <a:solidFill>
                  <a:srgbClr val="FFFF00"/>
                </a:solidFill>
              </a:rPr>
              <a:t>, </a:t>
            </a:r>
            <a:r>
              <a:rPr lang="es-ES" b="1" i="1" dirty="0" err="1" smtClean="0">
                <a:solidFill>
                  <a:srgbClr val="FFFF00"/>
                </a:solidFill>
              </a:rPr>
              <a:t>anakinra</a:t>
            </a:r>
            <a:r>
              <a:rPr lang="es-ES" b="1" i="1" dirty="0" smtClean="0">
                <a:solidFill>
                  <a:srgbClr val="FFFF00"/>
                </a:solidFill>
              </a:rPr>
              <a:t>, </a:t>
            </a:r>
            <a:r>
              <a:rPr lang="es-ES" b="1" i="1" dirty="0" err="1" smtClean="0">
                <a:solidFill>
                  <a:srgbClr val="FFFF00"/>
                </a:solidFill>
              </a:rPr>
              <a:t>interferon</a:t>
            </a:r>
            <a:r>
              <a:rPr lang="es-ES" b="1" i="1" dirty="0" smtClean="0">
                <a:solidFill>
                  <a:srgbClr val="FFFF00"/>
                </a:solidFill>
              </a:rPr>
              <a:t> beta1b y alfa 2b</a:t>
            </a:r>
            <a:endParaRPr lang="es-ES_tradnl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10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463516" y="1169581"/>
            <a:ext cx="3241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/>
              <a:t>CORTICOIDES</a:t>
            </a:r>
            <a:endParaRPr lang="es-ES_tradnl" sz="3600" dirty="0"/>
          </a:p>
        </p:txBody>
      </p:sp>
      <p:sp>
        <p:nvSpPr>
          <p:cNvPr id="3" name="Rectángulo 2"/>
          <p:cNvSpPr/>
          <p:nvPr/>
        </p:nvSpPr>
        <p:spPr>
          <a:xfrm>
            <a:off x="1814247" y="4712840"/>
            <a:ext cx="8180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err="1">
                <a:latin typeface="SourceSansPro" charset="0"/>
              </a:rPr>
              <a:t>Wu</a:t>
            </a:r>
            <a:r>
              <a:rPr lang="es-ES_tradnl" sz="1100" dirty="0">
                <a:latin typeface="SourceSansPro" charset="0"/>
              </a:rPr>
              <a:t> C, </a:t>
            </a:r>
            <a:r>
              <a:rPr lang="es-ES_tradnl" sz="1100" dirty="0" err="1">
                <a:latin typeface="SourceSansPro" charset="0"/>
              </a:rPr>
              <a:t>Chen</a:t>
            </a:r>
            <a:r>
              <a:rPr lang="es-ES_tradnl" sz="1100" dirty="0">
                <a:latin typeface="SourceSansPro" charset="0"/>
              </a:rPr>
              <a:t> X, </a:t>
            </a:r>
            <a:r>
              <a:rPr lang="es-ES_tradnl" sz="1100" dirty="0" err="1">
                <a:latin typeface="SourceSansPro" charset="0"/>
              </a:rPr>
              <a:t>Cai</a:t>
            </a:r>
            <a:r>
              <a:rPr lang="es-ES_tradnl" sz="1100" dirty="0">
                <a:latin typeface="SourceSansPro" charset="0"/>
              </a:rPr>
              <a:t> Y, et al. </a:t>
            </a:r>
            <a:r>
              <a:rPr lang="es-ES_tradnl" sz="1100" dirty="0" err="1">
                <a:latin typeface="SourceSansPro" charset="0"/>
              </a:rPr>
              <a:t>Risk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factors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associated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with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acute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respiratory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distress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syndrome</a:t>
            </a:r>
            <a:r>
              <a:rPr lang="es-ES_tradnl" sz="1100" dirty="0">
                <a:latin typeface="SourceSansPro" charset="0"/>
              </a:rPr>
              <a:t> and </a:t>
            </a:r>
            <a:r>
              <a:rPr lang="es-ES_tradnl" sz="1100" dirty="0" err="1">
                <a:latin typeface="SourceSansPro" charset="0"/>
              </a:rPr>
              <a:t>death</a:t>
            </a:r>
            <a:r>
              <a:rPr lang="es-ES_tradnl" sz="1100" dirty="0">
                <a:latin typeface="SourceSansPro" charset="0"/>
              </a:rPr>
              <a:t> in </a:t>
            </a:r>
            <a:r>
              <a:rPr lang="es-ES_tradnl" sz="1100" dirty="0" err="1">
                <a:latin typeface="SourceSansPro" charset="0"/>
              </a:rPr>
              <a:t>patients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with</a:t>
            </a:r>
            <a:r>
              <a:rPr lang="es-ES_tradnl" sz="1100" dirty="0">
                <a:latin typeface="SourceSansPro" charset="0"/>
              </a:rPr>
              <a:t> Coronavirus </a:t>
            </a:r>
            <a:r>
              <a:rPr lang="es-ES_tradnl" sz="1100" dirty="0" err="1">
                <a:latin typeface="SourceSansPro" charset="0"/>
              </a:rPr>
              <a:t>disease</a:t>
            </a:r>
            <a:r>
              <a:rPr lang="es-ES_tradnl" sz="1100" dirty="0">
                <a:latin typeface="SourceSansPro" charset="0"/>
              </a:rPr>
              <a:t> 2019 </a:t>
            </a:r>
            <a:r>
              <a:rPr lang="es-ES_tradnl" sz="1100" dirty="0" err="1">
                <a:latin typeface="SourceSansPro" charset="0"/>
              </a:rPr>
              <a:t>Pneumonia</a:t>
            </a:r>
            <a:r>
              <a:rPr lang="es-ES_tradnl" sz="1100" dirty="0">
                <a:latin typeface="SourceSansPro" charset="0"/>
              </a:rPr>
              <a:t> in Wuhan, China. </a:t>
            </a:r>
            <a:r>
              <a:rPr lang="es-ES_tradnl" sz="1100" i="1" dirty="0">
                <a:latin typeface="SourceSansPro" charset="0"/>
              </a:rPr>
              <a:t>JAMA </a:t>
            </a:r>
            <a:r>
              <a:rPr lang="es-ES_tradnl" sz="1100" i="1" dirty="0" err="1">
                <a:latin typeface="SourceSansPro" charset="0"/>
              </a:rPr>
              <a:t>Intern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Med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dirty="0">
                <a:latin typeface="SourceSansPro" charset="0"/>
              </a:rPr>
              <a:t>2020 Mar. 13 [</a:t>
            </a:r>
            <a:r>
              <a:rPr lang="es-ES_tradnl" sz="1100" dirty="0" err="1">
                <a:latin typeface="SourceSansPro" charset="0"/>
              </a:rPr>
              <a:t>Epub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ahead</a:t>
            </a:r>
            <a:r>
              <a:rPr lang="es-ES_tradnl" sz="1100" dirty="0">
                <a:latin typeface="SourceSansPro" charset="0"/>
              </a:rPr>
              <a:t> of </a:t>
            </a:r>
            <a:r>
              <a:rPr lang="es-ES_tradnl" sz="1100" dirty="0" err="1">
                <a:latin typeface="SourceSansPro" charset="0"/>
              </a:rPr>
              <a:t>print</a:t>
            </a:r>
            <a:r>
              <a:rPr lang="es-ES_tradnl" sz="1100" dirty="0">
                <a:latin typeface="SourceSansPro" charset="0"/>
              </a:rPr>
              <a:t>]. </a:t>
            </a:r>
            <a:r>
              <a:rPr lang="es-ES_tradnl" sz="1100" dirty="0" err="1">
                <a:latin typeface="SourceSansPro" charset="0"/>
              </a:rPr>
              <a:t>doi</a:t>
            </a:r>
            <a:r>
              <a:rPr lang="es-ES_tradnl" sz="1100" dirty="0">
                <a:latin typeface="SourceSansPro" charset="0"/>
              </a:rPr>
              <a:t>: 10.1001/ jamainternmed.2020.0994. </a:t>
            </a:r>
            <a:endParaRPr lang="es-ES_tradnl" sz="1100" dirty="0">
              <a:effectLst/>
              <a:latin typeface="SourceSansPro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63257" y="2392326"/>
            <a:ext cx="101009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Un estudio observacional: </a:t>
            </a:r>
            <a:r>
              <a:rPr lang="es-ES_tradnl" sz="2800" dirty="0" smtClean="0"/>
              <a:t>disminución</a:t>
            </a:r>
            <a:r>
              <a:rPr lang="es-ES_tradnl" dirty="0" smtClean="0"/>
              <a:t> riesgo muerte HR:0,45 IC95%: </a:t>
            </a:r>
            <a:r>
              <a:rPr lang="es-ES_tradnl" dirty="0" smtClean="0"/>
              <a:t>0,2-0,83</a:t>
            </a:r>
          </a:p>
          <a:p>
            <a:endParaRPr lang="es-ES_tradnl" dirty="0" smtClean="0"/>
          </a:p>
          <a:p>
            <a:r>
              <a:rPr lang="es-ES_tradnl" b="1" dirty="0" smtClean="0">
                <a:solidFill>
                  <a:srgbClr val="FFFF00"/>
                </a:solidFill>
              </a:rPr>
              <a:t>Experiencia en otros casos de </a:t>
            </a:r>
            <a:r>
              <a:rPr lang="es-ES_tradnl" b="1" dirty="0" smtClean="0">
                <a:solidFill>
                  <a:srgbClr val="FFFF00"/>
                </a:solidFill>
              </a:rPr>
              <a:t>SDRA</a:t>
            </a:r>
          </a:p>
          <a:p>
            <a:endParaRPr lang="es-ES_tradnl" b="1" dirty="0">
              <a:solidFill>
                <a:srgbClr val="FFFF00"/>
              </a:solidFill>
            </a:endParaRPr>
          </a:p>
          <a:p>
            <a:r>
              <a:rPr lang="es-ES_tradnl" dirty="0" smtClean="0"/>
              <a:t>Enfermos graves con SDRA: </a:t>
            </a:r>
            <a:r>
              <a:rPr lang="es-ES_tradnl" dirty="0" err="1" smtClean="0"/>
              <a:t>metilprednicolona</a:t>
            </a:r>
            <a:r>
              <a:rPr lang="es-ES_tradnl" dirty="0" smtClean="0"/>
              <a:t> 40mgiv/10 días</a:t>
            </a:r>
          </a:p>
          <a:p>
            <a:r>
              <a:rPr lang="es-ES_tradnl" dirty="0" smtClean="0"/>
              <a:t>No </a:t>
            </a:r>
            <a:r>
              <a:rPr lang="es-ES_tradnl" dirty="0" smtClean="0"/>
              <a:t>recomendado </a:t>
            </a:r>
            <a:r>
              <a:rPr lang="es-ES_tradnl" dirty="0" smtClean="0"/>
              <a:t>en enfermos sin SDRA (si se usa: dosis bajas)</a:t>
            </a:r>
            <a:endParaRPr lang="es-ES_tradnl" dirty="0"/>
          </a:p>
        </p:txBody>
      </p:sp>
      <p:sp>
        <p:nvSpPr>
          <p:cNvPr id="5" name="Estrella de 5 puntas 4"/>
          <p:cNvSpPr/>
          <p:nvPr/>
        </p:nvSpPr>
        <p:spPr>
          <a:xfrm>
            <a:off x="6634717" y="287080"/>
            <a:ext cx="1488558" cy="139286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Estrella de 5 puntas 5"/>
          <p:cNvSpPr/>
          <p:nvPr/>
        </p:nvSpPr>
        <p:spPr>
          <a:xfrm>
            <a:off x="4837816" y="287080"/>
            <a:ext cx="1488558" cy="139286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017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40103" y="406226"/>
            <a:ext cx="6081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/>
              <a:t>Plasma </a:t>
            </a:r>
            <a:r>
              <a:rPr lang="es-ES_tradnl" sz="4400" smtClean="0"/>
              <a:t>de convalecientes</a:t>
            </a:r>
            <a:endParaRPr lang="es-ES_tradnl" sz="4400" dirty="0"/>
          </a:p>
        </p:txBody>
      </p:sp>
      <p:sp>
        <p:nvSpPr>
          <p:cNvPr id="3" name="Rectángulo 2"/>
          <p:cNvSpPr/>
          <p:nvPr/>
        </p:nvSpPr>
        <p:spPr>
          <a:xfrm>
            <a:off x="214008" y="4122775"/>
            <a:ext cx="116342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dirty="0" err="1">
                <a:latin typeface="SourceSansPro" charset="0"/>
              </a:rPr>
              <a:t>Soo</a:t>
            </a:r>
            <a:r>
              <a:rPr lang="es-ES_tradnl" sz="1100" dirty="0">
                <a:latin typeface="SourceSansPro" charset="0"/>
              </a:rPr>
              <a:t> YO, </a:t>
            </a:r>
            <a:r>
              <a:rPr lang="es-ES_tradnl" sz="1100" dirty="0" err="1">
                <a:latin typeface="SourceSansPro" charset="0"/>
              </a:rPr>
              <a:t>Cheng</a:t>
            </a:r>
            <a:r>
              <a:rPr lang="es-ES_tradnl" sz="1100" dirty="0">
                <a:latin typeface="SourceSansPro" charset="0"/>
              </a:rPr>
              <a:t> Y, Wong R, et al. </a:t>
            </a:r>
            <a:r>
              <a:rPr lang="es-ES_tradnl" sz="1100" dirty="0" err="1">
                <a:latin typeface="SourceSansPro" charset="0"/>
              </a:rPr>
              <a:t>Retrospective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comparison</a:t>
            </a:r>
            <a:r>
              <a:rPr lang="es-ES_tradnl" sz="1100" dirty="0">
                <a:latin typeface="SourceSansPro" charset="0"/>
              </a:rPr>
              <a:t> of </a:t>
            </a:r>
            <a:r>
              <a:rPr lang="es-ES_tradnl" sz="1100" dirty="0" err="1">
                <a:latin typeface="SourceSansPro" charset="0"/>
              </a:rPr>
              <a:t>convalescent</a:t>
            </a:r>
            <a:r>
              <a:rPr lang="es-ES_tradnl" sz="1100" dirty="0">
                <a:latin typeface="SourceSansPro" charset="0"/>
              </a:rPr>
              <a:t> plasma </a:t>
            </a:r>
            <a:r>
              <a:rPr lang="es-ES_tradnl" sz="1100" dirty="0" err="1">
                <a:latin typeface="SourceSansPro" charset="0"/>
              </a:rPr>
              <a:t>with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continuing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high-dose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methylprednisolone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treatment</a:t>
            </a:r>
            <a:r>
              <a:rPr lang="es-ES_tradnl" sz="1100" dirty="0">
                <a:latin typeface="SourceSansPro" charset="0"/>
              </a:rPr>
              <a:t> in SARS </a:t>
            </a:r>
            <a:r>
              <a:rPr lang="es-ES_tradnl" sz="1100" dirty="0" err="1">
                <a:latin typeface="SourceSansPro" charset="0"/>
              </a:rPr>
              <a:t>patients</a:t>
            </a:r>
            <a:r>
              <a:rPr lang="es-ES_tradnl" sz="1100" dirty="0">
                <a:latin typeface="SourceSansPro" charset="0"/>
              </a:rPr>
              <a:t>. </a:t>
            </a:r>
            <a:r>
              <a:rPr lang="es-ES_tradnl" sz="1100" i="1" dirty="0" err="1">
                <a:latin typeface="SourceSansPro" charset="0"/>
              </a:rPr>
              <a:t>Clin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Microbiol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Infect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dirty="0">
                <a:latin typeface="SourceSansPro" charset="0"/>
              </a:rPr>
              <a:t>2004;10:676-8. </a:t>
            </a:r>
          </a:p>
          <a:p>
            <a:r>
              <a:rPr lang="es-ES_tradnl" sz="1100" dirty="0" err="1">
                <a:latin typeface="SourceSansPro" charset="0"/>
              </a:rPr>
              <a:t>Devasenapathy</a:t>
            </a:r>
            <a:r>
              <a:rPr lang="es-ES_tradnl" sz="1100" dirty="0">
                <a:latin typeface="SourceSansPro" charset="0"/>
              </a:rPr>
              <a:t> N, Ye Z, </a:t>
            </a:r>
            <a:r>
              <a:rPr lang="es-ES_tradnl" sz="1100" dirty="0" err="1">
                <a:latin typeface="SourceSansPro" charset="0"/>
              </a:rPr>
              <a:t>Loeb</a:t>
            </a:r>
            <a:r>
              <a:rPr lang="es-ES_tradnl" sz="1100" dirty="0">
                <a:latin typeface="SourceSansPro" charset="0"/>
              </a:rPr>
              <a:t> M, et al. </a:t>
            </a:r>
            <a:r>
              <a:rPr lang="es-ES_tradnl" sz="1100" dirty="0" err="1">
                <a:latin typeface="SourceSansPro" charset="0"/>
              </a:rPr>
              <a:t>Indirect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evidence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on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efficacy</a:t>
            </a:r>
            <a:r>
              <a:rPr lang="es-ES_tradnl" sz="1100" dirty="0">
                <a:latin typeface="SourceSansPro" charset="0"/>
              </a:rPr>
              <a:t> and safety of </a:t>
            </a:r>
            <a:r>
              <a:rPr lang="es-ES_tradnl" sz="1100" dirty="0" err="1">
                <a:latin typeface="SourceSansPro" charset="0"/>
              </a:rPr>
              <a:t>convalescent</a:t>
            </a:r>
            <a:r>
              <a:rPr lang="es-ES_tradnl" sz="1100" dirty="0">
                <a:latin typeface="SourceSansPro" charset="0"/>
              </a:rPr>
              <a:t> plasma in </a:t>
            </a:r>
            <a:r>
              <a:rPr lang="es-ES_tradnl" sz="1100" dirty="0" err="1">
                <a:latin typeface="SourceSansPro" charset="0"/>
              </a:rPr>
              <a:t>severe</a:t>
            </a:r>
            <a:r>
              <a:rPr lang="es-ES_tradnl" sz="1100" dirty="0">
                <a:latin typeface="SourceSansPro" charset="0"/>
              </a:rPr>
              <a:t> COVID-19 </a:t>
            </a:r>
            <a:r>
              <a:rPr lang="es-ES_tradnl" sz="1100" dirty="0" err="1">
                <a:latin typeface="SourceSansPro" charset="0"/>
              </a:rPr>
              <a:t>patients</a:t>
            </a:r>
            <a:r>
              <a:rPr lang="es-ES_tradnl" sz="1100" dirty="0">
                <a:latin typeface="SourceSansPro" charset="0"/>
              </a:rPr>
              <a:t>: </a:t>
            </a:r>
            <a:r>
              <a:rPr lang="es-ES_tradnl" sz="1100" dirty="0" err="1">
                <a:latin typeface="SourceSansPro" charset="0"/>
              </a:rPr>
              <a:t>systematic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review</a:t>
            </a:r>
            <a:r>
              <a:rPr lang="es-ES_tradnl" sz="1100" dirty="0">
                <a:latin typeface="SourceSansPro" charset="0"/>
              </a:rPr>
              <a:t> and meta-</a:t>
            </a:r>
            <a:r>
              <a:rPr lang="es-ES_tradnl" sz="1100" dirty="0" err="1">
                <a:latin typeface="SourceSansPro" charset="0"/>
              </a:rPr>
              <a:t>analysis</a:t>
            </a:r>
            <a:r>
              <a:rPr lang="es-ES_tradnl" sz="1100" dirty="0">
                <a:latin typeface="SourceSansPro" charset="0"/>
              </a:rPr>
              <a:t>. </a:t>
            </a:r>
            <a:r>
              <a:rPr lang="es-ES_tradnl" sz="1100" i="1" dirty="0">
                <a:latin typeface="SourceSansPro" charset="0"/>
              </a:rPr>
              <a:t>CMAJ </a:t>
            </a:r>
            <a:r>
              <a:rPr lang="es-ES_tradnl" sz="1100" dirty="0">
                <a:latin typeface="SourceSansPro" charset="0"/>
              </a:rPr>
              <a:t>2020. In </a:t>
            </a:r>
            <a:r>
              <a:rPr lang="es-ES_tradnl" sz="1100" dirty="0" err="1">
                <a:latin typeface="SourceSansPro" charset="0"/>
              </a:rPr>
              <a:t>press</a:t>
            </a:r>
            <a:r>
              <a:rPr lang="es-ES_tradnl" sz="1100" dirty="0">
                <a:latin typeface="SourceSansPro" charset="0"/>
              </a:rPr>
              <a:t>. </a:t>
            </a:r>
          </a:p>
          <a:p>
            <a:r>
              <a:rPr lang="es-ES_tradnl" sz="1100" dirty="0" err="1">
                <a:latin typeface="SourceSansPro" charset="0"/>
              </a:rPr>
              <a:t>Beigel</a:t>
            </a:r>
            <a:r>
              <a:rPr lang="es-ES_tradnl" sz="1100" dirty="0">
                <a:latin typeface="SourceSansPro" charset="0"/>
              </a:rPr>
              <a:t> JH, </a:t>
            </a:r>
            <a:r>
              <a:rPr lang="es-ES_tradnl" sz="1100" dirty="0" err="1">
                <a:latin typeface="SourceSansPro" charset="0"/>
              </a:rPr>
              <a:t>Aga</a:t>
            </a:r>
            <a:r>
              <a:rPr lang="es-ES_tradnl" sz="1100" dirty="0">
                <a:latin typeface="SourceSansPro" charset="0"/>
              </a:rPr>
              <a:t> E, </a:t>
            </a:r>
            <a:r>
              <a:rPr lang="es-ES_tradnl" sz="1100" dirty="0" err="1">
                <a:latin typeface="SourceSansPro" charset="0"/>
              </a:rPr>
              <a:t>Elie-Turenne</a:t>
            </a:r>
            <a:r>
              <a:rPr lang="es-ES_tradnl" sz="1100" dirty="0">
                <a:latin typeface="SourceSansPro" charset="0"/>
              </a:rPr>
              <a:t> MC, et al. Anti-influenza </a:t>
            </a:r>
            <a:r>
              <a:rPr lang="es-ES_tradnl" sz="1100" dirty="0" err="1">
                <a:latin typeface="SourceSansPro" charset="0"/>
              </a:rPr>
              <a:t>immune</a:t>
            </a:r>
            <a:r>
              <a:rPr lang="es-ES_tradnl" sz="1100" dirty="0">
                <a:latin typeface="SourceSansPro" charset="0"/>
              </a:rPr>
              <a:t> plasma </a:t>
            </a:r>
            <a:r>
              <a:rPr lang="es-ES_tradnl" sz="1100" dirty="0" err="1">
                <a:latin typeface="SourceSansPro" charset="0"/>
              </a:rPr>
              <a:t>for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the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treatment</a:t>
            </a:r>
            <a:r>
              <a:rPr lang="es-ES_tradnl" sz="1100" dirty="0">
                <a:latin typeface="SourceSansPro" charset="0"/>
              </a:rPr>
              <a:t> of </a:t>
            </a:r>
            <a:r>
              <a:rPr lang="es-ES_tradnl" sz="1100" dirty="0" err="1">
                <a:latin typeface="SourceSansPro" charset="0"/>
              </a:rPr>
              <a:t>patients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with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severe</a:t>
            </a:r>
            <a:r>
              <a:rPr lang="es-ES_tradnl" sz="1100" dirty="0">
                <a:latin typeface="SourceSansPro" charset="0"/>
              </a:rPr>
              <a:t> influenza A: a </a:t>
            </a:r>
            <a:r>
              <a:rPr lang="es-ES_tradnl" sz="1100" dirty="0" err="1">
                <a:latin typeface="SourceSansPro" charset="0"/>
              </a:rPr>
              <a:t>randomised</a:t>
            </a:r>
            <a:r>
              <a:rPr lang="es-ES_tradnl" sz="1100" dirty="0">
                <a:latin typeface="SourceSansPro" charset="0"/>
              </a:rPr>
              <a:t>, </a:t>
            </a:r>
            <a:r>
              <a:rPr lang="es-ES_tradnl" sz="1100" dirty="0" err="1">
                <a:latin typeface="SourceSansPro" charset="0"/>
              </a:rPr>
              <a:t>double-blind</a:t>
            </a:r>
            <a:r>
              <a:rPr lang="es-ES_tradnl" sz="1100" dirty="0">
                <a:latin typeface="SourceSansPro" charset="0"/>
              </a:rPr>
              <a:t>, </a:t>
            </a:r>
            <a:r>
              <a:rPr lang="es-ES_tradnl" sz="1100" dirty="0" err="1">
                <a:latin typeface="SourceSansPro" charset="0"/>
              </a:rPr>
              <a:t>phase</a:t>
            </a:r>
            <a:r>
              <a:rPr lang="es-ES_tradnl" sz="1100" dirty="0">
                <a:latin typeface="SourceSansPro" charset="0"/>
              </a:rPr>
              <a:t> 3 trial. </a:t>
            </a:r>
            <a:r>
              <a:rPr lang="es-ES_tradnl" sz="1100" i="1" dirty="0" err="1">
                <a:latin typeface="SourceSansPro" charset="0"/>
              </a:rPr>
              <a:t>Lancet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Respir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Med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dirty="0">
                <a:latin typeface="SourceSansPro" charset="0"/>
              </a:rPr>
              <a:t>2019;7:941-50. </a:t>
            </a:r>
          </a:p>
          <a:p>
            <a:r>
              <a:rPr lang="es-ES_tradnl" sz="1100" dirty="0" err="1">
                <a:latin typeface="SourceSansPro" charset="0"/>
              </a:rPr>
              <a:t>Beigel</a:t>
            </a:r>
            <a:r>
              <a:rPr lang="es-ES_tradnl" sz="1100" dirty="0">
                <a:latin typeface="SourceSansPro" charset="0"/>
              </a:rPr>
              <a:t> JH, Tebas P, </a:t>
            </a:r>
            <a:r>
              <a:rPr lang="es-ES_tradnl" sz="1100" dirty="0" err="1">
                <a:latin typeface="SourceSansPro" charset="0"/>
              </a:rPr>
              <a:t>Elie-Turenne</a:t>
            </a:r>
            <a:r>
              <a:rPr lang="es-ES_tradnl" sz="1100" dirty="0">
                <a:latin typeface="SourceSansPro" charset="0"/>
              </a:rPr>
              <a:t> MC, et al. </a:t>
            </a:r>
            <a:r>
              <a:rPr lang="es-ES_tradnl" sz="1100" dirty="0" err="1">
                <a:latin typeface="SourceSansPro" charset="0"/>
              </a:rPr>
              <a:t>Immune</a:t>
            </a:r>
            <a:r>
              <a:rPr lang="es-ES_tradnl" sz="1100" dirty="0">
                <a:latin typeface="SourceSansPro" charset="0"/>
              </a:rPr>
              <a:t> plasma </a:t>
            </a:r>
            <a:r>
              <a:rPr lang="es-ES_tradnl" sz="1100" dirty="0" err="1">
                <a:latin typeface="SourceSansPro" charset="0"/>
              </a:rPr>
              <a:t>for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the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treatment</a:t>
            </a:r>
            <a:r>
              <a:rPr lang="es-ES_tradnl" sz="1100" dirty="0">
                <a:latin typeface="SourceSansPro" charset="0"/>
              </a:rPr>
              <a:t> of </a:t>
            </a:r>
            <a:r>
              <a:rPr lang="es-ES_tradnl" sz="1100" dirty="0" err="1">
                <a:latin typeface="SourceSansPro" charset="0"/>
              </a:rPr>
              <a:t>severe</a:t>
            </a:r>
            <a:r>
              <a:rPr lang="es-ES_tradnl" sz="1100" dirty="0">
                <a:latin typeface="SourceSansPro" charset="0"/>
              </a:rPr>
              <a:t> influenza: </a:t>
            </a:r>
            <a:r>
              <a:rPr lang="es-ES_tradnl" sz="1100" dirty="0" err="1">
                <a:latin typeface="SourceSansPro" charset="0"/>
              </a:rPr>
              <a:t>an</a:t>
            </a:r>
            <a:r>
              <a:rPr lang="es-ES_tradnl" sz="1100" dirty="0">
                <a:latin typeface="SourceSansPro" charset="0"/>
              </a:rPr>
              <a:t> open-</a:t>
            </a:r>
            <a:r>
              <a:rPr lang="es-ES_tradnl" sz="1100" dirty="0" err="1">
                <a:latin typeface="SourceSansPro" charset="0"/>
              </a:rPr>
              <a:t>label</a:t>
            </a:r>
            <a:r>
              <a:rPr lang="es-ES_tradnl" sz="1100" dirty="0">
                <a:latin typeface="SourceSansPro" charset="0"/>
              </a:rPr>
              <a:t>, </a:t>
            </a:r>
            <a:r>
              <a:rPr lang="es-ES_tradnl" sz="1100" dirty="0" err="1">
                <a:latin typeface="SourceSansPro" charset="0"/>
              </a:rPr>
              <a:t>multicentre</a:t>
            </a:r>
            <a:r>
              <a:rPr lang="es-ES_tradnl" sz="1100" dirty="0">
                <a:latin typeface="SourceSansPro" charset="0"/>
              </a:rPr>
              <a:t>, </a:t>
            </a:r>
            <a:r>
              <a:rPr lang="es-ES_tradnl" sz="1100" dirty="0" err="1">
                <a:latin typeface="SourceSansPro" charset="0"/>
              </a:rPr>
              <a:t>phase</a:t>
            </a:r>
            <a:r>
              <a:rPr lang="es-ES_tradnl" sz="1100" dirty="0">
                <a:latin typeface="SourceSansPro" charset="0"/>
              </a:rPr>
              <a:t> 2 </a:t>
            </a:r>
            <a:r>
              <a:rPr lang="es-ES_tradnl" sz="1100" dirty="0" err="1">
                <a:latin typeface="SourceSansPro" charset="0"/>
              </a:rPr>
              <a:t>randomised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study</a:t>
            </a:r>
            <a:r>
              <a:rPr lang="es-ES_tradnl" sz="1100" dirty="0">
                <a:latin typeface="SourceSansPro" charset="0"/>
              </a:rPr>
              <a:t>. </a:t>
            </a:r>
            <a:r>
              <a:rPr lang="es-ES_tradnl" sz="1100" i="1" dirty="0" err="1">
                <a:latin typeface="SourceSansPro" charset="0"/>
              </a:rPr>
              <a:t>Lancet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Respir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Med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dirty="0">
                <a:latin typeface="SourceSansPro" charset="0"/>
              </a:rPr>
              <a:t>2017;5:500-11. </a:t>
            </a:r>
          </a:p>
          <a:p>
            <a:r>
              <a:rPr lang="es-ES_tradnl" sz="1100" dirty="0" err="1">
                <a:latin typeface="SourceSansPro" charset="0"/>
              </a:rPr>
              <a:t>Davey</a:t>
            </a:r>
            <a:r>
              <a:rPr lang="es-ES_tradnl" sz="1100" dirty="0">
                <a:latin typeface="SourceSansPro" charset="0"/>
              </a:rPr>
              <a:t> RT, </a:t>
            </a:r>
            <a:r>
              <a:rPr lang="es-ES_tradnl" sz="1100" dirty="0" err="1">
                <a:latin typeface="SourceSansPro" charset="0"/>
              </a:rPr>
              <a:t>Fernandez</a:t>
            </a:r>
            <a:r>
              <a:rPr lang="es-ES_tradnl" sz="1100" dirty="0">
                <a:latin typeface="SourceSansPro" charset="0"/>
              </a:rPr>
              <a:t>-Cruz E, </a:t>
            </a:r>
            <a:r>
              <a:rPr lang="es-ES_tradnl" sz="1100" dirty="0" err="1">
                <a:latin typeface="SourceSansPro" charset="0"/>
              </a:rPr>
              <a:t>Markowitz</a:t>
            </a:r>
            <a:r>
              <a:rPr lang="es-ES_tradnl" sz="1100" dirty="0">
                <a:latin typeface="SourceSansPro" charset="0"/>
              </a:rPr>
              <a:t> N, et al. Anti-influenza </a:t>
            </a:r>
            <a:r>
              <a:rPr lang="es-ES_tradnl" sz="1100" dirty="0" err="1">
                <a:latin typeface="SourceSansPro" charset="0"/>
              </a:rPr>
              <a:t>hyperimmune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intravenous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immunoglobulin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for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adults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with</a:t>
            </a:r>
            <a:r>
              <a:rPr lang="es-ES_tradnl" sz="1100" dirty="0">
                <a:latin typeface="SourceSansPro" charset="0"/>
              </a:rPr>
              <a:t> influenza A </a:t>
            </a:r>
            <a:r>
              <a:rPr lang="es-ES_tradnl" sz="1100" dirty="0" err="1">
                <a:latin typeface="SourceSansPro" charset="0"/>
              </a:rPr>
              <a:t>or</a:t>
            </a:r>
            <a:r>
              <a:rPr lang="es-ES_tradnl" sz="1100" dirty="0">
                <a:latin typeface="SourceSansPro" charset="0"/>
              </a:rPr>
              <a:t> B </a:t>
            </a:r>
            <a:r>
              <a:rPr lang="es-ES_tradnl" sz="1100" dirty="0" err="1">
                <a:latin typeface="SourceSansPro" charset="0"/>
              </a:rPr>
              <a:t>infection</a:t>
            </a:r>
            <a:r>
              <a:rPr lang="es-ES_tradnl" sz="1100" dirty="0">
                <a:latin typeface="SourceSansPro" charset="0"/>
              </a:rPr>
              <a:t> (FLU-IVIG): a </a:t>
            </a:r>
            <a:r>
              <a:rPr lang="es-ES_tradnl" sz="1100" dirty="0" err="1">
                <a:latin typeface="SourceSansPro" charset="0"/>
              </a:rPr>
              <a:t>double-blind</a:t>
            </a:r>
            <a:r>
              <a:rPr lang="es-ES_tradnl" sz="1100" dirty="0">
                <a:latin typeface="SourceSansPro" charset="0"/>
              </a:rPr>
              <a:t>, </a:t>
            </a:r>
            <a:r>
              <a:rPr lang="es-ES_tradnl" sz="1100" dirty="0" err="1">
                <a:latin typeface="SourceSansPro" charset="0"/>
              </a:rPr>
              <a:t>randomised</a:t>
            </a:r>
            <a:r>
              <a:rPr lang="es-ES_tradnl" sz="1100" dirty="0">
                <a:latin typeface="SourceSansPro" charset="0"/>
              </a:rPr>
              <a:t>, placebo-</a:t>
            </a:r>
            <a:r>
              <a:rPr lang="es-ES_tradnl" sz="1100" dirty="0" err="1">
                <a:latin typeface="SourceSansPro" charset="0"/>
              </a:rPr>
              <a:t>controlled</a:t>
            </a:r>
            <a:r>
              <a:rPr lang="es-ES_tradnl" sz="1100" dirty="0">
                <a:latin typeface="SourceSansPro" charset="0"/>
              </a:rPr>
              <a:t> trial. </a:t>
            </a:r>
            <a:r>
              <a:rPr lang="es-ES_tradnl" sz="1100" i="1" dirty="0" err="1">
                <a:latin typeface="SourceSansPro" charset="0"/>
              </a:rPr>
              <a:t>Lancet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Respir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i="1" dirty="0" err="1">
                <a:latin typeface="SourceSansPro" charset="0"/>
              </a:rPr>
              <a:t>Med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dirty="0">
                <a:latin typeface="SourceSansPro" charset="0"/>
              </a:rPr>
              <a:t>2019;7:951-63. </a:t>
            </a:r>
          </a:p>
          <a:p>
            <a:r>
              <a:rPr lang="es-ES_tradnl" sz="1100" dirty="0" err="1">
                <a:latin typeface="SourceSansPro" charset="0"/>
              </a:rPr>
              <a:t>Hung</a:t>
            </a:r>
            <a:r>
              <a:rPr lang="es-ES_tradnl" sz="1100" dirty="0">
                <a:latin typeface="SourceSansPro" charset="0"/>
              </a:rPr>
              <a:t> IFN, To KKW, Lee CK, et al. </a:t>
            </a:r>
            <a:r>
              <a:rPr lang="es-ES_tradnl" sz="1100" dirty="0" err="1">
                <a:latin typeface="SourceSansPro" charset="0"/>
              </a:rPr>
              <a:t>Hyperimmune</a:t>
            </a:r>
            <a:r>
              <a:rPr lang="es-ES_tradnl" sz="1100" dirty="0">
                <a:latin typeface="SourceSansPro" charset="0"/>
              </a:rPr>
              <a:t> IV </a:t>
            </a:r>
            <a:r>
              <a:rPr lang="es-ES_tradnl" sz="1100" dirty="0" err="1">
                <a:latin typeface="SourceSansPro" charset="0"/>
              </a:rPr>
              <a:t>immunoglobulin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treatment</a:t>
            </a:r>
            <a:r>
              <a:rPr lang="es-ES_tradnl" sz="1100" dirty="0">
                <a:latin typeface="SourceSansPro" charset="0"/>
              </a:rPr>
              <a:t>: a </a:t>
            </a:r>
            <a:r>
              <a:rPr lang="es-ES_tradnl" sz="1100" dirty="0" err="1">
                <a:latin typeface="SourceSansPro" charset="0"/>
              </a:rPr>
              <a:t>multicenter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double-blind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randomized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controlled</a:t>
            </a:r>
            <a:r>
              <a:rPr lang="es-ES_tradnl" sz="1100" dirty="0">
                <a:latin typeface="SourceSansPro" charset="0"/>
              </a:rPr>
              <a:t> trial </a:t>
            </a:r>
            <a:r>
              <a:rPr lang="es-ES_tradnl" sz="1100" dirty="0" err="1">
                <a:latin typeface="SourceSansPro" charset="0"/>
              </a:rPr>
              <a:t>for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patients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with</a:t>
            </a:r>
            <a:r>
              <a:rPr lang="es-ES_tradnl" sz="1100" dirty="0">
                <a:latin typeface="SourceSansPro" charset="0"/>
              </a:rPr>
              <a:t> </a:t>
            </a:r>
            <a:r>
              <a:rPr lang="es-ES_tradnl" sz="1100" dirty="0" err="1">
                <a:latin typeface="SourceSansPro" charset="0"/>
              </a:rPr>
              <a:t>severe</a:t>
            </a:r>
            <a:r>
              <a:rPr lang="es-ES_tradnl" sz="1100" dirty="0">
                <a:latin typeface="SourceSansPro" charset="0"/>
              </a:rPr>
              <a:t> 2009 influenza A(H1N1) </a:t>
            </a:r>
            <a:r>
              <a:rPr lang="es-ES_tradnl" sz="1100" dirty="0" err="1">
                <a:latin typeface="SourceSansPro" charset="0"/>
              </a:rPr>
              <a:t>infection</a:t>
            </a:r>
            <a:r>
              <a:rPr lang="es-ES_tradnl" sz="1100" dirty="0">
                <a:latin typeface="SourceSansPro" charset="0"/>
              </a:rPr>
              <a:t>. </a:t>
            </a:r>
            <a:r>
              <a:rPr lang="es-ES_tradnl" sz="1100" i="1" dirty="0" err="1">
                <a:latin typeface="SourceSansPro" charset="0"/>
              </a:rPr>
              <a:t>Chest</a:t>
            </a:r>
            <a:r>
              <a:rPr lang="es-ES_tradnl" sz="1100" i="1" dirty="0">
                <a:latin typeface="SourceSansPro" charset="0"/>
              </a:rPr>
              <a:t> </a:t>
            </a:r>
            <a:r>
              <a:rPr lang="es-ES_tradnl" sz="1100" dirty="0">
                <a:latin typeface="SourceSansPro" charset="0"/>
              </a:rPr>
              <a:t>2013;144:464-73. </a:t>
            </a:r>
            <a:endParaRPr lang="es-ES_tradnl" sz="1100" dirty="0">
              <a:effectLst/>
              <a:latin typeface="SourceSansPro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849525" y="2105247"/>
            <a:ext cx="5986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800" dirty="0" smtClean="0"/>
          </a:p>
          <a:p>
            <a:r>
              <a:rPr lang="es-ES_tradnl" sz="2800" b="1" dirty="0" smtClean="0">
                <a:solidFill>
                  <a:srgbClr val="00B050"/>
                </a:solidFill>
              </a:rPr>
              <a:t>Muchas esperanzas</a:t>
            </a:r>
          </a:p>
          <a:p>
            <a:r>
              <a:rPr lang="es-ES_tradnl" sz="2800" b="1" dirty="0" smtClean="0">
                <a:solidFill>
                  <a:srgbClr val="FF0000"/>
                </a:solidFill>
              </a:rPr>
              <a:t>Pocas evidencias</a:t>
            </a:r>
            <a:endParaRPr lang="es-ES_tradn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7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76707" y="850605"/>
            <a:ext cx="290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/>
              <a:t>H</a:t>
            </a:r>
            <a:r>
              <a:rPr lang="es-ES_tradnl" sz="4000" dirty="0" smtClean="0"/>
              <a:t>eparina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3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48846" y="650087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/>
              <a:t>IECAS/ARA2</a:t>
            </a:r>
            <a:endParaRPr lang="es-ES_tradnl"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8776" cy="18620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653"/>
            <a:ext cx="8187070" cy="36315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1" y="4667693"/>
            <a:ext cx="11998689" cy="191710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CuadroTexto 5"/>
          <p:cNvSpPr txBox="1"/>
          <p:nvPr/>
        </p:nvSpPr>
        <p:spPr>
          <a:xfrm>
            <a:off x="9505506" y="2402958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 smtClean="0">
                <a:solidFill>
                  <a:srgbClr val="FFFF00"/>
                </a:solidFill>
              </a:rPr>
              <a:t>HTA</a:t>
            </a:r>
          </a:p>
          <a:p>
            <a:r>
              <a:rPr lang="es-ES_tradnl" i="1" dirty="0" smtClean="0">
                <a:solidFill>
                  <a:srgbClr val="FFFF00"/>
                </a:solidFill>
              </a:rPr>
              <a:t>DM2</a:t>
            </a:r>
            <a:endParaRPr lang="es-ES_tradnl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07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20716" y="439625"/>
            <a:ext cx="1888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 smtClean="0">
                <a:solidFill>
                  <a:srgbClr val="FFFF00"/>
                </a:solidFill>
              </a:rPr>
              <a:t>iSGLT2</a:t>
            </a:r>
            <a:endParaRPr lang="es-ES_tradnl" sz="4400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644"/>
            <a:ext cx="3543300" cy="939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9453"/>
          <a:stretch/>
        </p:blipFill>
        <p:spPr>
          <a:xfrm>
            <a:off x="0" y="1901241"/>
            <a:ext cx="12192000" cy="39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4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32491" y="2383416"/>
            <a:ext cx="99768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>
                <a:latin typeface="Ubuntu" charset="0"/>
              </a:rPr>
              <a:t>3.- En el caso de pacientes con diabetes y sospecha de infección por coronavirus (fiebre, tos, dificultad respiratoria) o en enfermos con </a:t>
            </a:r>
            <a:r>
              <a:rPr lang="es-ES_tradnl" sz="3200" b="1" dirty="0">
                <a:latin typeface="Ubuntu" charset="0"/>
              </a:rPr>
              <a:t>diabetes</a:t>
            </a:r>
            <a:r>
              <a:rPr lang="es-ES_tradnl" sz="3200" dirty="0">
                <a:latin typeface="Ubuntu" charset="0"/>
              </a:rPr>
              <a:t> </a:t>
            </a:r>
            <a:r>
              <a:rPr lang="es-ES_tradnl" sz="2000" dirty="0">
                <a:latin typeface="Ubuntu" charset="0"/>
              </a:rPr>
              <a:t>y </a:t>
            </a:r>
            <a:r>
              <a:rPr lang="es-ES_tradnl" sz="3200" b="1" dirty="0">
                <a:latin typeface="Ubuntu" charset="0"/>
              </a:rPr>
              <a:t>enfermedad grave intercurrente </a:t>
            </a:r>
            <a:r>
              <a:rPr lang="es-ES_tradnl" sz="2000" dirty="0">
                <a:latin typeface="Ubuntu" charset="0"/>
              </a:rPr>
              <a:t> distinta al COVID-19, las sociedades científicas y los  </a:t>
            </a:r>
            <a:r>
              <a:rPr lang="es-ES_tradnl" sz="2000" dirty="0" smtClean="0">
                <a:latin typeface="Ubuntu" charset="0"/>
              </a:rPr>
              <a:t>organismos sanitarios recomiendan </a:t>
            </a:r>
            <a:r>
              <a:rPr lang="es-ES_tradnl" sz="2000" b="1" dirty="0">
                <a:latin typeface="Ubuntu" charset="0"/>
              </a:rPr>
              <a:t>suspender los iSGLT2 y ajustar el tratamiento </a:t>
            </a:r>
            <a:r>
              <a:rPr lang="es-ES_tradnl" sz="2000" b="1" dirty="0" err="1">
                <a:latin typeface="Ubuntu" charset="0"/>
              </a:rPr>
              <a:t>antihiperglucemiante</a:t>
            </a:r>
            <a:r>
              <a:rPr lang="es-ES_tradnl" sz="2000" b="1" dirty="0">
                <a:latin typeface="Ubuntu" charset="0"/>
              </a:rPr>
              <a:t> con otros fármacos durante el período de enfermedad activa</a:t>
            </a:r>
            <a:r>
              <a:rPr lang="es-ES_tradnl" sz="2000" b="1" dirty="0" smtClean="0">
                <a:latin typeface="Ubuntu" charset="0"/>
              </a:rPr>
              <a:t>.</a:t>
            </a:r>
          </a:p>
          <a:p>
            <a:pPr algn="just"/>
            <a:endParaRPr lang="es-ES_tradnl" sz="2000" b="1" dirty="0">
              <a:solidFill>
                <a:srgbClr val="FFFF00"/>
              </a:solidFill>
              <a:latin typeface="Ubuntu" charset="0"/>
            </a:endParaRPr>
          </a:p>
          <a:p>
            <a:pPr algn="just"/>
            <a:r>
              <a:rPr lang="es-ES_tradnl" sz="2000" b="1" dirty="0">
                <a:solidFill>
                  <a:srgbClr val="FFFF00"/>
                </a:solidFill>
                <a:latin typeface="Ubuntu" charset="0"/>
              </a:rPr>
              <a:t>4.- De acuerdo con la ficha técnica, se debe suspender el tratamiento con iSGLT2 en pacientes ingresados por una enfermedad grave o en los que se sospeche una </a:t>
            </a:r>
            <a:r>
              <a:rPr lang="es-ES_tradnl" sz="2000" b="1" dirty="0" err="1">
                <a:solidFill>
                  <a:srgbClr val="FFFF00"/>
                </a:solidFill>
                <a:latin typeface="Ubuntu" charset="0"/>
              </a:rPr>
              <a:t>cetoacidosis</a:t>
            </a:r>
            <a:r>
              <a:rPr lang="es-ES_tradnl" sz="2000" b="1" dirty="0">
                <a:solidFill>
                  <a:srgbClr val="FFFF00"/>
                </a:solidFill>
                <a:latin typeface="Ubuntu" charset="0"/>
              </a:rPr>
              <a:t> diabética.</a:t>
            </a:r>
          </a:p>
          <a:p>
            <a:pPr algn="just"/>
            <a:endParaRPr lang="es-ES_tradnl" sz="2000" dirty="0" smtClean="0">
              <a:latin typeface="Ubuntu" charset="0"/>
            </a:endParaRPr>
          </a:p>
          <a:p>
            <a:pPr algn="just"/>
            <a:r>
              <a:rPr lang="es-ES_tradnl" sz="2000" dirty="0" smtClean="0">
                <a:latin typeface="Ubuntu" charset="0"/>
              </a:rPr>
              <a:t>6</a:t>
            </a:r>
            <a:r>
              <a:rPr lang="es-ES_tradnl" sz="2000" dirty="0">
                <a:latin typeface="Ubuntu" charset="0"/>
              </a:rPr>
              <a:t>.- </a:t>
            </a:r>
            <a:r>
              <a:rPr lang="es-ES_tradnl" sz="2000" b="1" i="1" dirty="0">
                <a:solidFill>
                  <a:srgbClr val="00B0F0"/>
                </a:solidFill>
                <a:latin typeface="Ubuntu" charset="0"/>
              </a:rPr>
              <a:t>No hay evidencia para hacer recomendaciones sobre la retirada del tratamiento con iSGLT2 en pacientes diabéticos sin síntomas de infección por SARS-CoV-2.</a:t>
            </a:r>
            <a:endParaRPr lang="es-ES_tradnl" sz="2000" b="1" i="1" dirty="0">
              <a:solidFill>
                <a:srgbClr val="00B0F0"/>
              </a:solidFill>
              <a:effectLst/>
              <a:latin typeface="Ubuntu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07"/>
            <a:ext cx="4320432" cy="234260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494874" y="827391"/>
            <a:ext cx="1888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 smtClean="0">
                <a:solidFill>
                  <a:srgbClr val="FFFF00"/>
                </a:solidFill>
              </a:rPr>
              <a:t>iSGLT2</a:t>
            </a:r>
            <a:endParaRPr lang="es-ES_tradnl" sz="4400" b="1" dirty="0">
              <a:solidFill>
                <a:srgbClr val="FFFF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81109" y="52415"/>
            <a:ext cx="4301383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_tradnl" i="1" dirty="0">
                <a:solidFill>
                  <a:srgbClr val="FF0000"/>
                </a:solidFill>
                <a:latin typeface="Ubuntu" charset="0"/>
              </a:rPr>
              <a:t>Programa </a:t>
            </a:r>
            <a:r>
              <a:rPr lang="es-ES_tradnl" i="1" dirty="0" err="1">
                <a:solidFill>
                  <a:srgbClr val="FF0000"/>
                </a:solidFill>
                <a:latin typeface="Ubuntu" charset="0"/>
              </a:rPr>
              <a:t>d’harmonització</a:t>
            </a:r>
            <a:r>
              <a:rPr lang="es-ES_tradnl" i="1" dirty="0">
                <a:solidFill>
                  <a:srgbClr val="FF0000"/>
                </a:solidFill>
                <a:latin typeface="Ubuntu" charset="0"/>
              </a:rPr>
              <a:t> </a:t>
            </a:r>
            <a:r>
              <a:rPr lang="es-ES_tradnl" i="1" dirty="0" err="1">
                <a:solidFill>
                  <a:srgbClr val="FF0000"/>
                </a:solidFill>
                <a:latin typeface="Ubuntu" charset="0"/>
              </a:rPr>
              <a:t>farmacoterapèutica</a:t>
            </a:r>
            <a:r>
              <a:rPr lang="es-ES_tradnl" dirty="0">
                <a:solidFill>
                  <a:srgbClr val="FF0000"/>
                </a:solidFill>
                <a:latin typeface="Ubuntu" charset="0"/>
              </a:rPr>
              <a:t> del </a:t>
            </a:r>
            <a:r>
              <a:rPr lang="es-ES_tradnl" i="1" dirty="0" err="1">
                <a:solidFill>
                  <a:srgbClr val="FF0000"/>
                </a:solidFill>
                <a:latin typeface="Ubuntu" charset="0"/>
              </a:rPr>
              <a:t>Servei</a:t>
            </a:r>
            <a:r>
              <a:rPr lang="es-ES_tradnl" i="1" dirty="0">
                <a:solidFill>
                  <a:srgbClr val="FF0000"/>
                </a:solidFill>
                <a:latin typeface="Ubuntu" charset="0"/>
              </a:rPr>
              <a:t> </a:t>
            </a:r>
            <a:r>
              <a:rPr lang="es-ES_tradnl" i="1" dirty="0" err="1">
                <a:solidFill>
                  <a:srgbClr val="FF0000"/>
                </a:solidFill>
                <a:latin typeface="Ubuntu" charset="0"/>
              </a:rPr>
              <a:t>Català</a:t>
            </a:r>
            <a:r>
              <a:rPr lang="es-ES_tradnl" i="1" dirty="0">
                <a:solidFill>
                  <a:srgbClr val="FF0000"/>
                </a:solidFill>
                <a:latin typeface="Ubuntu" charset="0"/>
              </a:rPr>
              <a:t> de la </a:t>
            </a:r>
            <a:r>
              <a:rPr lang="es-ES_tradnl" i="1" dirty="0" err="1">
                <a:solidFill>
                  <a:srgbClr val="FF0000"/>
                </a:solidFill>
                <a:latin typeface="Ubuntu" charset="0"/>
              </a:rPr>
              <a:t>Salut</a:t>
            </a:r>
            <a:r>
              <a:rPr lang="es-ES_tradnl" dirty="0">
                <a:solidFill>
                  <a:srgbClr val="FF0000"/>
                </a:solidFill>
                <a:latin typeface="Ubuntu" charset="0"/>
              </a:rPr>
              <a:t> </a:t>
            </a:r>
            <a:endParaRPr lang="es-ES_trad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5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494874" y="827391"/>
            <a:ext cx="1888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 smtClean="0">
                <a:solidFill>
                  <a:srgbClr val="FFFF00"/>
                </a:solidFill>
              </a:rPr>
              <a:t>iSGLT2</a:t>
            </a:r>
            <a:endParaRPr lang="es-ES_tradnl" sz="4400" b="1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3526" y="2137144"/>
            <a:ext cx="898996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dirty="0" smtClean="0">
                <a:solidFill>
                  <a:srgbClr val="00B0F0"/>
                </a:solidFill>
              </a:rPr>
              <a:t>Royal </a:t>
            </a:r>
            <a:r>
              <a:rPr lang="es-ES_tradnl" i="1" dirty="0" err="1" smtClean="0">
                <a:solidFill>
                  <a:srgbClr val="00B0F0"/>
                </a:solidFill>
              </a:rPr>
              <a:t>australian</a:t>
            </a:r>
            <a:r>
              <a:rPr lang="es-ES_tradnl" i="1" dirty="0" smtClean="0">
                <a:solidFill>
                  <a:srgbClr val="00B0F0"/>
                </a:solidFill>
              </a:rPr>
              <a:t> </a:t>
            </a:r>
            <a:r>
              <a:rPr lang="es-ES_tradnl" i="1" dirty="0" err="1" smtClean="0">
                <a:solidFill>
                  <a:srgbClr val="00B0F0"/>
                </a:solidFill>
              </a:rPr>
              <a:t>college</a:t>
            </a:r>
            <a:r>
              <a:rPr lang="es-ES_tradnl" i="1" dirty="0" smtClean="0">
                <a:solidFill>
                  <a:srgbClr val="00B0F0"/>
                </a:solidFill>
              </a:rPr>
              <a:t> of general </a:t>
            </a:r>
            <a:r>
              <a:rPr lang="es-ES_tradnl" i="1" dirty="0" err="1" smtClean="0">
                <a:solidFill>
                  <a:srgbClr val="00B0F0"/>
                </a:solidFill>
              </a:rPr>
              <a:t>practitioners</a:t>
            </a:r>
            <a:endParaRPr lang="es-ES_tradnl" i="1" dirty="0" smtClean="0">
              <a:solidFill>
                <a:srgbClr val="00B0F0"/>
              </a:solidFill>
            </a:endParaRPr>
          </a:p>
          <a:p>
            <a:endParaRPr lang="es-ES_tradnl" i="1" dirty="0" smtClean="0">
              <a:solidFill>
                <a:srgbClr val="00B0F0"/>
              </a:solidFill>
            </a:endParaRPr>
          </a:p>
          <a:p>
            <a:r>
              <a:rPr lang="es-ES_tradnl" dirty="0" smtClean="0"/>
              <a:t>Si nauseas, vómitos, diarrea</a:t>
            </a:r>
            <a:r>
              <a:rPr lang="mr-IN" dirty="0" smtClean="0"/>
              <a:t>……</a:t>
            </a:r>
            <a:r>
              <a:rPr lang="es-ES" dirty="0" smtClean="0"/>
              <a:t>..suspender:</a:t>
            </a:r>
          </a:p>
          <a:p>
            <a:r>
              <a:rPr lang="es-ES" dirty="0" smtClean="0"/>
              <a:t>iSGLT2, arGLP1 y </a:t>
            </a:r>
            <a:r>
              <a:rPr lang="es-ES" dirty="0" err="1" smtClean="0"/>
              <a:t>Metformina</a:t>
            </a:r>
            <a:endParaRPr lang="es-ES" dirty="0" smtClean="0"/>
          </a:p>
          <a:p>
            <a:endParaRPr lang="es-ES" dirty="0"/>
          </a:p>
          <a:p>
            <a:r>
              <a:rPr lang="es-ES" i="1" dirty="0" smtClean="0">
                <a:solidFill>
                  <a:srgbClr val="00B0F0"/>
                </a:solidFill>
              </a:rPr>
              <a:t>BMJ </a:t>
            </a:r>
            <a:r>
              <a:rPr lang="es-ES" i="1" dirty="0" err="1" smtClean="0">
                <a:solidFill>
                  <a:srgbClr val="00B0F0"/>
                </a:solidFill>
              </a:rPr>
              <a:t>Best</a:t>
            </a:r>
            <a:r>
              <a:rPr lang="es-ES" i="1" dirty="0" smtClean="0">
                <a:solidFill>
                  <a:srgbClr val="00B0F0"/>
                </a:solidFill>
              </a:rPr>
              <a:t> </a:t>
            </a:r>
            <a:r>
              <a:rPr lang="es-ES" i="1" dirty="0" err="1" smtClean="0">
                <a:solidFill>
                  <a:srgbClr val="00B0F0"/>
                </a:solidFill>
              </a:rPr>
              <a:t>Practice</a:t>
            </a:r>
            <a:endParaRPr lang="es-ES" i="1" dirty="0" smtClean="0">
              <a:solidFill>
                <a:srgbClr val="00B0F0"/>
              </a:solidFill>
            </a:endParaRPr>
          </a:p>
          <a:p>
            <a:endParaRPr lang="es-ES" dirty="0"/>
          </a:p>
          <a:p>
            <a:r>
              <a:rPr lang="es-ES_tradnl" dirty="0" smtClean="0"/>
              <a:t>Suspender iSGLT2 si enferman y tiene síntomas por aumento del riesgo de CAD</a:t>
            </a:r>
          </a:p>
          <a:p>
            <a:r>
              <a:rPr lang="es-ES_tradnl" dirty="0" err="1" smtClean="0"/>
              <a:t>Supender</a:t>
            </a:r>
            <a:r>
              <a:rPr lang="es-ES_tradnl" dirty="0" smtClean="0"/>
              <a:t> MTF si riesgo deshidratación</a:t>
            </a:r>
          </a:p>
          <a:p>
            <a:endParaRPr lang="es-ES_tradnl" dirty="0"/>
          </a:p>
          <a:p>
            <a:r>
              <a:rPr lang="es-ES_tradnl" i="1" dirty="0" smtClean="0">
                <a:solidFill>
                  <a:schemeClr val="accent5"/>
                </a:solidFill>
              </a:rPr>
              <a:t>AEMPS (2016)</a:t>
            </a:r>
          </a:p>
          <a:p>
            <a:r>
              <a:rPr lang="es-ES_tradnl" dirty="0" smtClean="0"/>
              <a:t>Suspender iSGLT2 en caso de enfermedad médica grave por el riesgo de CAD</a:t>
            </a:r>
            <a:endParaRPr lang="es-ES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" y="635688"/>
            <a:ext cx="3799191" cy="28222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17" y="1640658"/>
            <a:ext cx="6515100" cy="1320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41" y="3868169"/>
            <a:ext cx="6251944" cy="26014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50" y="3457944"/>
            <a:ext cx="5992391" cy="24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6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25293" y="914400"/>
            <a:ext cx="3482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 smtClean="0">
                <a:solidFill>
                  <a:srgbClr val="FFFF00"/>
                </a:solidFill>
              </a:rPr>
              <a:t>ibuprofeno</a:t>
            </a:r>
            <a:endParaRPr lang="es-ES_tradnl" sz="4800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84" y="2895600"/>
            <a:ext cx="2451100" cy="533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34" y="3429000"/>
            <a:ext cx="6235700" cy="3352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3" y="914400"/>
            <a:ext cx="6770451" cy="22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20864" y="1114888"/>
            <a:ext cx="6925955" cy="685800"/>
          </a:xfrm>
        </p:spPr>
        <p:txBody>
          <a:bodyPr>
            <a:noAutofit/>
          </a:bodyPr>
          <a:lstStyle/>
          <a:p>
            <a:r>
              <a:rPr lang="es-ES_tradnl" sz="4400" b="1" dirty="0" smtClean="0"/>
              <a:t>Tratamientos </a:t>
            </a:r>
            <a:r>
              <a:rPr lang="es-ES_tradnl" sz="4400" b="1" dirty="0" smtClean="0"/>
              <a:t>específicos </a:t>
            </a:r>
            <a:r>
              <a:rPr lang="es-ES_tradnl" sz="4400" b="1" dirty="0" smtClean="0"/>
              <a:t>de la COVID en AP</a:t>
            </a:r>
          </a:p>
          <a:p>
            <a:r>
              <a:rPr lang="es-ES_tradnl" sz="4400" b="1" dirty="0"/>
              <a:t>¿</a:t>
            </a:r>
            <a:r>
              <a:rPr lang="es-ES_tradnl" sz="4400" b="1" dirty="0" smtClean="0"/>
              <a:t>que podríamos utilizar?</a:t>
            </a:r>
            <a:endParaRPr lang="es-ES_tradnl" sz="4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792741" y="3761867"/>
            <a:ext cx="6766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rgbClr val="FFFF00"/>
                </a:solidFill>
              </a:rPr>
              <a:t>Alfonso Barquilla García</a:t>
            </a:r>
          </a:p>
          <a:p>
            <a:r>
              <a:rPr lang="es-ES_tradnl" sz="1400" dirty="0" smtClean="0">
                <a:solidFill>
                  <a:srgbClr val="FFFF00"/>
                </a:solidFill>
              </a:rPr>
              <a:t>Médico de Familia</a:t>
            </a:r>
          </a:p>
          <a:p>
            <a:r>
              <a:rPr lang="es-ES_tradnl" sz="1400" dirty="0" smtClean="0">
                <a:solidFill>
                  <a:srgbClr val="FFFF00"/>
                </a:solidFill>
              </a:rPr>
              <a:t>EAP de Trujillo</a:t>
            </a:r>
          </a:p>
          <a:p>
            <a:r>
              <a:rPr lang="es-ES_tradnl" sz="1400" dirty="0" smtClean="0">
                <a:solidFill>
                  <a:srgbClr val="FFFF00"/>
                </a:solidFill>
              </a:rPr>
              <a:t>Cáceres</a:t>
            </a:r>
          </a:p>
          <a:p>
            <a:endParaRPr lang="es-ES_tradnl" sz="1400" dirty="0">
              <a:solidFill>
                <a:srgbClr val="FFFF00"/>
              </a:solidFill>
            </a:endParaRPr>
          </a:p>
          <a:p>
            <a:r>
              <a:rPr lang="es-ES_tradnl" sz="1400" dirty="0" smtClean="0">
                <a:solidFill>
                  <a:srgbClr val="FFFF00"/>
                </a:solidFill>
              </a:rPr>
              <a:t>Grupos de Trabajo de diabetes, hipertensión y genómica de la SEMERGEN</a:t>
            </a:r>
            <a:endParaRPr lang="es-ES_tradnl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2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591107" y="871870"/>
            <a:ext cx="270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smtClean="0"/>
              <a:t>VACUNAS</a:t>
            </a:r>
            <a:endParaRPr lang="es-ES_tradnl" sz="36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45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80" y="871870"/>
            <a:ext cx="3505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78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81014" y="467833"/>
            <a:ext cx="3902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smtClean="0"/>
              <a:t>Reacciones adversas</a:t>
            </a:r>
            <a:endParaRPr lang="es-ES_tradnl" sz="280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" y="307034"/>
            <a:ext cx="5995893" cy="2377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36" y="2684834"/>
            <a:ext cx="7973708" cy="39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57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81014" y="467833"/>
            <a:ext cx="3902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smtClean="0"/>
              <a:t>Reacciones adversas</a:t>
            </a:r>
            <a:endParaRPr lang="es-ES_tradnl" sz="280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40" y="1264596"/>
            <a:ext cx="9874070" cy="55934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30" y="4373269"/>
            <a:ext cx="7734570" cy="24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1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81014" y="467833"/>
            <a:ext cx="3902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smtClean="0"/>
              <a:t>Reacciones adversas</a:t>
            </a:r>
            <a:endParaRPr lang="es-ES_tradnl" sz="28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977831"/>
            <a:ext cx="6350002" cy="39579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56" y="1977831"/>
            <a:ext cx="5550757" cy="395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4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087" y="0"/>
            <a:ext cx="647491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1486" cy="2984758"/>
          </a:xfrm>
          <a:prstGeom prst="rect">
            <a:avLst/>
          </a:prstGeom>
        </p:spPr>
      </p:pic>
      <p:sp>
        <p:nvSpPr>
          <p:cNvPr id="4" name="Anillo 3"/>
          <p:cNvSpPr/>
          <p:nvPr/>
        </p:nvSpPr>
        <p:spPr>
          <a:xfrm>
            <a:off x="5141486" y="1267968"/>
            <a:ext cx="7050514" cy="121352"/>
          </a:xfrm>
          <a:prstGeom prst="donut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85216" y="3667951"/>
            <a:ext cx="474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smtClean="0">
                <a:solidFill>
                  <a:srgbClr val="FFFF00"/>
                </a:solidFill>
              </a:rPr>
              <a:t>Esto es lo que hay</a:t>
            </a:r>
            <a:endParaRPr lang="es-ES_tradnl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44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88149" y="808074"/>
            <a:ext cx="4369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0" smtClean="0"/>
              <a:t>gracias</a:t>
            </a:r>
            <a:endParaRPr lang="es-ES_tradnl" sz="8000"/>
          </a:p>
        </p:txBody>
      </p:sp>
    </p:spTree>
    <p:extLst>
      <p:ext uri="{BB962C8B-B14F-4D97-AF65-F5344CB8AC3E}">
        <p14:creationId xmlns:p14="http://schemas.microsoft.com/office/powerpoint/2010/main" val="169508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Medicamentos utilizados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326" y="2376378"/>
            <a:ext cx="10820400" cy="4024125"/>
          </a:xfrm>
        </p:spPr>
        <p:txBody>
          <a:bodyPr>
            <a:normAutofit fontScale="70000" lnSpcReduction="20000"/>
          </a:bodyPr>
          <a:lstStyle/>
          <a:p>
            <a:r>
              <a:rPr lang="es-ES_tradnl" dirty="0" smtClean="0">
                <a:solidFill>
                  <a:srgbClr val="FFFF00"/>
                </a:solidFill>
              </a:rPr>
              <a:t>Autorizados en otras indicaciones</a:t>
            </a:r>
          </a:p>
          <a:p>
            <a:endParaRPr lang="es-ES_tradnl" dirty="0">
              <a:solidFill>
                <a:srgbClr val="FFFF00"/>
              </a:solidFill>
            </a:endParaRPr>
          </a:p>
          <a:p>
            <a:r>
              <a:rPr lang="es-ES_tradnl" dirty="0" smtClean="0">
                <a:solidFill>
                  <a:srgbClr val="FFFF00"/>
                </a:solidFill>
              </a:rPr>
              <a:t>Nuevo desarrollo</a:t>
            </a:r>
          </a:p>
          <a:p>
            <a:endParaRPr lang="es-ES_tradnl" dirty="0" smtClean="0">
              <a:solidFill>
                <a:srgbClr val="FFFF00"/>
              </a:solidFill>
            </a:endParaRPr>
          </a:p>
          <a:p>
            <a:r>
              <a:rPr lang="es-ES_tradnl" dirty="0" smtClean="0">
                <a:solidFill>
                  <a:srgbClr val="FFFF00"/>
                </a:solidFill>
              </a:rPr>
              <a:t>Uso </a:t>
            </a:r>
            <a:r>
              <a:rPr lang="es-ES_tradnl" dirty="0" smtClean="0">
                <a:solidFill>
                  <a:srgbClr val="FFFF00"/>
                </a:solidFill>
              </a:rPr>
              <a:t>compasivo</a:t>
            </a:r>
          </a:p>
          <a:p>
            <a:endParaRPr lang="es-ES_tradnl" dirty="0">
              <a:solidFill>
                <a:srgbClr val="FFFF00"/>
              </a:solidFill>
            </a:endParaRPr>
          </a:p>
          <a:p>
            <a:r>
              <a:rPr lang="es-ES_tradnl" dirty="0">
                <a:solidFill>
                  <a:srgbClr val="FFFF00"/>
                </a:solidFill>
              </a:rPr>
              <a:t>Publicaciones: Pruebas indirectas, Datos parciales, preliminares, a veces sólo </a:t>
            </a:r>
            <a:r>
              <a:rPr lang="es-ES_tradnl" i="1" dirty="0">
                <a:solidFill>
                  <a:srgbClr val="FFFF00"/>
                </a:solidFill>
              </a:rPr>
              <a:t>in vitro, poco rigurosos los estudios, </a:t>
            </a:r>
            <a:r>
              <a:rPr lang="es-ES_tradnl" dirty="0" smtClean="0">
                <a:solidFill>
                  <a:srgbClr val="FFFF00"/>
                </a:solidFill>
              </a:rPr>
              <a:t>contradictorios</a:t>
            </a:r>
            <a:endParaRPr lang="es-ES_tradnl" dirty="0" smtClean="0">
              <a:solidFill>
                <a:srgbClr val="FFFF00"/>
              </a:solidFill>
            </a:endParaRPr>
          </a:p>
          <a:p>
            <a:endParaRPr lang="es-ES_tradnl" dirty="0">
              <a:solidFill>
                <a:srgbClr val="FFFF00"/>
              </a:solidFill>
            </a:endParaRPr>
          </a:p>
          <a:p>
            <a:r>
              <a:rPr lang="es-ES_tradnl" dirty="0" smtClean="0">
                <a:solidFill>
                  <a:srgbClr val="FFFF00"/>
                </a:solidFill>
              </a:rPr>
              <a:t>Ensayos clínicos  en marcha</a:t>
            </a:r>
          </a:p>
          <a:p>
            <a:pPr lvl="1"/>
            <a:endParaRPr lang="es-ES_tradnl" dirty="0" smtClean="0">
              <a:solidFill>
                <a:srgbClr val="FFFF00"/>
              </a:solidFill>
            </a:endParaRPr>
          </a:p>
          <a:p>
            <a:pPr lvl="1"/>
            <a:r>
              <a:rPr lang="es-ES_tradnl" altLang="es-ES_tradnl" dirty="0">
                <a:solidFill>
                  <a:srgbClr val="FFFF00"/>
                </a:solidFill>
                <a:latin typeface="Arial" charset="0"/>
                <a:hlinkClick r:id="rId2"/>
              </a:rPr>
              <a:t>https://reec.aemps.es/reec/public/web.html</a:t>
            </a:r>
            <a:endParaRPr lang="es-ES_tradnl" altLang="es-ES_tradnl" dirty="0">
              <a:solidFill>
                <a:srgbClr val="FFFF00"/>
              </a:solidFill>
              <a:latin typeface="Arial" charset="0"/>
            </a:endParaRPr>
          </a:p>
          <a:p>
            <a:pPr lvl="1"/>
            <a:r>
              <a:rPr lang="es-ES_tradnl" dirty="0">
                <a:solidFill>
                  <a:srgbClr val="FFFF00"/>
                </a:solidFill>
                <a:hlinkClick r:id="rId3"/>
              </a:rPr>
              <a:t>https://www.clinicaltrialsregister.eu</a:t>
            </a:r>
            <a:r>
              <a:rPr lang="es-ES_tradnl" dirty="0" smtClean="0">
                <a:solidFill>
                  <a:srgbClr val="FFFF00"/>
                </a:solidFill>
                <a:hlinkClick r:id="rId3"/>
              </a:rPr>
              <a:t>/</a:t>
            </a:r>
            <a:endParaRPr lang="es-ES_tradnl" dirty="0" smtClean="0">
              <a:solidFill>
                <a:srgbClr val="FFFF00"/>
              </a:solidFill>
            </a:endParaRP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https://</a:t>
            </a:r>
            <a:r>
              <a:rPr lang="es-ES_tradnl" dirty="0" err="1">
                <a:solidFill>
                  <a:srgbClr val="FF0000"/>
                </a:solidFill>
              </a:rPr>
              <a:t>www.who.int</a:t>
            </a:r>
            <a:r>
              <a:rPr lang="es-ES_tradnl" dirty="0">
                <a:solidFill>
                  <a:srgbClr val="FF0000"/>
                </a:solidFill>
              </a:rPr>
              <a:t>/</a:t>
            </a:r>
            <a:r>
              <a:rPr lang="es-ES_tradnl" dirty="0" err="1">
                <a:solidFill>
                  <a:srgbClr val="FF0000"/>
                </a:solidFill>
              </a:rPr>
              <a:t>ictrp</a:t>
            </a:r>
            <a:r>
              <a:rPr lang="es-ES_tradnl" dirty="0">
                <a:solidFill>
                  <a:srgbClr val="FF0000"/>
                </a:solidFill>
              </a:rPr>
              <a:t>/</a:t>
            </a:r>
            <a:r>
              <a:rPr lang="es-ES_tradnl" dirty="0" err="1">
                <a:solidFill>
                  <a:srgbClr val="FF0000"/>
                </a:solidFill>
              </a:rPr>
              <a:t>search</a:t>
            </a:r>
            <a:r>
              <a:rPr lang="es-ES_tradnl" dirty="0">
                <a:solidFill>
                  <a:srgbClr val="FF0000"/>
                </a:solidFill>
              </a:rPr>
              <a:t>/es/ </a:t>
            </a:r>
            <a:endParaRPr lang="es-ES_tradnl" dirty="0" smtClean="0">
              <a:solidFill>
                <a:srgbClr val="FF0000"/>
              </a:solidFill>
            </a:endParaRPr>
          </a:p>
          <a:p>
            <a:pPr lvl="1"/>
            <a:r>
              <a:rPr lang="es-ES_tradnl" dirty="0" err="1">
                <a:solidFill>
                  <a:srgbClr val="FF0000"/>
                </a:solidFill>
              </a:rPr>
              <a:t>www.clinicaltrials.gov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</a:p>
          <a:p>
            <a:pPr lvl="1"/>
            <a:endParaRPr lang="es-ES_tradnl" dirty="0">
              <a:solidFill>
                <a:srgbClr val="FFFF00"/>
              </a:solidFill>
            </a:endParaRPr>
          </a:p>
          <a:p>
            <a:endParaRPr lang="es-ES_tradnl" dirty="0" smtClean="0">
              <a:solidFill>
                <a:srgbClr val="FFFF00"/>
              </a:solidFill>
            </a:endParaRPr>
          </a:p>
          <a:p>
            <a:endParaRPr lang="es-ES_tradnl" dirty="0" smtClean="0">
              <a:solidFill>
                <a:srgbClr val="FFFF00"/>
              </a:solidFill>
            </a:endParaRPr>
          </a:p>
          <a:p>
            <a:endParaRPr lang="es-ES_trad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3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Daños colaterales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3332245"/>
            <a:ext cx="10820400" cy="2186054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solidFill>
                  <a:srgbClr val="FFFF00"/>
                </a:solidFill>
              </a:rPr>
              <a:t>INTERACCIONES</a:t>
            </a:r>
          </a:p>
          <a:p>
            <a:endParaRPr lang="es-ES_tradnl" sz="3600" dirty="0">
              <a:solidFill>
                <a:srgbClr val="FFFF00"/>
              </a:solidFill>
            </a:endParaRPr>
          </a:p>
          <a:p>
            <a:r>
              <a:rPr lang="es-ES_tradnl" sz="3600" dirty="0" smtClean="0">
                <a:solidFill>
                  <a:srgbClr val="FFFF00"/>
                </a:solidFill>
              </a:rPr>
              <a:t>REACCIONES ADVERSAS</a:t>
            </a:r>
          </a:p>
        </p:txBody>
      </p:sp>
    </p:spTree>
    <p:extLst>
      <p:ext uri="{BB962C8B-B14F-4D97-AF65-F5344CB8AC3E}">
        <p14:creationId xmlns:p14="http://schemas.microsoft.com/office/powerpoint/2010/main" val="110096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88688" y="414669"/>
            <a:ext cx="6149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LOPINAVIR/RITONAVIR  (LPV/r)</a:t>
            </a:r>
            <a:endParaRPr lang="es-ES_tradnl" sz="3200" dirty="0"/>
          </a:p>
        </p:txBody>
      </p:sp>
      <p:sp>
        <p:nvSpPr>
          <p:cNvPr id="3" name="Rectángulo 2"/>
          <p:cNvSpPr/>
          <p:nvPr/>
        </p:nvSpPr>
        <p:spPr>
          <a:xfrm>
            <a:off x="818707" y="5986706"/>
            <a:ext cx="1088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es-ES_tradnl" dirty="0">
                <a:latin typeface="Montserrat" charset="0"/>
              </a:rPr>
              <a:t>B. Cao, Y. Wang, D. </a:t>
            </a:r>
            <a:r>
              <a:rPr lang="es-ES_tradnl" dirty="0" err="1">
                <a:latin typeface="Montserrat" charset="0"/>
              </a:rPr>
              <a:t>Wen</a:t>
            </a:r>
            <a:r>
              <a:rPr lang="es-ES_tradnl" dirty="0">
                <a:latin typeface="Montserrat" charset="0"/>
              </a:rPr>
              <a:t>, et al. A Trial of </a:t>
            </a:r>
            <a:r>
              <a:rPr lang="es-ES_tradnl" dirty="0" err="1">
                <a:latin typeface="Montserrat" charset="0"/>
              </a:rPr>
              <a:t>Lopinavir</a:t>
            </a:r>
            <a:r>
              <a:rPr lang="es-ES_tradnl" dirty="0">
                <a:latin typeface="Montserrat" charset="0"/>
              </a:rPr>
              <a:t>–</a:t>
            </a:r>
            <a:r>
              <a:rPr lang="es-ES_tradnl" dirty="0" err="1">
                <a:latin typeface="Montserrat" charset="0"/>
              </a:rPr>
              <a:t>Ritonavir</a:t>
            </a:r>
            <a:r>
              <a:rPr lang="es-ES_tradnl" dirty="0">
                <a:latin typeface="Montserrat" charset="0"/>
              </a:rPr>
              <a:t> in </a:t>
            </a:r>
            <a:r>
              <a:rPr lang="es-ES_tradnl" dirty="0" err="1">
                <a:latin typeface="Montserrat" charset="0"/>
              </a:rPr>
              <a:t>Adults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Hospitalized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with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Severe</a:t>
            </a:r>
            <a:r>
              <a:rPr lang="es-ES_tradnl" dirty="0">
                <a:latin typeface="Montserrat" charset="0"/>
              </a:rPr>
              <a:t> Covid-19. NEJM 2020; </a:t>
            </a:r>
            <a:r>
              <a:rPr lang="es-ES_tradnl" dirty="0" err="1">
                <a:latin typeface="Montserrat" charset="0"/>
              </a:rPr>
              <a:t>this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article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was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published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on</a:t>
            </a:r>
            <a:r>
              <a:rPr lang="es-ES_tradnl" dirty="0">
                <a:latin typeface="Montserrat" charset="0"/>
              </a:rPr>
              <a:t> </a:t>
            </a:r>
            <a:r>
              <a:rPr lang="es-ES_tradnl" dirty="0" err="1">
                <a:latin typeface="Montserrat" charset="0"/>
              </a:rPr>
              <a:t>March</a:t>
            </a:r>
            <a:r>
              <a:rPr lang="es-ES_tradnl" dirty="0">
                <a:latin typeface="Montserrat" charset="0"/>
              </a:rPr>
              <a:t> 18, 2020, at </a:t>
            </a:r>
            <a:r>
              <a:rPr lang="es-ES_tradnl" dirty="0" err="1">
                <a:latin typeface="Montserrat" charset="0"/>
              </a:rPr>
              <a:t>NEJM.org</a:t>
            </a:r>
            <a:r>
              <a:rPr lang="es-ES_tradnl" dirty="0">
                <a:latin typeface="Montserrat" charset="0"/>
              </a:rPr>
              <a:t>. DOI: 10.1056/NEJMoa2001282 </a:t>
            </a:r>
            <a:endParaRPr lang="es-ES_tradnl" sz="800" dirty="0">
              <a:effectLst/>
              <a:latin typeface="Montserrat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8707" y="1818167"/>
            <a:ext cx="10880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Utilizado en VIH</a:t>
            </a:r>
          </a:p>
          <a:p>
            <a:r>
              <a:rPr lang="es-ES_tradnl" dirty="0" smtClean="0"/>
              <a:t>Tr</a:t>
            </a:r>
            <a:r>
              <a:rPr lang="es-ES_tradnl" dirty="0" smtClean="0"/>
              <a:t>atamiento </a:t>
            </a:r>
            <a:r>
              <a:rPr lang="es-ES_tradnl" dirty="0" smtClean="0"/>
              <a:t>base en CHINA durante la crisis de WUHAN</a:t>
            </a:r>
          </a:p>
          <a:p>
            <a:endParaRPr lang="es-ES_tradnl" dirty="0" smtClean="0"/>
          </a:p>
          <a:p>
            <a:r>
              <a:rPr lang="es-ES_tradnl" dirty="0"/>
              <a:t> </a:t>
            </a:r>
            <a:r>
              <a:rPr lang="es-ES_tradnl" dirty="0" smtClean="0"/>
              <a:t>                                                                                      </a:t>
            </a:r>
            <a:endParaRPr lang="es-ES_tradnl" dirty="0"/>
          </a:p>
          <a:p>
            <a:r>
              <a:rPr lang="es-ES_tradnl" dirty="0" smtClean="0"/>
              <a:t>Efectos secundarios: diarrea, nauseas, vómitos, h</a:t>
            </a:r>
            <a:r>
              <a:rPr lang="es-ES_tradnl" dirty="0" smtClean="0"/>
              <a:t>iperglucemia</a:t>
            </a:r>
            <a:r>
              <a:rPr lang="es-ES_tradnl" dirty="0" smtClean="0"/>
              <a:t>, </a:t>
            </a:r>
            <a:r>
              <a:rPr lang="es-ES_tradnl" dirty="0" err="1" smtClean="0"/>
              <a:t>hipertrgliceridemia</a:t>
            </a:r>
            <a:r>
              <a:rPr lang="es-ES_tradnl" dirty="0" smtClean="0"/>
              <a:t>, </a:t>
            </a:r>
            <a:r>
              <a:rPr lang="es-ES_tradnl" dirty="0" err="1" smtClean="0"/>
              <a:t>hipercolestrolemia</a:t>
            </a:r>
            <a:r>
              <a:rPr lang="es-ES_tradnl" dirty="0" smtClean="0"/>
              <a:t>, hipertensión</a:t>
            </a:r>
            <a:r>
              <a:rPr lang="es-ES_tradnl" dirty="0" smtClean="0"/>
              <a:t>,</a:t>
            </a:r>
            <a:endParaRPr lang="es-ES_tradnl" dirty="0" smtClean="0"/>
          </a:p>
          <a:p>
            <a:endParaRPr lang="es-ES_tradnl" dirty="0"/>
          </a:p>
          <a:p>
            <a:r>
              <a:rPr lang="es-ES_tradnl" i="1" dirty="0" smtClean="0">
                <a:solidFill>
                  <a:srgbClr val="FFFF00"/>
                </a:solidFill>
              </a:rPr>
              <a:t>99 pacientes </a:t>
            </a:r>
            <a:r>
              <a:rPr lang="es-ES_tradnl" i="1" dirty="0" smtClean="0">
                <a:solidFill>
                  <a:srgbClr val="FFFF00"/>
                </a:solidFill>
              </a:rPr>
              <a:t>LPV/r vs 101 </a:t>
            </a:r>
            <a:r>
              <a:rPr lang="es-ES_tradnl" i="1" dirty="0" err="1" smtClean="0">
                <a:solidFill>
                  <a:srgbClr val="FFFF00"/>
                </a:solidFill>
              </a:rPr>
              <a:t>tto</a:t>
            </a:r>
            <a:r>
              <a:rPr lang="es-ES_tradnl" i="1" dirty="0" smtClean="0">
                <a:solidFill>
                  <a:srgbClr val="FFFF00"/>
                </a:solidFill>
              </a:rPr>
              <a:t> habitual. Sin resultados significativos </a:t>
            </a:r>
            <a:r>
              <a:rPr lang="es-ES_tradnl" i="1" dirty="0" smtClean="0">
                <a:solidFill>
                  <a:srgbClr val="FFFF00"/>
                </a:solidFill>
              </a:rPr>
              <a:t>aunque se </a:t>
            </a:r>
            <a:r>
              <a:rPr lang="es-ES_tradnl" i="1" dirty="0" smtClean="0">
                <a:solidFill>
                  <a:srgbClr val="FFFF00"/>
                </a:solidFill>
              </a:rPr>
              <a:t>apreciaron tendencias a reducción de mortalidad no significativas </a:t>
            </a:r>
            <a:endParaRPr lang="es-ES_tradnl" i="1" dirty="0" smtClean="0">
              <a:solidFill>
                <a:srgbClr val="FFFF00"/>
              </a:solidFill>
            </a:endParaRPr>
          </a:p>
          <a:p>
            <a:endParaRPr lang="es-ES_tradnl" dirty="0" smtClean="0"/>
          </a:p>
          <a:p>
            <a:r>
              <a:rPr lang="es-ES_tradnl" b="1" dirty="0" smtClean="0">
                <a:solidFill>
                  <a:schemeClr val="accent6"/>
                </a:solidFill>
              </a:rPr>
              <a:t>Se especula: necesidad de uso más precoz y de dosis más altas</a:t>
            </a:r>
            <a:endParaRPr lang="es-ES_tradnl" b="1" dirty="0">
              <a:solidFill>
                <a:schemeClr val="accent6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52613" y="1935125"/>
            <a:ext cx="274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FF00"/>
                </a:solidFill>
              </a:rPr>
              <a:t>Oral</a:t>
            </a:r>
          </a:p>
          <a:p>
            <a:r>
              <a:rPr lang="es-ES_tradnl" dirty="0" smtClean="0">
                <a:solidFill>
                  <a:srgbClr val="FFFF00"/>
                </a:solidFill>
              </a:rPr>
              <a:t>Máximo 14 días</a:t>
            </a:r>
            <a:endParaRPr lang="es-ES_trad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0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61861" y="394792"/>
            <a:ext cx="8865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CLOROQUINA </a:t>
            </a:r>
            <a:r>
              <a:rPr lang="mr-IN" sz="3200" b="1" dirty="0" smtClean="0"/>
              <a:t>–</a:t>
            </a:r>
            <a:r>
              <a:rPr lang="es-ES_tradnl" sz="3200" b="1" dirty="0" smtClean="0"/>
              <a:t> </a:t>
            </a:r>
            <a:r>
              <a:rPr lang="es-ES_tradnl" sz="3200" b="1" dirty="0" smtClean="0"/>
              <a:t>HIDROXICLOROQUNA</a:t>
            </a:r>
          </a:p>
          <a:p>
            <a:r>
              <a:rPr lang="es-ES_tradnl" sz="3200" b="1" dirty="0" err="1" smtClean="0"/>
              <a:t>Azitromicina</a:t>
            </a:r>
            <a:endParaRPr lang="es-ES_tradnl" sz="32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0" y="1831111"/>
            <a:ext cx="12046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r>
              <a:rPr lang="es-ES_tradnl" dirty="0" smtClean="0"/>
              <a:t>Uso </a:t>
            </a:r>
            <a:r>
              <a:rPr lang="es-ES_tradnl" dirty="0" smtClean="0"/>
              <a:t>previo: malaria, artritis reumatoide, lupus</a:t>
            </a:r>
          </a:p>
          <a:p>
            <a:r>
              <a:rPr lang="es-ES_tradnl" dirty="0" smtClean="0"/>
              <a:t>En </a:t>
            </a:r>
            <a:r>
              <a:rPr lang="es-ES_tradnl" dirty="0" smtClean="0"/>
              <a:t>China sólo se utilizó en la fase final de la crisis</a:t>
            </a:r>
          </a:p>
          <a:p>
            <a:r>
              <a:rPr lang="es-ES_tradnl" dirty="0" smtClean="0"/>
              <a:t>En Europa se popularizó tras el estudio de </a:t>
            </a:r>
            <a:r>
              <a:rPr lang="es-ES_tradnl" dirty="0" err="1" smtClean="0"/>
              <a:t>Gautret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dirty="0" smtClean="0"/>
              <a:t>Algunos </a:t>
            </a:r>
            <a:r>
              <a:rPr lang="es-ES_tradnl" dirty="0" smtClean="0"/>
              <a:t>ensayos en marcha profilaxis en contactos (disminuir entrada de virus en células)</a:t>
            </a:r>
          </a:p>
          <a:p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308112" y="5235040"/>
            <a:ext cx="1165351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dirty="0" err="1" smtClean="0">
                <a:latin typeface="Montserrat" charset="0"/>
              </a:rPr>
              <a:t>Cortegiani</a:t>
            </a:r>
            <a:r>
              <a:rPr lang="es-ES_tradnl" sz="1000" dirty="0" smtClean="0">
                <a:latin typeface="Montserrat" charset="0"/>
              </a:rPr>
              <a:t> </a:t>
            </a:r>
            <a:r>
              <a:rPr lang="es-ES_tradnl" sz="1000" dirty="0">
                <a:latin typeface="Montserrat" charset="0"/>
              </a:rPr>
              <a:t>A. et al. A </a:t>
            </a:r>
            <a:r>
              <a:rPr lang="es-ES_tradnl" sz="1000" dirty="0" err="1">
                <a:latin typeface="Montserrat" charset="0"/>
              </a:rPr>
              <a:t>systematic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review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on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the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efficacy</a:t>
            </a:r>
            <a:r>
              <a:rPr lang="es-ES_tradnl" sz="1000" dirty="0">
                <a:latin typeface="Montserrat" charset="0"/>
              </a:rPr>
              <a:t> and safety of </a:t>
            </a:r>
            <a:r>
              <a:rPr lang="es-ES_tradnl" sz="1000" dirty="0" err="1">
                <a:latin typeface="Montserrat" charset="0"/>
              </a:rPr>
              <a:t>chloroquine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for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the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treatment</a:t>
            </a:r>
            <a:r>
              <a:rPr lang="es-ES_tradnl" sz="1000" dirty="0">
                <a:latin typeface="Montserrat" charset="0"/>
              </a:rPr>
              <a:t> of COVID-19. Disponible en: </a:t>
            </a:r>
            <a:r>
              <a:rPr lang="es-ES_tradnl" sz="1000" dirty="0">
                <a:solidFill>
                  <a:srgbClr val="0000FF"/>
                </a:solidFill>
                <a:latin typeface="Montserrat" charset="0"/>
                <a:hlinkClick r:id="rId2"/>
              </a:rPr>
              <a:t>https://doi.org/10.1016/j.jcrc.2020.03.005</a:t>
            </a:r>
            <a:r>
              <a:rPr lang="es-ES_tradnl" sz="1000" dirty="0" smtClean="0">
                <a:latin typeface="Montserrat" charset="0"/>
                <a:hlinkClick r:id="rId2"/>
              </a:rPr>
              <a:t>)</a:t>
            </a:r>
            <a:endParaRPr lang="es-ES_tradnl" sz="1000" dirty="0" smtClean="0">
              <a:latin typeface="Montserrat" charset="0"/>
            </a:endParaRPr>
          </a:p>
          <a:p>
            <a:r>
              <a:rPr lang="es-ES_tradnl" sz="1000" dirty="0">
                <a:latin typeface="Montserrat" charset="0"/>
              </a:rPr>
              <a:t/>
            </a:r>
            <a:br>
              <a:rPr lang="es-ES_tradnl" sz="1000" dirty="0">
                <a:latin typeface="Montserrat" charset="0"/>
              </a:rPr>
            </a:br>
            <a:r>
              <a:rPr lang="es-ES_tradnl" sz="1000" dirty="0" err="1" smtClean="0">
                <a:latin typeface="Montserrat" charset="0"/>
              </a:rPr>
              <a:t>Xueting</a:t>
            </a:r>
            <a:r>
              <a:rPr lang="es-ES_tradnl" sz="1000" dirty="0" smtClean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Yao</a:t>
            </a:r>
            <a:r>
              <a:rPr lang="es-ES_tradnl" sz="1000" dirty="0">
                <a:latin typeface="Montserrat" charset="0"/>
              </a:rPr>
              <a:t> et al. In Vitro Antiviral </a:t>
            </a:r>
            <a:r>
              <a:rPr lang="es-ES_tradnl" sz="1000" dirty="0" err="1">
                <a:latin typeface="Montserrat" charset="0"/>
              </a:rPr>
              <a:t>Activity</a:t>
            </a:r>
            <a:r>
              <a:rPr lang="es-ES_tradnl" sz="1000" dirty="0">
                <a:latin typeface="Montserrat" charset="0"/>
              </a:rPr>
              <a:t> and </a:t>
            </a:r>
            <a:r>
              <a:rPr lang="es-ES_tradnl" sz="1000" dirty="0" err="1">
                <a:latin typeface="Montserrat" charset="0"/>
              </a:rPr>
              <a:t>Projection</a:t>
            </a:r>
            <a:r>
              <a:rPr lang="es-ES_tradnl" sz="1000" dirty="0">
                <a:latin typeface="Montserrat" charset="0"/>
              </a:rPr>
              <a:t> of </a:t>
            </a:r>
            <a:r>
              <a:rPr lang="es-ES_tradnl" sz="1000" dirty="0" err="1">
                <a:latin typeface="Montserrat" charset="0"/>
              </a:rPr>
              <a:t>Optimized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Dosing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Design</a:t>
            </a:r>
            <a:r>
              <a:rPr lang="es-ES_tradnl" sz="1000" dirty="0">
                <a:latin typeface="Montserrat" charset="0"/>
              </a:rPr>
              <a:t> of </a:t>
            </a:r>
            <a:r>
              <a:rPr lang="es-ES_tradnl" sz="1000" dirty="0" err="1">
                <a:latin typeface="Montserrat" charset="0"/>
              </a:rPr>
              <a:t>Hydroxychloroquine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for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the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Treatment</a:t>
            </a:r>
            <a:r>
              <a:rPr lang="es-ES_tradnl" sz="1000" dirty="0">
                <a:latin typeface="Montserrat" charset="0"/>
              </a:rPr>
              <a:t> of </a:t>
            </a:r>
            <a:r>
              <a:rPr lang="es-ES_tradnl" sz="1000" dirty="0" err="1">
                <a:latin typeface="Montserrat" charset="0"/>
              </a:rPr>
              <a:t>Severe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Acute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Respiratory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Syndrome</a:t>
            </a:r>
            <a:r>
              <a:rPr lang="es-ES_tradnl" sz="1000" dirty="0">
                <a:latin typeface="Montserrat" charset="0"/>
              </a:rPr>
              <a:t> Coronavirus 2 (SARS-</a:t>
            </a:r>
            <a:r>
              <a:rPr lang="es-ES_tradnl" sz="1000" dirty="0" err="1">
                <a:latin typeface="Montserrat" charset="0"/>
              </a:rPr>
              <a:t>CoV</a:t>
            </a:r>
            <a:r>
              <a:rPr lang="es-ES_tradnl" sz="1000" dirty="0">
                <a:latin typeface="Montserrat" charset="0"/>
              </a:rPr>
              <a:t>- 2). </a:t>
            </a:r>
            <a:r>
              <a:rPr lang="es-ES_tradnl" sz="1000" dirty="0" err="1">
                <a:latin typeface="Montserrat" charset="0"/>
              </a:rPr>
              <a:t>Cli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Infect</a:t>
            </a:r>
            <a:r>
              <a:rPr lang="es-ES_tradnl" sz="1000" dirty="0">
                <a:latin typeface="Montserrat" charset="0"/>
              </a:rPr>
              <a:t> </a:t>
            </a:r>
            <a:r>
              <a:rPr lang="es-ES_tradnl" sz="1000" dirty="0" err="1">
                <a:latin typeface="Montserrat" charset="0"/>
              </a:rPr>
              <a:t>Dis</a:t>
            </a:r>
            <a:r>
              <a:rPr lang="es-ES_tradnl" sz="1000" dirty="0">
                <a:latin typeface="Montserrat" charset="0"/>
              </a:rPr>
              <a:t>. 2020 Mar 9. </a:t>
            </a:r>
            <a:r>
              <a:rPr lang="es-ES_tradnl" sz="1000" dirty="0" err="1">
                <a:latin typeface="Montserrat" charset="0"/>
              </a:rPr>
              <a:t>Oii</a:t>
            </a:r>
            <a:r>
              <a:rPr lang="es-ES_tradnl" sz="1000" dirty="0">
                <a:latin typeface="Montserrat" charset="0"/>
              </a:rPr>
              <a:t>: ciaa237. </a:t>
            </a:r>
            <a:r>
              <a:rPr lang="es-ES_tradnl" sz="1000" dirty="0" err="1">
                <a:latin typeface="Montserrat" charset="0"/>
              </a:rPr>
              <a:t>Doi</a:t>
            </a:r>
            <a:r>
              <a:rPr lang="es-ES_tradnl" sz="1000" dirty="0">
                <a:latin typeface="Montserrat" charset="0"/>
              </a:rPr>
              <a:t>: 10.1093/cid/ciaa237 </a:t>
            </a:r>
            <a:endParaRPr lang="es-ES_tradnl" sz="1000" dirty="0" smtClean="0">
              <a:latin typeface="Montserrat" charset="0"/>
            </a:endParaRPr>
          </a:p>
          <a:p>
            <a:endParaRPr lang="es-ES_tradnl" sz="1000" dirty="0">
              <a:latin typeface="Montserrat" charset="0"/>
            </a:endParaRPr>
          </a:p>
          <a:p>
            <a:r>
              <a:rPr lang="es-ES_tradnl" sz="1000" dirty="0" err="1" smtClean="0"/>
              <a:t>Gautret</a:t>
            </a:r>
            <a:r>
              <a:rPr lang="es-ES_tradnl" sz="1000" dirty="0" smtClean="0"/>
              <a:t> </a:t>
            </a:r>
            <a:r>
              <a:rPr lang="es-ES_tradnl" sz="1000" dirty="0"/>
              <a:t>P, </a:t>
            </a:r>
            <a:r>
              <a:rPr lang="es-ES_tradnl" sz="1000" dirty="0" err="1"/>
              <a:t>Lagier</a:t>
            </a:r>
            <a:r>
              <a:rPr lang="es-ES_tradnl" sz="1000" dirty="0"/>
              <a:t> J, Parola P, </a:t>
            </a:r>
            <a:r>
              <a:rPr lang="es-ES_tradnl" sz="1000" dirty="0" err="1"/>
              <a:t>Hoang</a:t>
            </a:r>
            <a:r>
              <a:rPr lang="es-ES_tradnl" sz="1000" dirty="0"/>
              <a:t> V, </a:t>
            </a:r>
            <a:r>
              <a:rPr lang="es-ES_tradnl" sz="1000" dirty="0" err="1"/>
              <a:t>Meddeb</a:t>
            </a:r>
            <a:r>
              <a:rPr lang="es-ES_tradnl" sz="1000" dirty="0"/>
              <a:t> L, </a:t>
            </a:r>
            <a:r>
              <a:rPr lang="es-ES_tradnl" sz="1000" dirty="0" err="1"/>
              <a:t>Mailhe</a:t>
            </a:r>
            <a:r>
              <a:rPr lang="es-ES_tradnl" sz="1000" dirty="0"/>
              <a:t> M, et al. </a:t>
            </a:r>
            <a:r>
              <a:rPr lang="es-ES_tradnl" sz="1000" dirty="0" err="1"/>
              <a:t>Hydroxychloroquine</a:t>
            </a:r>
            <a:r>
              <a:rPr lang="es-ES_tradnl" sz="1000" dirty="0"/>
              <a:t> and </a:t>
            </a:r>
            <a:r>
              <a:rPr lang="es-ES_tradnl" sz="1000" dirty="0" err="1"/>
              <a:t>azithromycin</a:t>
            </a:r>
            <a:r>
              <a:rPr lang="es-ES_tradnl" sz="1000" dirty="0"/>
              <a:t> as a </a:t>
            </a:r>
            <a:r>
              <a:rPr lang="es-ES_tradnl" sz="1000" dirty="0" err="1"/>
              <a:t>treatment</a:t>
            </a:r>
            <a:r>
              <a:rPr lang="es-ES_tradnl" sz="1000" dirty="0"/>
              <a:t> of COVID-19: </a:t>
            </a:r>
            <a:r>
              <a:rPr lang="es-ES_tradnl" sz="1000" dirty="0" err="1"/>
              <a:t>results</a:t>
            </a:r>
            <a:r>
              <a:rPr lang="es-ES_tradnl" sz="1000" dirty="0"/>
              <a:t> of </a:t>
            </a:r>
            <a:r>
              <a:rPr lang="es-ES_tradnl" sz="1000" dirty="0" err="1"/>
              <a:t>an</a:t>
            </a:r>
            <a:r>
              <a:rPr lang="es-ES_tradnl" sz="1000" dirty="0"/>
              <a:t> open-</a:t>
            </a:r>
            <a:r>
              <a:rPr lang="es-ES_tradnl" sz="1000" dirty="0" err="1"/>
              <a:t>label</a:t>
            </a:r>
            <a:r>
              <a:rPr lang="es-ES_tradnl" sz="1000" dirty="0"/>
              <a:t> non-</a:t>
            </a:r>
            <a:r>
              <a:rPr lang="es-ES_tradnl" sz="1000" dirty="0" err="1"/>
              <a:t>randomized</a:t>
            </a:r>
            <a:r>
              <a:rPr lang="es-ES_tradnl" sz="1000" dirty="0"/>
              <a:t> </a:t>
            </a:r>
            <a:r>
              <a:rPr lang="es-ES_tradnl" sz="1000" dirty="0" err="1"/>
              <a:t>clinical</a:t>
            </a:r>
            <a:r>
              <a:rPr lang="es-ES_tradnl" sz="1000" dirty="0"/>
              <a:t> trial. </a:t>
            </a:r>
            <a:r>
              <a:rPr lang="es-ES_tradnl" sz="1000" dirty="0" err="1"/>
              <a:t>Int</a:t>
            </a:r>
            <a:r>
              <a:rPr lang="es-ES_tradnl" sz="1000" dirty="0"/>
              <a:t> J </a:t>
            </a:r>
            <a:r>
              <a:rPr lang="es-ES_tradnl" sz="1000" dirty="0" err="1"/>
              <a:t>Antimicrob</a:t>
            </a:r>
            <a:r>
              <a:rPr lang="es-ES_tradnl" sz="1000" dirty="0"/>
              <a:t> </a:t>
            </a:r>
            <a:r>
              <a:rPr lang="es-ES_tradnl" sz="1000" dirty="0" err="1"/>
              <a:t>Agents</a:t>
            </a:r>
            <a:r>
              <a:rPr lang="es-ES_tradnl" sz="1000" dirty="0"/>
              <a:t>. In </a:t>
            </a:r>
            <a:r>
              <a:rPr lang="es-ES_tradnl" sz="1000" dirty="0" err="1"/>
              <a:t>Press</a:t>
            </a:r>
            <a:r>
              <a:rPr lang="es-ES_tradnl" sz="1000" dirty="0"/>
              <a:t>.</a:t>
            </a:r>
            <a:br>
              <a:rPr lang="es-ES_tradnl" sz="1000" dirty="0"/>
            </a:br>
            <a:endParaRPr lang="es-ES_tradnl" sz="1000" dirty="0"/>
          </a:p>
          <a:p>
            <a:r>
              <a:rPr lang="es-ES_tradnl" sz="1000" dirty="0" smtClean="0"/>
              <a:t>Molina </a:t>
            </a:r>
            <a:r>
              <a:rPr lang="es-ES_tradnl" sz="1000" dirty="0"/>
              <a:t>JM, </a:t>
            </a:r>
            <a:r>
              <a:rPr lang="es-ES_tradnl" sz="1000" dirty="0" err="1"/>
              <a:t>Delaugerre</a:t>
            </a:r>
            <a:r>
              <a:rPr lang="es-ES_tradnl" sz="1000" dirty="0"/>
              <a:t> C, </a:t>
            </a:r>
            <a:r>
              <a:rPr lang="es-ES_tradnl" sz="1000" dirty="0" err="1"/>
              <a:t>Goff</a:t>
            </a:r>
            <a:r>
              <a:rPr lang="es-ES_tradnl" sz="1000" dirty="0"/>
              <a:t> JL, et al. No </a:t>
            </a:r>
            <a:r>
              <a:rPr lang="es-ES_tradnl" sz="1000" dirty="0" err="1"/>
              <a:t>evidence</a:t>
            </a:r>
            <a:r>
              <a:rPr lang="es-ES_tradnl" sz="1000" dirty="0"/>
              <a:t> of </a:t>
            </a:r>
            <a:r>
              <a:rPr lang="es-ES_tradnl" sz="1000" dirty="0" err="1"/>
              <a:t>rapid</a:t>
            </a:r>
            <a:r>
              <a:rPr lang="es-ES_tradnl" sz="1000" dirty="0"/>
              <a:t> antiviral </a:t>
            </a:r>
            <a:r>
              <a:rPr lang="es-ES_tradnl" sz="1000" dirty="0" err="1"/>
              <a:t>clearance</a:t>
            </a:r>
            <a:r>
              <a:rPr lang="es-ES_tradnl" sz="1000" dirty="0"/>
              <a:t> </a:t>
            </a:r>
            <a:r>
              <a:rPr lang="es-ES_tradnl" sz="1000" dirty="0" err="1"/>
              <a:t>or</a:t>
            </a:r>
            <a:r>
              <a:rPr lang="es-ES_tradnl" sz="1000" dirty="0"/>
              <a:t> </a:t>
            </a:r>
            <a:r>
              <a:rPr lang="es-ES_tradnl" sz="1000" dirty="0" err="1"/>
              <a:t>clinical</a:t>
            </a:r>
            <a:r>
              <a:rPr lang="es-ES_tradnl" sz="1000" dirty="0"/>
              <a:t> </a:t>
            </a:r>
            <a:r>
              <a:rPr lang="es-ES_tradnl" sz="1000" dirty="0" err="1"/>
              <a:t>benefit</a:t>
            </a:r>
            <a:r>
              <a:rPr lang="es-ES_tradnl" sz="1000" dirty="0"/>
              <a:t> </a:t>
            </a:r>
            <a:r>
              <a:rPr lang="es-ES_tradnl" sz="1000" dirty="0" err="1"/>
              <a:t>with</a:t>
            </a:r>
            <a:r>
              <a:rPr lang="es-ES_tradnl" sz="1000" dirty="0"/>
              <a:t> </a:t>
            </a:r>
            <a:r>
              <a:rPr lang="es-ES_tradnl" sz="1000" dirty="0" err="1"/>
              <a:t>the</a:t>
            </a:r>
            <a:r>
              <a:rPr lang="es-ES_tradnl" sz="1000" dirty="0"/>
              <a:t> </a:t>
            </a:r>
            <a:r>
              <a:rPr lang="es-ES_tradnl" sz="1000" dirty="0" err="1"/>
              <a:t>combination</a:t>
            </a:r>
            <a:r>
              <a:rPr lang="es-ES_tradnl" sz="1000" dirty="0"/>
              <a:t> of </a:t>
            </a:r>
            <a:r>
              <a:rPr lang="es-ES_tradnl" sz="1000" dirty="0" err="1"/>
              <a:t>hydroxychloroquine</a:t>
            </a:r>
            <a:r>
              <a:rPr lang="es-ES_tradnl" sz="1000" dirty="0"/>
              <a:t> and </a:t>
            </a:r>
            <a:r>
              <a:rPr lang="es-ES_tradnl" sz="1000" dirty="0" err="1"/>
              <a:t>azithromycin</a:t>
            </a:r>
            <a:r>
              <a:rPr lang="es-ES_tradnl" sz="1000" dirty="0"/>
              <a:t> in </a:t>
            </a:r>
            <a:r>
              <a:rPr lang="es-ES_tradnl" sz="1000" dirty="0" err="1"/>
              <a:t>patients</a:t>
            </a:r>
            <a:r>
              <a:rPr lang="es-ES_tradnl" sz="1000" dirty="0"/>
              <a:t> </a:t>
            </a:r>
            <a:r>
              <a:rPr lang="es-ES_tradnl" sz="1000" dirty="0" err="1"/>
              <a:t>with</a:t>
            </a:r>
            <a:r>
              <a:rPr lang="es-ES_tradnl" sz="1000" dirty="0"/>
              <a:t> </a:t>
            </a:r>
            <a:r>
              <a:rPr lang="es-ES_tradnl" sz="1000" dirty="0" err="1"/>
              <a:t>severe</a:t>
            </a:r>
            <a:r>
              <a:rPr lang="es-ES_tradnl" sz="1000" dirty="0"/>
              <a:t> COVID-19 </a:t>
            </a:r>
            <a:r>
              <a:rPr lang="es-ES_tradnl" sz="1000" dirty="0" err="1"/>
              <a:t>infection</a:t>
            </a:r>
            <a:r>
              <a:rPr lang="es-ES_tradnl" sz="1000" dirty="0"/>
              <a:t>. </a:t>
            </a:r>
            <a:r>
              <a:rPr lang="es-ES_tradnl" sz="1000" dirty="0" err="1"/>
              <a:t>Médecine</a:t>
            </a:r>
            <a:r>
              <a:rPr lang="es-ES_tradnl" sz="1000" dirty="0"/>
              <a:t> et </a:t>
            </a:r>
            <a:r>
              <a:rPr lang="es-ES_tradnl" sz="1000" dirty="0" err="1"/>
              <a:t>Maladies</a:t>
            </a:r>
            <a:r>
              <a:rPr lang="es-ES_tradnl" sz="1000" dirty="0"/>
              <a:t> </a:t>
            </a:r>
            <a:r>
              <a:rPr lang="es-ES_tradnl" sz="1000" dirty="0" err="1"/>
              <a:t>Infectieuses</a:t>
            </a:r>
            <a:r>
              <a:rPr lang="es-ES_tradnl" sz="1000" dirty="0"/>
              <a:t>. [</a:t>
            </a:r>
            <a:r>
              <a:rPr lang="es-ES_tradnl" sz="1000" dirty="0" err="1"/>
              <a:t>Published</a:t>
            </a:r>
            <a:r>
              <a:rPr lang="es-ES_tradnl" sz="1000" dirty="0"/>
              <a:t> online </a:t>
            </a:r>
            <a:r>
              <a:rPr lang="es-ES_tradnl" sz="1000" dirty="0" err="1"/>
              <a:t>March</a:t>
            </a:r>
            <a:r>
              <a:rPr lang="es-ES_tradnl" sz="1000" dirty="0"/>
              <a:t> 30, 2020.] https://</a:t>
            </a:r>
            <a:r>
              <a:rPr lang="es-ES_tradnl" sz="1000" dirty="0" err="1"/>
              <a:t>www.sciencedirect.com</a:t>
            </a:r>
            <a:r>
              <a:rPr lang="es-ES_tradnl" sz="1000" dirty="0"/>
              <a:t>/</a:t>
            </a:r>
            <a:r>
              <a:rPr lang="es-ES_tradnl" sz="1000" dirty="0" err="1"/>
              <a:t>science</a:t>
            </a:r>
            <a:r>
              <a:rPr lang="es-ES_tradnl" sz="1000" dirty="0"/>
              <a:t>/</a:t>
            </a:r>
            <a:r>
              <a:rPr lang="es-ES_tradnl" sz="1000" dirty="0" err="1"/>
              <a:t>article</a:t>
            </a:r>
            <a:r>
              <a:rPr lang="es-ES_tradnl" sz="1000" dirty="0"/>
              <a:t>/</a:t>
            </a:r>
            <a:r>
              <a:rPr lang="es-ES_tradnl" sz="1000" dirty="0" err="1"/>
              <a:t>pii</a:t>
            </a:r>
            <a:r>
              <a:rPr lang="es-ES_tradnl" sz="1000" dirty="0"/>
              <a:t>/S0399077X20300858?via%3Dihub) </a:t>
            </a:r>
          </a:p>
          <a:p>
            <a:endParaRPr lang="es-ES_tradnl" sz="1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023113" y="2141861"/>
            <a:ext cx="4870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FFFF00"/>
                </a:solidFill>
              </a:rPr>
              <a:t>Oral 5 días (máximo 10)</a:t>
            </a:r>
          </a:p>
          <a:p>
            <a:r>
              <a:rPr lang="es-ES_tradnl" b="1" dirty="0">
                <a:solidFill>
                  <a:srgbClr val="FFFF00"/>
                </a:solidFill>
              </a:rPr>
              <a:t>Nauseas, vómitos, diarrea</a:t>
            </a:r>
          </a:p>
          <a:p>
            <a:r>
              <a:rPr lang="es-ES_tradnl" b="1" dirty="0">
                <a:solidFill>
                  <a:srgbClr val="FFFF00"/>
                </a:solidFill>
              </a:rPr>
              <a:t>ALARGAMIENTO INTERVALO QT</a:t>
            </a:r>
            <a:r>
              <a:rPr lang="mr-IN" b="1" dirty="0">
                <a:solidFill>
                  <a:srgbClr val="FFFF00"/>
                </a:solidFill>
              </a:rPr>
              <a:t>…</a:t>
            </a:r>
            <a:r>
              <a:rPr lang="es-ES" b="1" dirty="0">
                <a:solidFill>
                  <a:srgbClr val="FFFF00"/>
                </a:solidFill>
              </a:rPr>
              <a:t>Ojo: ECG</a:t>
            </a:r>
            <a:endParaRPr lang="es-ES_tradnl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5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61861" y="394792"/>
            <a:ext cx="8865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CLOROQUINA </a:t>
            </a:r>
            <a:r>
              <a:rPr lang="mr-IN" sz="3200" dirty="0" smtClean="0"/>
              <a:t>–</a:t>
            </a:r>
            <a:r>
              <a:rPr lang="es-ES_tradnl" sz="3200" dirty="0" smtClean="0"/>
              <a:t> HIDROXICLOROQUNA</a:t>
            </a:r>
          </a:p>
          <a:p>
            <a:r>
              <a:rPr lang="es-ES_tradnl" sz="3200" dirty="0"/>
              <a:t>c</a:t>
            </a:r>
            <a:r>
              <a:rPr lang="es-ES_tradnl" sz="3200" dirty="0" smtClean="0"/>
              <a:t>on </a:t>
            </a:r>
            <a:r>
              <a:rPr lang="es-ES_tradnl" sz="3200" dirty="0" smtClean="0"/>
              <a:t>y sin </a:t>
            </a:r>
            <a:r>
              <a:rPr lang="es-ES_tradnl" sz="3200" b="1" dirty="0" err="1" smtClean="0"/>
              <a:t>Azitromicina</a:t>
            </a:r>
            <a:endParaRPr lang="es-ES_tradnl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39" y="2806621"/>
            <a:ext cx="6486187" cy="36817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9" y="2159540"/>
            <a:ext cx="4335979" cy="44952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rot="19248052">
            <a:off x="544097" y="4053226"/>
            <a:ext cx="415840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_tradnl" sz="4000" smtClean="0"/>
              <a:t>retracted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17982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555666" y="261735"/>
            <a:ext cx="3825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smtClean="0"/>
              <a:t>REMDESEVIR</a:t>
            </a:r>
            <a:endParaRPr lang="es-ES_tradnl" sz="4800"/>
          </a:p>
        </p:txBody>
      </p:sp>
      <p:sp>
        <p:nvSpPr>
          <p:cNvPr id="3" name="Rectángulo 2"/>
          <p:cNvSpPr/>
          <p:nvPr/>
        </p:nvSpPr>
        <p:spPr>
          <a:xfrm>
            <a:off x="417443" y="1390042"/>
            <a:ext cx="11589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/>
              <a:t>Usado en </a:t>
            </a:r>
            <a:r>
              <a:rPr lang="es-ES_tradnl" sz="2400" dirty="0" err="1" smtClean="0"/>
              <a:t>Ébola</a:t>
            </a:r>
            <a:r>
              <a:rPr lang="es-ES_tradnl" sz="2400" dirty="0" smtClean="0"/>
              <a:t> </a:t>
            </a:r>
          </a:p>
          <a:p>
            <a:r>
              <a:rPr lang="es-ES_tradnl" sz="2400" dirty="0" smtClean="0"/>
              <a:t>Eficaz en modelos animales para MERS</a:t>
            </a:r>
          </a:p>
          <a:p>
            <a:r>
              <a:rPr lang="es-ES_tradnl" sz="2400" dirty="0" smtClean="0"/>
              <a:t>Activo in vitro para SARS COV2</a:t>
            </a:r>
          </a:p>
          <a:p>
            <a:r>
              <a:rPr lang="es-ES_tradnl" sz="2400" dirty="0" smtClean="0"/>
              <a:t>Éxito en primer paciente respiratorio grave en USA</a:t>
            </a:r>
          </a:p>
          <a:p>
            <a:r>
              <a:rPr lang="es-ES_tradnl" sz="2400" dirty="0" smtClean="0"/>
              <a:t>Datos de tres estudios:</a:t>
            </a:r>
          </a:p>
          <a:p>
            <a:pPr marL="514350" indent="-514350">
              <a:buAutoNum type="arabicPeriod"/>
            </a:pPr>
            <a:r>
              <a:rPr lang="es-ES_tradnl" sz="2400" dirty="0" smtClean="0"/>
              <a:t>Uso compasivo en 53 pacientes graves. </a:t>
            </a:r>
            <a:r>
              <a:rPr lang="es-ES_tradnl" sz="2000" i="1" dirty="0" smtClean="0"/>
              <a:t>Reducción de </a:t>
            </a:r>
            <a:r>
              <a:rPr lang="es-ES_tradnl" sz="2000" i="1" dirty="0" smtClean="0"/>
              <a:t>necesidad </a:t>
            </a:r>
            <a:r>
              <a:rPr lang="es-ES_tradnl" sz="2000" i="1" dirty="0" smtClean="0"/>
              <a:t>de O2</a:t>
            </a:r>
          </a:p>
          <a:p>
            <a:pPr marL="514350" indent="-514350">
              <a:buAutoNum type="arabicPeriod"/>
            </a:pPr>
            <a:r>
              <a:rPr lang="es-ES_tradnl" sz="2400" dirty="0" smtClean="0"/>
              <a:t>Datos ensayo 237 pacientes (China). </a:t>
            </a:r>
            <a:r>
              <a:rPr lang="es-ES_tradnl" sz="2000" i="1" dirty="0" smtClean="0"/>
              <a:t>No disminución de tiempo hasta mejoría </a:t>
            </a:r>
            <a:r>
              <a:rPr lang="es-ES_tradnl" sz="2000" i="1" dirty="0" smtClean="0"/>
              <a:t>										</a:t>
            </a:r>
            <a:r>
              <a:rPr lang="es-ES_tradnl" sz="2000" i="1" dirty="0" smtClean="0">
                <a:solidFill>
                  <a:srgbClr val="FFFF00"/>
                </a:solidFill>
              </a:rPr>
              <a:t>(</a:t>
            </a:r>
            <a:r>
              <a:rPr lang="es-ES_tradnl" sz="2000" i="1" dirty="0" smtClean="0">
                <a:solidFill>
                  <a:srgbClr val="FFFF00"/>
                </a:solidFill>
              </a:rPr>
              <a:t>Exploratorio reducción en </a:t>
            </a:r>
            <a:r>
              <a:rPr lang="es-ES_tradnl" sz="2000" i="1" dirty="0" smtClean="0">
                <a:solidFill>
                  <a:srgbClr val="FFFF00"/>
                </a:solidFill>
              </a:rPr>
              <a:t>inicio </a:t>
            </a:r>
            <a:r>
              <a:rPr lang="es-ES_tradnl" sz="2000" i="1" dirty="0" smtClean="0">
                <a:solidFill>
                  <a:srgbClr val="FFFF00"/>
                </a:solidFill>
              </a:rPr>
              <a:t>precoz &lt;10días)</a:t>
            </a:r>
          </a:p>
          <a:p>
            <a:pPr marL="514350" indent="-514350">
              <a:buAutoNum type="arabicPeriod"/>
            </a:pPr>
            <a:r>
              <a:rPr lang="es-ES_tradnl" sz="2400" dirty="0" smtClean="0"/>
              <a:t>Datos preliminares estudio USA. </a:t>
            </a:r>
            <a:r>
              <a:rPr lang="es-ES_tradnl" sz="2000" b="1" i="1" dirty="0" smtClean="0">
                <a:solidFill>
                  <a:srgbClr val="FFFF00"/>
                </a:solidFill>
              </a:rPr>
              <a:t>Reducción significativa de tiempo hasta mejoría 11vs15 días y no significativa de mortalidad 11,6%vs8%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7443" y="5473005"/>
            <a:ext cx="115890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00" dirty="0">
                <a:latin typeface="Montserrat" charset="0"/>
              </a:rPr>
              <a:t>1 </a:t>
            </a:r>
            <a:r>
              <a:rPr lang="es-ES_tradnl" sz="1050" dirty="0" err="1">
                <a:latin typeface="Montserrat" charset="0"/>
              </a:rPr>
              <a:t>Mulangu</a:t>
            </a:r>
            <a:r>
              <a:rPr lang="es-ES_tradnl" sz="1050" dirty="0">
                <a:latin typeface="Montserrat" charset="0"/>
              </a:rPr>
              <a:t> S. et al. A </a:t>
            </a:r>
            <a:r>
              <a:rPr lang="es-ES_tradnl" sz="1050" dirty="0" err="1">
                <a:latin typeface="Montserrat" charset="0"/>
              </a:rPr>
              <a:t>randomized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controlled</a:t>
            </a:r>
            <a:r>
              <a:rPr lang="es-ES_tradnl" sz="1050" dirty="0">
                <a:latin typeface="Montserrat" charset="0"/>
              </a:rPr>
              <a:t> trial of </a:t>
            </a:r>
            <a:r>
              <a:rPr lang="es-ES_tradnl" sz="1050" dirty="0" err="1">
                <a:latin typeface="Montserrat" charset="0"/>
              </a:rPr>
              <a:t>Ebola</a:t>
            </a:r>
            <a:r>
              <a:rPr lang="es-ES_tradnl" sz="1050" dirty="0">
                <a:latin typeface="Montserrat" charset="0"/>
              </a:rPr>
              <a:t> virus </a:t>
            </a:r>
            <a:r>
              <a:rPr lang="es-ES_tradnl" sz="1050" dirty="0" err="1">
                <a:latin typeface="Montserrat" charset="0"/>
              </a:rPr>
              <a:t>disease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therapeutics</a:t>
            </a:r>
            <a:r>
              <a:rPr lang="es-ES_tradnl" sz="1050" dirty="0">
                <a:latin typeface="Montserrat" charset="0"/>
              </a:rPr>
              <a:t>. N </a:t>
            </a:r>
            <a:r>
              <a:rPr lang="es-ES_tradnl" sz="1050" dirty="0" err="1">
                <a:latin typeface="Montserrat" charset="0"/>
              </a:rPr>
              <a:t>Engl</a:t>
            </a:r>
            <a:r>
              <a:rPr lang="es-ES_tradnl" sz="1050" dirty="0">
                <a:latin typeface="Montserrat" charset="0"/>
              </a:rPr>
              <a:t> J </a:t>
            </a:r>
            <a:r>
              <a:rPr lang="es-ES_tradnl" sz="1050" dirty="0" err="1">
                <a:latin typeface="Montserrat" charset="0"/>
              </a:rPr>
              <a:t>Med</a:t>
            </a:r>
            <a:r>
              <a:rPr lang="es-ES_tradnl" sz="1050" dirty="0">
                <a:latin typeface="Montserrat" charset="0"/>
              </a:rPr>
              <a:t> 2019;381:2293-303</a:t>
            </a:r>
            <a:br>
              <a:rPr lang="es-ES_tradnl" sz="1050" dirty="0">
                <a:latin typeface="Montserrat" charset="0"/>
              </a:rPr>
            </a:br>
            <a:r>
              <a:rPr lang="es-ES_tradnl" sz="300" dirty="0">
                <a:latin typeface="Calibri" charset="0"/>
              </a:rPr>
              <a:t>2 </a:t>
            </a:r>
            <a:r>
              <a:rPr lang="es-ES_tradnl" sz="1050" dirty="0">
                <a:latin typeface="Montserrat" charset="0"/>
              </a:rPr>
              <a:t>Jonathan </a:t>
            </a:r>
            <a:r>
              <a:rPr lang="es-ES_tradnl" sz="1050" dirty="0" err="1">
                <a:latin typeface="Montserrat" charset="0"/>
              </a:rPr>
              <a:t>Grein</a:t>
            </a:r>
            <a:r>
              <a:rPr lang="es-ES_tradnl" sz="1050" dirty="0">
                <a:latin typeface="Montserrat" charset="0"/>
              </a:rPr>
              <a:t>, M.D., </a:t>
            </a:r>
            <a:r>
              <a:rPr lang="es-ES_tradnl" sz="1050" dirty="0" err="1">
                <a:latin typeface="Montserrat" charset="0"/>
              </a:rPr>
              <a:t>Norio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Ohmagari</a:t>
            </a:r>
            <a:r>
              <a:rPr lang="es-ES_tradnl" sz="1050" dirty="0">
                <a:latin typeface="Montserrat" charset="0"/>
              </a:rPr>
              <a:t>, M.D., </a:t>
            </a:r>
            <a:r>
              <a:rPr lang="es-ES_tradnl" sz="1050" dirty="0" err="1">
                <a:latin typeface="Montserrat" charset="0"/>
              </a:rPr>
              <a:t>Ph.D</a:t>
            </a:r>
            <a:r>
              <a:rPr lang="es-ES_tradnl" sz="1050" dirty="0">
                <a:latin typeface="Montserrat" charset="0"/>
              </a:rPr>
              <a:t>., Daniel </a:t>
            </a:r>
            <a:r>
              <a:rPr lang="es-ES_tradnl" sz="1050" dirty="0" err="1">
                <a:latin typeface="Montserrat" charset="0"/>
              </a:rPr>
              <a:t>Shin</a:t>
            </a:r>
            <a:r>
              <a:rPr lang="es-ES_tradnl" sz="1050" dirty="0">
                <a:latin typeface="Montserrat" charset="0"/>
              </a:rPr>
              <a:t>, M.D., George </a:t>
            </a:r>
            <a:r>
              <a:rPr lang="es-ES_tradnl" sz="1050" dirty="0" err="1">
                <a:latin typeface="Montserrat" charset="0"/>
              </a:rPr>
              <a:t>Diaz</a:t>
            </a:r>
            <a:r>
              <a:rPr lang="es-ES_tradnl" sz="1050" dirty="0">
                <a:latin typeface="Montserrat" charset="0"/>
              </a:rPr>
              <a:t>, M.D., Erika Asperges, M.D., </a:t>
            </a:r>
            <a:r>
              <a:rPr lang="es-ES_tradnl" sz="1050" dirty="0" err="1">
                <a:latin typeface="Montserrat" charset="0"/>
              </a:rPr>
              <a:t>Antonella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Castagna</a:t>
            </a:r>
            <a:r>
              <a:rPr lang="es-ES_tradnl" sz="1050" dirty="0">
                <a:latin typeface="Montserrat" charset="0"/>
              </a:rPr>
              <a:t>, M.D., </a:t>
            </a:r>
            <a:r>
              <a:rPr lang="es-ES_tradnl" sz="1050" dirty="0" err="1">
                <a:latin typeface="Montserrat" charset="0"/>
              </a:rPr>
              <a:t>Torsten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Feldt</a:t>
            </a:r>
            <a:r>
              <a:rPr lang="es-ES_tradnl" sz="1050" dirty="0">
                <a:latin typeface="Montserrat" charset="0"/>
              </a:rPr>
              <a:t>, M.D., Gary Green, M.D., Margaret L. Green, M.D., M.P.H., </a:t>
            </a:r>
            <a:r>
              <a:rPr lang="es-ES_tradnl" sz="1050" dirty="0" err="1">
                <a:latin typeface="Montserrat" charset="0"/>
              </a:rPr>
              <a:t>François-Xavier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Lescure</a:t>
            </a:r>
            <a:r>
              <a:rPr lang="es-ES_tradnl" sz="1050" dirty="0">
                <a:latin typeface="Montserrat" charset="0"/>
              </a:rPr>
              <a:t>, M.D., </a:t>
            </a:r>
            <a:r>
              <a:rPr lang="es-ES_tradnl" sz="1050" dirty="0" err="1">
                <a:latin typeface="Montserrat" charset="0"/>
              </a:rPr>
              <a:t>Ph.D</a:t>
            </a:r>
            <a:r>
              <a:rPr lang="es-ES_tradnl" sz="1050" dirty="0">
                <a:latin typeface="Montserrat" charset="0"/>
              </a:rPr>
              <a:t>., </a:t>
            </a:r>
            <a:r>
              <a:rPr lang="es-ES_tradnl" sz="1050" dirty="0" err="1">
                <a:latin typeface="Montserrat" charset="0"/>
              </a:rPr>
              <a:t>Emanuele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Nicastri</a:t>
            </a:r>
            <a:r>
              <a:rPr lang="es-ES_tradnl" sz="1050" dirty="0">
                <a:latin typeface="Montserrat" charset="0"/>
              </a:rPr>
              <a:t>, M.D., </a:t>
            </a:r>
            <a:r>
              <a:rPr lang="es-ES_tradnl" sz="1050" dirty="0" err="1">
                <a:latin typeface="Montserrat" charset="0"/>
              </a:rPr>
              <a:t>Rentaro</a:t>
            </a:r>
            <a:r>
              <a:rPr lang="es-ES_tradnl" sz="1050" dirty="0">
                <a:latin typeface="Montserrat" charset="0"/>
              </a:rPr>
              <a:t> Oda, M.D., et al. </a:t>
            </a:r>
            <a:r>
              <a:rPr lang="es-ES_tradnl" sz="1050" dirty="0" err="1">
                <a:latin typeface="Montserrat" charset="0"/>
              </a:rPr>
              <a:t>Compassionate</a:t>
            </a:r>
            <a:r>
              <a:rPr lang="es-ES_tradnl" sz="1050" dirty="0">
                <a:latin typeface="Montserrat" charset="0"/>
              </a:rPr>
              <a:t> Use of </a:t>
            </a:r>
            <a:r>
              <a:rPr lang="es-ES_tradnl" sz="1050" dirty="0" err="1">
                <a:latin typeface="Montserrat" charset="0"/>
              </a:rPr>
              <a:t>Remdesivir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for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Patients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with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Severe</a:t>
            </a:r>
            <a:r>
              <a:rPr lang="es-ES_tradnl" sz="1050" dirty="0">
                <a:latin typeface="Montserrat" charset="0"/>
              </a:rPr>
              <a:t> Covid-19. N </a:t>
            </a:r>
            <a:r>
              <a:rPr lang="es-ES_tradnl" sz="1050" dirty="0" err="1">
                <a:latin typeface="Montserrat" charset="0"/>
              </a:rPr>
              <a:t>Engl</a:t>
            </a:r>
            <a:r>
              <a:rPr lang="es-ES_tradnl" sz="1050" dirty="0">
                <a:latin typeface="Montserrat" charset="0"/>
              </a:rPr>
              <a:t> J </a:t>
            </a:r>
            <a:r>
              <a:rPr lang="es-ES_tradnl" sz="1050" dirty="0" err="1">
                <a:latin typeface="Montserrat" charset="0"/>
              </a:rPr>
              <a:t>Med</a:t>
            </a:r>
            <a:r>
              <a:rPr lang="es-ES_tradnl" sz="1050" dirty="0">
                <a:latin typeface="Montserrat" charset="0"/>
              </a:rPr>
              <a:t>. 2020 </a:t>
            </a:r>
            <a:r>
              <a:rPr lang="es-ES_tradnl" sz="1050" dirty="0" err="1">
                <a:latin typeface="Montserrat" charset="0"/>
              </a:rPr>
              <a:t>Apr</a:t>
            </a:r>
            <a:r>
              <a:rPr lang="es-ES_tradnl" sz="1050" dirty="0">
                <a:latin typeface="Montserrat" charset="0"/>
              </a:rPr>
              <a:t> 10. DOI: 10.1056/NEJMoa2007016</a:t>
            </a:r>
            <a:br>
              <a:rPr lang="es-ES_tradnl" sz="1050" dirty="0">
                <a:latin typeface="Montserrat" charset="0"/>
              </a:rPr>
            </a:br>
            <a:r>
              <a:rPr lang="es-ES_tradnl" sz="300" dirty="0">
                <a:latin typeface="Calibri" charset="0"/>
              </a:rPr>
              <a:t>3 </a:t>
            </a:r>
            <a:r>
              <a:rPr lang="es-ES_tradnl" sz="1050" dirty="0">
                <a:latin typeface="Montserrat" charset="0"/>
              </a:rPr>
              <a:t>Wang Y, Zhang D, Du G, et al. </a:t>
            </a:r>
            <a:r>
              <a:rPr lang="es-ES_tradnl" sz="1050" dirty="0" err="1">
                <a:latin typeface="Montserrat" charset="0"/>
              </a:rPr>
              <a:t>Remdesivir</a:t>
            </a:r>
            <a:r>
              <a:rPr lang="es-ES_tradnl" sz="1050" dirty="0">
                <a:latin typeface="Montserrat" charset="0"/>
              </a:rPr>
              <a:t> in </a:t>
            </a:r>
            <a:r>
              <a:rPr lang="es-ES_tradnl" sz="1050" dirty="0" err="1">
                <a:latin typeface="Montserrat" charset="0"/>
              </a:rPr>
              <a:t>adults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with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severe</a:t>
            </a:r>
            <a:r>
              <a:rPr lang="es-ES_tradnl" sz="1050" dirty="0">
                <a:latin typeface="Montserrat" charset="0"/>
              </a:rPr>
              <a:t> COVID-19: a </a:t>
            </a:r>
            <a:r>
              <a:rPr lang="es-ES_tradnl" sz="1050" dirty="0" err="1">
                <a:latin typeface="Montserrat" charset="0"/>
              </a:rPr>
              <a:t>randomised</a:t>
            </a:r>
            <a:r>
              <a:rPr lang="es-ES_tradnl" sz="1050" dirty="0">
                <a:latin typeface="Montserrat" charset="0"/>
              </a:rPr>
              <a:t>, </a:t>
            </a:r>
            <a:r>
              <a:rPr lang="es-ES_tradnl" sz="1050" dirty="0" err="1">
                <a:latin typeface="Montserrat" charset="0"/>
              </a:rPr>
              <a:t>double-blind</a:t>
            </a:r>
            <a:r>
              <a:rPr lang="es-ES_tradnl" sz="1050" dirty="0">
                <a:latin typeface="Montserrat" charset="0"/>
              </a:rPr>
              <a:t>, placebo-</a:t>
            </a:r>
            <a:r>
              <a:rPr lang="es-ES_tradnl" sz="1050" dirty="0" err="1">
                <a:latin typeface="Montserrat" charset="0"/>
              </a:rPr>
              <a:t>controlled</a:t>
            </a:r>
            <a:r>
              <a:rPr lang="es-ES_tradnl" sz="1050" dirty="0">
                <a:latin typeface="Montserrat" charset="0"/>
              </a:rPr>
              <a:t>, </a:t>
            </a:r>
            <a:r>
              <a:rPr lang="es-ES_tradnl" sz="1050" dirty="0" err="1">
                <a:latin typeface="Montserrat" charset="0"/>
              </a:rPr>
              <a:t>multicentre</a:t>
            </a:r>
            <a:r>
              <a:rPr lang="es-ES_tradnl" sz="1050" dirty="0">
                <a:latin typeface="Montserrat" charset="0"/>
              </a:rPr>
              <a:t> trial [</a:t>
            </a:r>
            <a:r>
              <a:rPr lang="es-ES_tradnl" sz="1050" dirty="0" err="1">
                <a:latin typeface="Montserrat" charset="0"/>
              </a:rPr>
              <a:t>published</a:t>
            </a:r>
            <a:r>
              <a:rPr lang="es-ES_tradnl" sz="1050" dirty="0">
                <a:latin typeface="Montserrat" charset="0"/>
              </a:rPr>
              <a:t> online </a:t>
            </a:r>
            <a:r>
              <a:rPr lang="es-ES_tradnl" sz="1050" dirty="0" err="1">
                <a:latin typeface="Montserrat" charset="0"/>
              </a:rPr>
              <a:t>April</a:t>
            </a:r>
            <a:r>
              <a:rPr lang="es-ES_tradnl" sz="1050" dirty="0">
                <a:latin typeface="Montserrat" charset="0"/>
              </a:rPr>
              <a:t> 29, 2020]. J </a:t>
            </a:r>
            <a:r>
              <a:rPr lang="es-ES_tradnl" sz="1050" dirty="0" err="1">
                <a:latin typeface="Montserrat" charset="0"/>
              </a:rPr>
              <a:t>Lancet</a:t>
            </a:r>
            <a:r>
              <a:rPr lang="es-ES_tradnl" sz="1050" dirty="0">
                <a:latin typeface="Montserrat" charset="0"/>
              </a:rPr>
              <a:t>. doi:10.1016/S0140- 6736(20)31022-9.</a:t>
            </a:r>
            <a:br>
              <a:rPr lang="es-ES_tradnl" sz="1050" dirty="0">
                <a:latin typeface="Montserrat" charset="0"/>
              </a:rPr>
            </a:br>
            <a:r>
              <a:rPr lang="es-ES_tradnl" sz="300" dirty="0">
                <a:latin typeface="Calibri" charset="0"/>
              </a:rPr>
              <a:t>4 </a:t>
            </a:r>
            <a:r>
              <a:rPr lang="es-ES_tradnl" sz="1050" dirty="0">
                <a:latin typeface="Montserrat" charset="0"/>
              </a:rPr>
              <a:t>NIH </a:t>
            </a:r>
            <a:r>
              <a:rPr lang="es-ES_tradnl" sz="1050" dirty="0" err="1">
                <a:latin typeface="Montserrat" charset="0"/>
              </a:rPr>
              <a:t>Clinical</a:t>
            </a:r>
            <a:r>
              <a:rPr lang="es-ES_tradnl" sz="1050" dirty="0">
                <a:latin typeface="Montserrat" charset="0"/>
              </a:rPr>
              <a:t> Trial Shows </a:t>
            </a:r>
            <a:r>
              <a:rPr lang="es-ES_tradnl" sz="1050" dirty="0" err="1">
                <a:latin typeface="Montserrat" charset="0"/>
              </a:rPr>
              <a:t>Remdesivir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Accelerates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Recovery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from</a:t>
            </a:r>
            <a:r>
              <a:rPr lang="es-ES_tradnl" sz="1050" dirty="0">
                <a:latin typeface="Montserrat" charset="0"/>
              </a:rPr>
              <a:t> </a:t>
            </a:r>
            <a:r>
              <a:rPr lang="es-ES_tradnl" sz="1050" dirty="0" err="1">
                <a:latin typeface="Montserrat" charset="0"/>
              </a:rPr>
              <a:t>Advanced</a:t>
            </a:r>
            <a:r>
              <a:rPr lang="es-ES_tradnl" sz="1050" dirty="0">
                <a:latin typeface="Montserrat" charset="0"/>
              </a:rPr>
              <a:t> COVID-19. Disponible en: </a:t>
            </a:r>
            <a:r>
              <a:rPr lang="es-ES_tradnl" sz="1050" dirty="0">
                <a:solidFill>
                  <a:srgbClr val="0000FF"/>
                </a:solidFill>
                <a:latin typeface="Montserrat" charset="0"/>
              </a:rPr>
              <a:t>https://</a:t>
            </a:r>
            <a:r>
              <a:rPr lang="es-ES_tradnl" sz="1050" dirty="0" err="1">
                <a:solidFill>
                  <a:srgbClr val="0000FF"/>
                </a:solidFill>
                <a:latin typeface="Montserrat" charset="0"/>
              </a:rPr>
              <a:t>www.niaid.nih.gov</a:t>
            </a:r>
            <a:r>
              <a:rPr lang="es-ES_tradnl" sz="1050" dirty="0">
                <a:solidFill>
                  <a:srgbClr val="0000FF"/>
                </a:solidFill>
                <a:latin typeface="Montserrat" charset="0"/>
              </a:rPr>
              <a:t>/</a:t>
            </a:r>
            <a:r>
              <a:rPr lang="es-ES_tradnl" sz="1050" dirty="0" err="1">
                <a:solidFill>
                  <a:srgbClr val="0000FF"/>
                </a:solidFill>
                <a:latin typeface="Montserrat" charset="0"/>
              </a:rPr>
              <a:t>news-events</a:t>
            </a:r>
            <a:r>
              <a:rPr lang="es-ES_tradnl" sz="1050" dirty="0">
                <a:solidFill>
                  <a:srgbClr val="0000FF"/>
                </a:solidFill>
                <a:latin typeface="Montserrat" charset="0"/>
              </a:rPr>
              <a:t>/</a:t>
            </a:r>
            <a:r>
              <a:rPr lang="es-ES_tradnl" sz="1050" dirty="0" err="1">
                <a:solidFill>
                  <a:srgbClr val="0000FF"/>
                </a:solidFill>
                <a:latin typeface="Montserrat" charset="0"/>
              </a:rPr>
              <a:t>nih</a:t>
            </a:r>
            <a:r>
              <a:rPr lang="es-ES_tradnl" sz="1050" dirty="0">
                <a:solidFill>
                  <a:srgbClr val="0000FF"/>
                </a:solidFill>
                <a:latin typeface="Montserrat" charset="0"/>
              </a:rPr>
              <a:t>-</a:t>
            </a:r>
            <a:r>
              <a:rPr lang="es-ES_tradnl" sz="1050" dirty="0" err="1">
                <a:solidFill>
                  <a:srgbClr val="0000FF"/>
                </a:solidFill>
                <a:latin typeface="Montserrat" charset="0"/>
              </a:rPr>
              <a:t>clinical</a:t>
            </a:r>
            <a:r>
              <a:rPr lang="es-ES_tradnl" sz="1050" dirty="0">
                <a:solidFill>
                  <a:srgbClr val="0000FF"/>
                </a:solidFill>
                <a:latin typeface="Montserrat" charset="0"/>
              </a:rPr>
              <a:t>-trial-shows-</a:t>
            </a:r>
            <a:r>
              <a:rPr lang="es-ES_tradnl" sz="1050" dirty="0" err="1">
                <a:solidFill>
                  <a:srgbClr val="0000FF"/>
                </a:solidFill>
                <a:latin typeface="Montserrat" charset="0"/>
              </a:rPr>
              <a:t>remdesivir</a:t>
            </a:r>
            <a:r>
              <a:rPr lang="es-ES_tradnl" sz="1050" dirty="0">
                <a:solidFill>
                  <a:srgbClr val="0000FF"/>
                </a:solidFill>
                <a:latin typeface="Montserrat" charset="0"/>
              </a:rPr>
              <a:t>-</a:t>
            </a:r>
            <a:r>
              <a:rPr lang="es-ES_tradnl" sz="1050" dirty="0" err="1">
                <a:solidFill>
                  <a:srgbClr val="0000FF"/>
                </a:solidFill>
                <a:latin typeface="Montserrat" charset="0"/>
              </a:rPr>
              <a:t>accelerates-recovery</a:t>
            </a:r>
            <a:r>
              <a:rPr lang="es-ES_tradnl" sz="1050" dirty="0">
                <a:solidFill>
                  <a:srgbClr val="0000FF"/>
                </a:solidFill>
                <a:latin typeface="Montserrat" charset="0"/>
              </a:rPr>
              <a:t>- advanced-covid-19 </a:t>
            </a:r>
            <a:endParaRPr lang="es-ES_tradnl" sz="1050" dirty="0"/>
          </a:p>
        </p:txBody>
      </p:sp>
      <p:sp>
        <p:nvSpPr>
          <p:cNvPr id="5" name="Estrella de 5 puntas 4"/>
          <p:cNvSpPr/>
          <p:nvPr/>
        </p:nvSpPr>
        <p:spPr>
          <a:xfrm>
            <a:off x="9728791" y="1286540"/>
            <a:ext cx="1488558" cy="139286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541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37005" y="967563"/>
            <a:ext cx="3825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smtClean="0"/>
              <a:t>REMDESEVIR</a:t>
            </a:r>
            <a:endParaRPr lang="es-ES_tradnl" sz="4800"/>
          </a:p>
        </p:txBody>
      </p:sp>
      <p:sp>
        <p:nvSpPr>
          <p:cNvPr id="3" name="Rectángulo 2"/>
          <p:cNvSpPr/>
          <p:nvPr/>
        </p:nvSpPr>
        <p:spPr>
          <a:xfrm>
            <a:off x="417443" y="2082540"/>
            <a:ext cx="1158902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 smtClean="0">
                <a:latin typeface="Montserrat" charset="0"/>
              </a:rPr>
              <a:t>En España su uso compasivo solo esta autorizado para niños y gestantes</a:t>
            </a:r>
          </a:p>
          <a:p>
            <a:endParaRPr lang="es-ES_tradnl" sz="2800" dirty="0">
              <a:latin typeface="Montserrat" charset="0"/>
            </a:endParaRPr>
          </a:p>
          <a:p>
            <a:r>
              <a:rPr lang="es-ES_tradnl" sz="2800" dirty="0" smtClean="0">
                <a:latin typeface="Montserrat" charset="0"/>
              </a:rPr>
              <a:t>Puede usarse en otros pacientes mediante inclusión en un ensayo clínico (5 autorizados)</a:t>
            </a:r>
          </a:p>
          <a:p>
            <a:r>
              <a:rPr lang="es-ES_tradnl" sz="2800" dirty="0" smtClean="0">
                <a:latin typeface="Montserrat" charset="0"/>
              </a:rPr>
              <a:t>								Intravenoso</a:t>
            </a:r>
            <a:endParaRPr lang="es-ES_tradnl" sz="2800" dirty="0" smtClean="0">
              <a:latin typeface="Montserrat" charset="0"/>
            </a:endParaRPr>
          </a:p>
          <a:p>
            <a:r>
              <a:rPr lang="es-ES_tradnl" sz="2400" i="1" dirty="0" smtClean="0">
                <a:latin typeface="Montserrat" charset="0"/>
              </a:rPr>
              <a:t>Hipotensión</a:t>
            </a:r>
          </a:p>
          <a:p>
            <a:r>
              <a:rPr lang="es-ES_tradnl" sz="2400" i="1" dirty="0" smtClean="0">
                <a:latin typeface="Montserrat" charset="0"/>
              </a:rPr>
              <a:t>Nauseas, vómitos, diarrea, dolor abdominal, estreñimiento</a:t>
            </a:r>
          </a:p>
          <a:p>
            <a:r>
              <a:rPr lang="es-ES_tradnl" sz="2400" i="1" dirty="0" smtClean="0">
                <a:latin typeface="Montserrat" charset="0"/>
              </a:rPr>
              <a:t>No usar si FG&lt;50 o si GOT o GPT son 5x valor límite máximo</a:t>
            </a:r>
            <a:endParaRPr lang="es-ES_tradnl" sz="6000" i="1" dirty="0"/>
          </a:p>
        </p:txBody>
      </p:sp>
      <p:sp>
        <p:nvSpPr>
          <p:cNvPr id="4" name="Estrella de 5 puntas 3"/>
          <p:cNvSpPr/>
          <p:nvPr/>
        </p:nvSpPr>
        <p:spPr>
          <a:xfrm>
            <a:off x="10398642" y="547685"/>
            <a:ext cx="1488558" cy="139286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6560789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</Template>
  <TotalTime>237</TotalTime>
  <Words>957</Words>
  <Application>Microsoft Macintosh PowerPoint</Application>
  <PresentationFormat>Panorámica</PresentationFormat>
  <Paragraphs>156</Paragraphs>
  <Slides>25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Calibri</vt:lpstr>
      <vt:lpstr>Century Gothic</vt:lpstr>
      <vt:lpstr>Mangal</vt:lpstr>
      <vt:lpstr>Montserrat</vt:lpstr>
      <vt:lpstr>SourceSansPro</vt:lpstr>
      <vt:lpstr>Ubuntu</vt:lpstr>
      <vt:lpstr>Arial</vt:lpstr>
      <vt:lpstr>Estela de condensación</vt:lpstr>
      <vt:lpstr>Presentación de PowerPoint</vt:lpstr>
      <vt:lpstr>Presentación de PowerPoint</vt:lpstr>
      <vt:lpstr>Medicamentos utilizados</vt:lpstr>
      <vt:lpstr>Daños colaterales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probando</dc:title>
  <dc:creator>Usuario de Microsoft Office</dc:creator>
  <cp:lastModifiedBy>Usuario de Microsoft Office</cp:lastModifiedBy>
  <cp:revision>34</cp:revision>
  <dcterms:created xsi:type="dcterms:W3CDTF">2020-06-09T15:00:26Z</dcterms:created>
  <dcterms:modified xsi:type="dcterms:W3CDTF">2020-06-10T15:13:43Z</dcterms:modified>
</cp:coreProperties>
</file>