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343" r:id="rId4"/>
    <p:sldId id="344" r:id="rId5"/>
    <p:sldId id="345" r:id="rId6"/>
    <p:sldId id="346" r:id="rId7"/>
    <p:sldId id="347" r:id="rId8"/>
    <p:sldId id="348" r:id="rId9"/>
    <p:sldId id="263" r:id="rId10"/>
    <p:sldId id="264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59" r:id="rId22"/>
    <p:sldId id="360" r:id="rId23"/>
    <p:sldId id="361" r:id="rId24"/>
    <p:sldId id="362" r:id="rId25"/>
    <p:sldId id="363" r:id="rId26"/>
    <p:sldId id="364" r:id="rId27"/>
    <p:sldId id="365" r:id="rId28"/>
    <p:sldId id="366" r:id="rId29"/>
    <p:sldId id="367" r:id="rId30"/>
    <p:sldId id="368" r:id="rId31"/>
    <p:sldId id="369" r:id="rId32"/>
    <p:sldId id="370" r:id="rId33"/>
    <p:sldId id="371" r:id="rId34"/>
    <p:sldId id="372" r:id="rId35"/>
    <p:sldId id="373" r:id="rId36"/>
    <p:sldId id="374" r:id="rId37"/>
    <p:sldId id="375" r:id="rId38"/>
    <p:sldId id="376" r:id="rId39"/>
    <p:sldId id="377" r:id="rId40"/>
    <p:sldId id="378" r:id="rId41"/>
    <p:sldId id="379" r:id="rId42"/>
    <p:sldId id="422" r:id="rId43"/>
    <p:sldId id="380" r:id="rId44"/>
    <p:sldId id="381" r:id="rId45"/>
    <p:sldId id="382" r:id="rId46"/>
    <p:sldId id="383" r:id="rId47"/>
    <p:sldId id="384" r:id="rId48"/>
    <p:sldId id="385" r:id="rId49"/>
    <p:sldId id="386" r:id="rId50"/>
    <p:sldId id="387" r:id="rId51"/>
    <p:sldId id="388" r:id="rId52"/>
    <p:sldId id="389" r:id="rId53"/>
    <p:sldId id="390" r:id="rId54"/>
    <p:sldId id="391" r:id="rId55"/>
    <p:sldId id="392" r:id="rId56"/>
    <p:sldId id="393" r:id="rId57"/>
    <p:sldId id="394" r:id="rId58"/>
    <p:sldId id="395" r:id="rId59"/>
    <p:sldId id="396" r:id="rId60"/>
    <p:sldId id="397" r:id="rId61"/>
    <p:sldId id="398" r:id="rId62"/>
    <p:sldId id="399" r:id="rId63"/>
    <p:sldId id="400" r:id="rId64"/>
    <p:sldId id="401" r:id="rId65"/>
    <p:sldId id="402" r:id="rId66"/>
    <p:sldId id="403" r:id="rId67"/>
    <p:sldId id="404" r:id="rId68"/>
    <p:sldId id="405" r:id="rId69"/>
    <p:sldId id="406" r:id="rId70"/>
    <p:sldId id="407" r:id="rId71"/>
    <p:sldId id="408" r:id="rId72"/>
    <p:sldId id="409" r:id="rId73"/>
    <p:sldId id="410" r:id="rId74"/>
    <p:sldId id="411" r:id="rId75"/>
    <p:sldId id="412" r:id="rId76"/>
    <p:sldId id="413" r:id="rId77"/>
    <p:sldId id="414" r:id="rId78"/>
    <p:sldId id="415" r:id="rId79"/>
    <p:sldId id="416" r:id="rId80"/>
    <p:sldId id="417" r:id="rId81"/>
    <p:sldId id="418" r:id="rId82"/>
    <p:sldId id="419" r:id="rId83"/>
    <p:sldId id="420" r:id="rId84"/>
    <p:sldId id="4321" r:id="rId85"/>
    <p:sldId id="4320" r:id="rId86"/>
    <p:sldId id="421" r:id="rId87"/>
    <p:sldId id="4322" r:id="rId88"/>
    <p:sldId id="332" r:id="rId89"/>
    <p:sldId id="333" r:id="rId90"/>
    <p:sldId id="337" r:id="rId91"/>
    <p:sldId id="336" r:id="rId92"/>
    <p:sldId id="335" r:id="rId93"/>
    <p:sldId id="341" r:id="rId94"/>
    <p:sldId id="340" r:id="rId95"/>
    <p:sldId id="339" r:id="rId9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40" autoAdjust="0"/>
    <p:restoredTop sz="94660"/>
  </p:normalViewPr>
  <p:slideViewPr>
    <p:cSldViewPr snapToGrid="0">
      <p:cViewPr varScale="1">
        <p:scale>
          <a:sx n="88" d="100"/>
          <a:sy n="88" d="100"/>
        </p:scale>
        <p:origin x="208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10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5378-40A8-4C80-AB11-49D1744FA42B}" type="datetimeFigureOut">
              <a:rPr lang="es-ES" smtClean="0"/>
              <a:t>17/6/20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CB96-6B7F-4DCB-93F2-4EA25E8A04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4769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5378-40A8-4C80-AB11-49D1744FA42B}" type="datetimeFigureOut">
              <a:rPr lang="es-ES" smtClean="0"/>
              <a:t>17/6/20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CB96-6B7F-4DCB-93F2-4EA25E8A04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644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5378-40A8-4C80-AB11-49D1744FA42B}" type="datetimeFigureOut">
              <a:rPr lang="es-ES" smtClean="0"/>
              <a:t>17/6/20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CB96-6B7F-4DCB-93F2-4EA25E8A04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7292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5378-40A8-4C80-AB11-49D1744FA42B}" type="datetimeFigureOut">
              <a:rPr lang="es-ES" smtClean="0"/>
              <a:t>17/6/20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CB96-6B7F-4DCB-93F2-4EA25E8A04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33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5378-40A8-4C80-AB11-49D1744FA42B}" type="datetimeFigureOut">
              <a:rPr lang="es-ES" smtClean="0"/>
              <a:t>17/6/20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CB96-6B7F-4DCB-93F2-4EA25E8A04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3686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5378-40A8-4C80-AB11-49D1744FA42B}" type="datetimeFigureOut">
              <a:rPr lang="es-ES" smtClean="0"/>
              <a:t>17/6/20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CB96-6B7F-4DCB-93F2-4EA25E8A04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4671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5378-40A8-4C80-AB11-49D1744FA42B}" type="datetimeFigureOut">
              <a:rPr lang="es-ES" smtClean="0"/>
              <a:t>17/6/20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CB96-6B7F-4DCB-93F2-4EA25E8A04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314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5378-40A8-4C80-AB11-49D1744FA42B}" type="datetimeFigureOut">
              <a:rPr lang="es-ES" smtClean="0"/>
              <a:t>17/6/20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CB96-6B7F-4DCB-93F2-4EA25E8A04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5999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5378-40A8-4C80-AB11-49D1744FA42B}" type="datetimeFigureOut">
              <a:rPr lang="es-ES" smtClean="0"/>
              <a:t>17/6/20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CB96-6B7F-4DCB-93F2-4EA25E8A04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938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5378-40A8-4C80-AB11-49D1744FA42B}" type="datetimeFigureOut">
              <a:rPr lang="es-ES" smtClean="0"/>
              <a:t>17/6/20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CB96-6B7F-4DCB-93F2-4EA25E8A04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3915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5378-40A8-4C80-AB11-49D1744FA42B}" type="datetimeFigureOut">
              <a:rPr lang="es-ES" smtClean="0"/>
              <a:t>17/6/20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FCB96-6B7F-4DCB-93F2-4EA25E8A04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726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15378-40A8-4C80-AB11-49D1744FA42B}" type="datetimeFigureOut">
              <a:rPr lang="es-ES" smtClean="0"/>
              <a:t>17/6/20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FCB96-6B7F-4DCB-93F2-4EA25E8A045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125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165600" y="2781349"/>
            <a:ext cx="9702801" cy="3302210"/>
          </a:xfrm>
        </p:spPr>
        <p:txBody>
          <a:bodyPr anchor="ctr">
            <a:normAutofit/>
          </a:bodyPr>
          <a:lstStyle/>
          <a:p>
            <a:r>
              <a:rPr lang="es-ES" sz="5400" b="1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  <a:t>VERTIS-CV results</a:t>
            </a:r>
            <a:br>
              <a:rPr lang="es-ES" sz="5400" b="1" dirty="0">
                <a:solidFill>
                  <a:srgbClr val="0070C0"/>
                </a:solidFill>
                <a:latin typeface="Bahnschrift SemiBold SemiConden" panose="020B0502040204020203" pitchFamily="34" charset="0"/>
              </a:rPr>
            </a:br>
            <a:r>
              <a:rPr lang="es-ES" sz="4400" b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ADA 16.06.2020</a:t>
            </a:r>
            <a:br>
              <a:rPr lang="es-ES" sz="4400" b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</a:br>
            <a:br>
              <a:rPr lang="es-ES" sz="2000" b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</a:br>
            <a:r>
              <a:rPr lang="es-ES" sz="2000" b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José María Fernández Rodríguez</a:t>
            </a:r>
            <a:br>
              <a:rPr lang="es-ES" sz="2000" b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</a:br>
            <a:r>
              <a:rPr lang="es-ES" sz="2000" b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Médico Internista Hospital Carmen y Severo Ochoa</a:t>
            </a:r>
            <a:br>
              <a:rPr lang="es-ES" sz="2000" b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</a:br>
            <a:r>
              <a:rPr lang="es-ES" sz="2000" b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(Cangas del Narcea-Asturias)</a:t>
            </a:r>
            <a:br>
              <a:rPr lang="es-ES" sz="2000" b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</a:br>
            <a:r>
              <a:rPr lang="es-ES" sz="2000" b="1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Presidente de la Sociedad Asturiana de Medicina Interna </a:t>
            </a:r>
            <a:endParaRPr lang="es-ES" sz="4400" b="1" dirty="0">
              <a:solidFill>
                <a:srgbClr val="00206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4948"/>
          <a:stretch/>
        </p:blipFill>
        <p:spPr>
          <a:xfrm>
            <a:off x="278363" y="774441"/>
            <a:ext cx="5411238" cy="51291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6814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447" y="365125"/>
            <a:ext cx="11202422" cy="620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39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6FB559B-BDD1-8F41-9712-274F21B67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46050"/>
            <a:ext cx="120015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27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25EF5E-CC9E-F44F-9F5D-5E011D1F8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46050"/>
            <a:ext cx="11963400" cy="65659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B3FF1CB-3894-0C46-AFE9-10E215CA0B4B}"/>
              </a:ext>
            </a:extLst>
          </p:cNvPr>
          <p:cNvSpPr/>
          <p:nvPr/>
        </p:nvSpPr>
        <p:spPr>
          <a:xfrm>
            <a:off x="223023" y="4594301"/>
            <a:ext cx="1639231" cy="289933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E4A2046-5079-BC43-B737-8D626A21C223}"/>
              </a:ext>
            </a:extLst>
          </p:cNvPr>
          <p:cNvSpPr/>
          <p:nvPr/>
        </p:nvSpPr>
        <p:spPr>
          <a:xfrm>
            <a:off x="3323063" y="4880515"/>
            <a:ext cx="431181" cy="289933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3E4A9951-1528-F242-8764-B21B09ACBB5A}"/>
              </a:ext>
            </a:extLst>
          </p:cNvPr>
          <p:cNvSpPr/>
          <p:nvPr/>
        </p:nvSpPr>
        <p:spPr>
          <a:xfrm>
            <a:off x="223023" y="5129559"/>
            <a:ext cx="1550021" cy="289933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3D9748D-9AC2-284D-9992-F27869C23976}"/>
              </a:ext>
            </a:extLst>
          </p:cNvPr>
          <p:cNvSpPr/>
          <p:nvPr/>
        </p:nvSpPr>
        <p:spPr>
          <a:xfrm>
            <a:off x="2404945" y="5170448"/>
            <a:ext cx="1230353" cy="289933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601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403919F-5AEC-E54A-B045-F5DE4286C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196850"/>
            <a:ext cx="117221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27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0E1C64E-228D-6449-8D17-AA31B31F0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273050"/>
            <a:ext cx="11518900" cy="63119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1EE05AE-E7FC-C347-A612-64FA3D533F63}"/>
              </a:ext>
            </a:extLst>
          </p:cNvPr>
          <p:cNvSpPr/>
          <p:nvPr/>
        </p:nvSpPr>
        <p:spPr>
          <a:xfrm>
            <a:off x="1628077" y="3668750"/>
            <a:ext cx="6835699" cy="613318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B23D3B6-A88F-6B40-ADB3-00A4973A7DF6}"/>
              </a:ext>
            </a:extLst>
          </p:cNvPr>
          <p:cNvSpPr/>
          <p:nvPr/>
        </p:nvSpPr>
        <p:spPr>
          <a:xfrm>
            <a:off x="1037064" y="4463352"/>
            <a:ext cx="4259766" cy="15694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265B43-6537-1F4E-894B-F56FABE35CCD}"/>
              </a:ext>
            </a:extLst>
          </p:cNvPr>
          <p:cNvSpPr/>
          <p:nvPr/>
        </p:nvSpPr>
        <p:spPr>
          <a:xfrm>
            <a:off x="5549590" y="4463352"/>
            <a:ext cx="5605345" cy="15694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524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20C95D7-6FCF-9F49-8708-84D8DB0DF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228600"/>
            <a:ext cx="11010900" cy="64008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5CEA293-5E06-0347-9D01-5E42ABF42CD3}"/>
              </a:ext>
            </a:extLst>
          </p:cNvPr>
          <p:cNvSpPr/>
          <p:nvPr/>
        </p:nvSpPr>
        <p:spPr>
          <a:xfrm>
            <a:off x="1025912" y="2308301"/>
            <a:ext cx="6556918" cy="423748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AA15994-8C94-D84F-886D-A1B7A29ABCCB}"/>
              </a:ext>
            </a:extLst>
          </p:cNvPr>
          <p:cNvSpPr/>
          <p:nvPr/>
        </p:nvSpPr>
        <p:spPr>
          <a:xfrm>
            <a:off x="1025912" y="2815682"/>
            <a:ext cx="1672683" cy="423748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8D78C26-E30D-554E-9772-2CC98A745A08}"/>
              </a:ext>
            </a:extLst>
          </p:cNvPr>
          <p:cNvSpPr/>
          <p:nvPr/>
        </p:nvSpPr>
        <p:spPr>
          <a:xfrm>
            <a:off x="1025912" y="3601841"/>
            <a:ext cx="4427034" cy="423749"/>
          </a:xfrm>
          <a:prstGeom prst="rect">
            <a:avLst/>
          </a:prstGeom>
          <a:solidFill>
            <a:srgbClr val="FFC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4F4FE3D-82F4-4F45-B1CA-18A1E27FA492}"/>
              </a:ext>
            </a:extLst>
          </p:cNvPr>
          <p:cNvSpPr/>
          <p:nvPr/>
        </p:nvSpPr>
        <p:spPr>
          <a:xfrm>
            <a:off x="7995424" y="4025591"/>
            <a:ext cx="1416205" cy="312233"/>
          </a:xfrm>
          <a:prstGeom prst="rect">
            <a:avLst/>
          </a:prstGeom>
          <a:solidFill>
            <a:srgbClr val="FFC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05E4CF0-E6BD-4546-AC44-2E14D511848C}"/>
              </a:ext>
            </a:extLst>
          </p:cNvPr>
          <p:cNvSpPr/>
          <p:nvPr/>
        </p:nvSpPr>
        <p:spPr>
          <a:xfrm>
            <a:off x="1025912" y="4895383"/>
            <a:ext cx="10361226" cy="501807"/>
          </a:xfrm>
          <a:prstGeom prst="rect">
            <a:avLst/>
          </a:prstGeom>
          <a:solidFill>
            <a:srgbClr val="FFC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97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7C1933-FCD1-FD46-8CD5-656D7E497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177800"/>
            <a:ext cx="117983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09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B389CFF-F520-AC47-9803-1A5C25C90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222250"/>
            <a:ext cx="116967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48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B5D7A8F-DAD3-E640-8BA0-B51A381CB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52400"/>
            <a:ext cx="118237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61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15C1516-F669-8F43-851B-57CC91182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54000"/>
            <a:ext cx="116078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9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519" y="192767"/>
            <a:ext cx="11360961" cy="64153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1131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BE9BE59-5940-654B-9377-AF34DBBA4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234950"/>
            <a:ext cx="11201400" cy="63881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C4ED4DE-9910-A244-A3A7-BCFEFDCA047C}"/>
              </a:ext>
            </a:extLst>
          </p:cNvPr>
          <p:cNvSpPr/>
          <p:nvPr/>
        </p:nvSpPr>
        <p:spPr>
          <a:xfrm>
            <a:off x="495300" y="234950"/>
            <a:ext cx="11377386" cy="60497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000" b="1" dirty="0">
                <a:solidFill>
                  <a:srgbClr val="002060"/>
                </a:solidFill>
              </a:rPr>
              <a:t>Resumen: diseño y metodología del estudio.</a:t>
            </a:r>
          </a:p>
          <a:p>
            <a:r>
              <a:rPr lang="es-ES" sz="3200" dirty="0"/>
              <a:t>  </a:t>
            </a:r>
            <a:r>
              <a:rPr lang="es-ES" sz="3200" dirty="0">
                <a:solidFill>
                  <a:schemeClr val="tx1"/>
                </a:solidFill>
              </a:rPr>
              <a:t>• </a:t>
            </a:r>
            <a:r>
              <a:rPr lang="es-ES" sz="2800" dirty="0">
                <a:solidFill>
                  <a:schemeClr val="tx1"/>
                </a:solidFill>
              </a:rPr>
              <a:t>VERTIS CV es el último ensayo de inhibidor de SGLT2 realizado para cumplir con la guía reguladora de 2008 sobre nuevos medicamentos para la diabetes</a:t>
            </a:r>
          </a:p>
          <a:p>
            <a:r>
              <a:rPr lang="es-ES" sz="2800" dirty="0">
                <a:solidFill>
                  <a:schemeClr val="tx1"/>
                </a:solidFill>
              </a:rPr>
              <a:t>• VERTIS CV: estudio prospectivo, </a:t>
            </a:r>
            <a:r>
              <a:rPr lang="es-ES" sz="2800" dirty="0" err="1">
                <a:solidFill>
                  <a:schemeClr val="tx1"/>
                </a:solidFill>
              </a:rPr>
              <a:t>multicéntrico</a:t>
            </a:r>
            <a:r>
              <a:rPr lang="es-ES" sz="2800" dirty="0">
                <a:solidFill>
                  <a:schemeClr val="tx1"/>
                </a:solidFill>
              </a:rPr>
              <a:t>, aleatorizado, doble ciego, controlado con placebo, de grupos paralelos, dirigido por eventos en pacientes con diabetes tipo 2 y enfermedad CV aterosclerótica establecida.</a:t>
            </a:r>
          </a:p>
          <a:p>
            <a:pPr marL="457200" indent="-457200">
              <a:buFontTx/>
              <a:buChar char="-"/>
            </a:pPr>
            <a:r>
              <a:rPr lang="es-ES" sz="2800" dirty="0">
                <a:solidFill>
                  <a:schemeClr val="tx1"/>
                </a:solidFill>
              </a:rPr>
              <a:t>8246 pacientes fueron asignados aleatoriamente para recibir </a:t>
            </a:r>
            <a:r>
              <a:rPr lang="es-ES" sz="2800" dirty="0" err="1">
                <a:solidFill>
                  <a:schemeClr val="tx1"/>
                </a:solidFill>
              </a:rPr>
              <a:t>ertugliflozina</a:t>
            </a:r>
            <a:r>
              <a:rPr lang="es-ES" sz="2800" dirty="0">
                <a:solidFill>
                  <a:schemeClr val="tx1"/>
                </a:solidFill>
              </a:rPr>
              <a:t> o placebo (ITT)</a:t>
            </a:r>
          </a:p>
          <a:p>
            <a:pPr marL="457200" indent="-457200">
              <a:buFontTx/>
              <a:buChar char="-"/>
            </a:pPr>
            <a:r>
              <a:rPr lang="es-ES" sz="2800" dirty="0">
                <a:solidFill>
                  <a:schemeClr val="tx1"/>
                </a:solidFill>
              </a:rPr>
              <a:t> 8238 pacientes recibieron ≥ 1 dosis de medicación del estudio (FAS)</a:t>
            </a:r>
          </a:p>
          <a:p>
            <a:r>
              <a:rPr lang="es-ES" sz="2800" dirty="0">
                <a:solidFill>
                  <a:schemeClr val="tx1"/>
                </a:solidFill>
              </a:rPr>
              <a:t>- La duración media del seguimiento en el estudio en general fue de 3,5 años.</a:t>
            </a:r>
          </a:p>
          <a:p>
            <a:r>
              <a:rPr lang="es-ES" sz="2800" dirty="0">
                <a:solidFill>
                  <a:schemeClr val="tx1"/>
                </a:solidFill>
              </a:rPr>
              <a:t>- Las tasas de abandono del estudio fueron bajas</a:t>
            </a:r>
          </a:p>
          <a:p>
            <a:r>
              <a:rPr lang="es-ES" sz="2800" dirty="0">
                <a:solidFill>
                  <a:schemeClr val="tx1"/>
                </a:solidFill>
              </a:rPr>
              <a:t>- El estado vital final estaba disponible para&gt; 99% de los pacientes</a:t>
            </a:r>
            <a:endParaRPr lang="es-E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9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04A6E41-9697-F14E-AC6F-41146C384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77800"/>
            <a:ext cx="11785600" cy="65024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872A051-E449-0A4F-8864-CC11AD049B0C}"/>
              </a:ext>
            </a:extLst>
          </p:cNvPr>
          <p:cNvSpPr/>
          <p:nvPr/>
        </p:nvSpPr>
        <p:spPr>
          <a:xfrm>
            <a:off x="512956" y="1628079"/>
            <a:ext cx="10482146" cy="568712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8BB9B4F-A083-244B-A3F3-6A7AE7CEA2F6}"/>
              </a:ext>
            </a:extLst>
          </p:cNvPr>
          <p:cNvSpPr/>
          <p:nvPr/>
        </p:nvSpPr>
        <p:spPr>
          <a:xfrm>
            <a:off x="512955" y="2442117"/>
            <a:ext cx="10482145" cy="289932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879161E-DC1D-3242-9448-8E5146B09DE2}"/>
              </a:ext>
            </a:extLst>
          </p:cNvPr>
          <p:cNvSpPr/>
          <p:nvPr/>
        </p:nvSpPr>
        <p:spPr>
          <a:xfrm>
            <a:off x="512954" y="4661210"/>
            <a:ext cx="10482145" cy="289932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44653AD-E6A9-0B47-BEDB-124515D169B9}"/>
              </a:ext>
            </a:extLst>
          </p:cNvPr>
          <p:cNvSpPr/>
          <p:nvPr/>
        </p:nvSpPr>
        <p:spPr>
          <a:xfrm>
            <a:off x="512954" y="5180049"/>
            <a:ext cx="10482144" cy="289932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63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0F8F0C1-0627-2A4F-B84C-0D292AED5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222250"/>
            <a:ext cx="11861800" cy="64135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1BB4CBF-03F0-B94D-8E27-F6DA67ACE213}"/>
              </a:ext>
            </a:extLst>
          </p:cNvPr>
          <p:cNvSpPr/>
          <p:nvPr/>
        </p:nvSpPr>
        <p:spPr>
          <a:xfrm>
            <a:off x="507999" y="1669143"/>
            <a:ext cx="10537371" cy="1183444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495BC5A-0E38-8E4D-8440-04FD877A7D17}"/>
              </a:ext>
            </a:extLst>
          </p:cNvPr>
          <p:cNvSpPr/>
          <p:nvPr/>
        </p:nvSpPr>
        <p:spPr>
          <a:xfrm>
            <a:off x="507999" y="3217126"/>
            <a:ext cx="10537371" cy="423748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25860C4-64B9-E440-928A-6A2C1761713C}"/>
              </a:ext>
            </a:extLst>
          </p:cNvPr>
          <p:cNvSpPr/>
          <p:nvPr/>
        </p:nvSpPr>
        <p:spPr>
          <a:xfrm>
            <a:off x="507999" y="4502690"/>
            <a:ext cx="10537371" cy="686168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E1FDE758-FA61-3541-8FBB-50A17C5033D4}"/>
              </a:ext>
            </a:extLst>
          </p:cNvPr>
          <p:cNvSpPr/>
          <p:nvPr/>
        </p:nvSpPr>
        <p:spPr>
          <a:xfrm>
            <a:off x="507999" y="5641969"/>
            <a:ext cx="10537370" cy="423748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52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EA4C8E9-8705-D64E-A008-D8C45EEFB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203200"/>
            <a:ext cx="11163300" cy="64516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EB3BB15-D190-E545-B603-5807473A4964}"/>
              </a:ext>
            </a:extLst>
          </p:cNvPr>
          <p:cNvSpPr/>
          <p:nvPr/>
        </p:nvSpPr>
        <p:spPr>
          <a:xfrm>
            <a:off x="1611086" y="1857829"/>
            <a:ext cx="1422400" cy="35414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F16C1EE-13E1-184E-ABDF-815783E8AEBB}"/>
              </a:ext>
            </a:extLst>
          </p:cNvPr>
          <p:cNvSpPr/>
          <p:nvPr/>
        </p:nvSpPr>
        <p:spPr>
          <a:xfrm>
            <a:off x="7663542" y="3655685"/>
            <a:ext cx="1160259" cy="17436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5ED7E92-697D-1C44-8FC1-E4630DC4451C}"/>
              </a:ext>
            </a:extLst>
          </p:cNvPr>
          <p:cNvSpPr/>
          <p:nvPr/>
        </p:nvSpPr>
        <p:spPr>
          <a:xfrm>
            <a:off x="8984342" y="3655684"/>
            <a:ext cx="1371423" cy="17436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948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3ECA4DF-9324-FF41-8C9C-8AAAF4765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0500"/>
            <a:ext cx="11125200" cy="6477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90922ED-24B8-2240-A5EE-45FCE91828BF}"/>
              </a:ext>
            </a:extLst>
          </p:cNvPr>
          <p:cNvSpPr/>
          <p:nvPr/>
        </p:nvSpPr>
        <p:spPr>
          <a:xfrm>
            <a:off x="1799770" y="1901372"/>
            <a:ext cx="3497059" cy="3759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360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5D1C4ED-E3A0-5348-845A-0B1AAEF12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90500"/>
            <a:ext cx="11163300" cy="6477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06748F7-39A7-FC47-A4D8-F4441E220E11}"/>
              </a:ext>
            </a:extLst>
          </p:cNvPr>
          <p:cNvSpPr/>
          <p:nvPr/>
        </p:nvSpPr>
        <p:spPr>
          <a:xfrm>
            <a:off x="1698171" y="1857829"/>
            <a:ext cx="2075544" cy="38701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7A4BEDC1-739A-834A-BD7A-AE644A6A2799}"/>
              </a:ext>
            </a:extLst>
          </p:cNvPr>
          <p:cNvSpPr/>
          <p:nvPr/>
        </p:nvSpPr>
        <p:spPr>
          <a:xfrm>
            <a:off x="8200571" y="1857829"/>
            <a:ext cx="2409372" cy="387018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95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51F8525-6335-0748-A7BC-2470A2D93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285750"/>
            <a:ext cx="114935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40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0547AB0-923D-8547-A76D-6648562FB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00" y="139700"/>
            <a:ext cx="11252200" cy="65786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C56361E-8ADC-5B43-B4AF-520CF3DED3B9}"/>
              </a:ext>
            </a:extLst>
          </p:cNvPr>
          <p:cNvSpPr/>
          <p:nvPr/>
        </p:nvSpPr>
        <p:spPr>
          <a:xfrm>
            <a:off x="5907314" y="4506895"/>
            <a:ext cx="2437516" cy="6021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375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A01D511-C89B-6548-AF90-F7CDC69B8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90500"/>
            <a:ext cx="11226800" cy="6477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598BBB5-9A80-5D43-8C22-5ADDEB5B111B}"/>
              </a:ext>
            </a:extLst>
          </p:cNvPr>
          <p:cNvSpPr/>
          <p:nvPr/>
        </p:nvSpPr>
        <p:spPr>
          <a:xfrm>
            <a:off x="2307770" y="4165601"/>
            <a:ext cx="3062516" cy="10014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606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3F55825-68AA-254C-9DE8-E408DAE5F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3200"/>
            <a:ext cx="11277600" cy="64516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22ADCCE-426F-5442-AF82-3DCDB74CF8CE}"/>
              </a:ext>
            </a:extLst>
          </p:cNvPr>
          <p:cNvSpPr/>
          <p:nvPr/>
        </p:nvSpPr>
        <p:spPr>
          <a:xfrm>
            <a:off x="5631543" y="4209143"/>
            <a:ext cx="4978399" cy="89988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73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BCEF3CF-CAC3-9048-A6AE-DB05110CE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47650"/>
            <a:ext cx="11607800" cy="6362700"/>
          </a:xfrm>
          <a:prstGeom prst="rect">
            <a:avLst/>
          </a:prstGeom>
          <a:solidFill>
            <a:srgbClr val="FF0000"/>
          </a:solidFill>
          <a:ln>
            <a:noFill/>
          </a:ln>
        </p:spPr>
      </p:pic>
      <p:sp>
        <p:nvSpPr>
          <p:cNvPr id="2" name="Flecha derecha 1">
            <a:extLst>
              <a:ext uri="{FF2B5EF4-FFF2-40B4-BE49-F238E27FC236}">
                <a16:creationId xmlns:a16="http://schemas.microsoft.com/office/drawing/2014/main" id="{1522C2D4-BAD4-2048-A8D7-D2E5D7C55E48}"/>
              </a:ext>
            </a:extLst>
          </p:cNvPr>
          <p:cNvSpPr/>
          <p:nvPr/>
        </p:nvSpPr>
        <p:spPr>
          <a:xfrm>
            <a:off x="8955314" y="1335314"/>
            <a:ext cx="978408" cy="4846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556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2C985C7-E962-4D40-82AB-1765F8BE6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234950"/>
            <a:ext cx="10960100" cy="63881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FE34CD6-8DEA-774B-AE43-C2E09042ABB4}"/>
              </a:ext>
            </a:extLst>
          </p:cNvPr>
          <p:cNvSpPr/>
          <p:nvPr/>
        </p:nvSpPr>
        <p:spPr>
          <a:xfrm>
            <a:off x="495300" y="234950"/>
            <a:ext cx="11377386" cy="60497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600" b="1" dirty="0">
                <a:solidFill>
                  <a:srgbClr val="002060"/>
                </a:solidFill>
              </a:rPr>
              <a:t>Resumen: características basales y resultados metabólicos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1"/>
                </a:solidFill>
              </a:rPr>
              <a:t>Las características basales estaban bien equilibradas entre los grupos de tratamiento.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1"/>
                </a:solidFill>
              </a:rPr>
              <a:t>Los pacientes fueron generalmente bien tratados con medicamentos de prevención secundaria dirigidos por las guías.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1"/>
                </a:solidFill>
              </a:rPr>
              <a:t>La </a:t>
            </a:r>
            <a:r>
              <a:rPr lang="es-ES" sz="3600" dirty="0" err="1">
                <a:solidFill>
                  <a:schemeClr val="tx1"/>
                </a:solidFill>
              </a:rPr>
              <a:t>ertugliflozina</a:t>
            </a:r>
            <a:r>
              <a:rPr lang="es-ES" sz="3600" dirty="0">
                <a:solidFill>
                  <a:schemeClr val="tx1"/>
                </a:solidFill>
              </a:rPr>
              <a:t> redujo la HbA1c, el peso corporal y la PAS en comparación con el placebo y las reducciones se mantuvieron en el transcurso del estudio.</a:t>
            </a:r>
          </a:p>
        </p:txBody>
      </p:sp>
    </p:spTree>
    <p:extLst>
      <p:ext uri="{BB962C8B-B14F-4D97-AF65-F5344CB8AC3E}">
        <p14:creationId xmlns:p14="http://schemas.microsoft.com/office/powerpoint/2010/main" val="340269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83A6CF4-2C38-364D-A3C6-531B4B250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361950"/>
            <a:ext cx="10541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8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C49D603-F0F0-4F4D-94C0-D11FC3453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77800"/>
            <a:ext cx="10934700" cy="65024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06FD856-B983-4844-8D50-A2B016731590}"/>
              </a:ext>
            </a:extLst>
          </p:cNvPr>
          <p:cNvSpPr/>
          <p:nvPr/>
        </p:nvSpPr>
        <p:spPr>
          <a:xfrm>
            <a:off x="2975428" y="1277258"/>
            <a:ext cx="4194629" cy="9869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122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B420746-5B06-B34C-8861-5FABEC53F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20650"/>
            <a:ext cx="11099800" cy="66167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09C6056-2DCF-0543-9533-A6E6FDEBD6D7}"/>
              </a:ext>
            </a:extLst>
          </p:cNvPr>
          <p:cNvSpPr/>
          <p:nvPr/>
        </p:nvSpPr>
        <p:spPr>
          <a:xfrm>
            <a:off x="3018971" y="1494972"/>
            <a:ext cx="4963886" cy="9869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739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7AF0C82-1599-894B-94E4-6E9FC5DBE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96850"/>
            <a:ext cx="112268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35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5095BF7-995D-5E4B-A2FE-BF349F9AE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107950"/>
            <a:ext cx="111887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48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589886E-174D-7F45-A11E-FB0591992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146050"/>
            <a:ext cx="109601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848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9E0C23E-D6A8-8642-A089-9EA619651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"/>
            <a:ext cx="10972800" cy="6477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B2AA0CE-4175-AA41-B726-BDE1A7732B40}"/>
              </a:ext>
            </a:extLst>
          </p:cNvPr>
          <p:cNvSpPr/>
          <p:nvPr/>
        </p:nvSpPr>
        <p:spPr>
          <a:xfrm>
            <a:off x="2975428" y="1277258"/>
            <a:ext cx="4194629" cy="9869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445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021B5BA-5CEA-1548-B1E9-5F0622944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152400"/>
            <a:ext cx="109601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5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6FA8420-8AFD-234E-8C7D-AA23EBF32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152400"/>
            <a:ext cx="110617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85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EA3E60-BFBB-4543-98B3-72256362F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41300"/>
            <a:ext cx="11226800" cy="63754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08CCC5D-1BA8-074B-9392-3EAC0213B54C}"/>
              </a:ext>
            </a:extLst>
          </p:cNvPr>
          <p:cNvSpPr/>
          <p:nvPr/>
        </p:nvSpPr>
        <p:spPr>
          <a:xfrm>
            <a:off x="2765501" y="1182030"/>
            <a:ext cx="7036421" cy="6244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835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B3331ED-2267-C44F-A7EB-70D3E4826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50" y="146050"/>
            <a:ext cx="10833100" cy="65659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A64C1D7-7498-F242-8361-16102DF0C5FC}"/>
              </a:ext>
            </a:extLst>
          </p:cNvPr>
          <p:cNvSpPr/>
          <p:nvPr/>
        </p:nvSpPr>
        <p:spPr>
          <a:xfrm>
            <a:off x="2975428" y="1277258"/>
            <a:ext cx="4194629" cy="9869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54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1158AD0-615B-F84F-AEE3-9C1416995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90500"/>
            <a:ext cx="11163300" cy="6477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D1EAA04-7081-424E-88DD-26D11F4E4ACF}"/>
              </a:ext>
            </a:extLst>
          </p:cNvPr>
          <p:cNvSpPr/>
          <p:nvPr/>
        </p:nvSpPr>
        <p:spPr>
          <a:xfrm>
            <a:off x="2975428" y="1277258"/>
            <a:ext cx="4194629" cy="9869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793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7641856-489A-2642-A239-9722B3AD2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139700"/>
            <a:ext cx="10960100" cy="65786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D8346F36-5400-A440-B6B1-FFDB7EC51200}"/>
              </a:ext>
            </a:extLst>
          </p:cNvPr>
          <p:cNvSpPr/>
          <p:nvPr/>
        </p:nvSpPr>
        <p:spPr>
          <a:xfrm>
            <a:off x="3278459" y="1973765"/>
            <a:ext cx="4248614" cy="18734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804914B-ACEB-4941-A3C6-D552E39D9FBB}"/>
              </a:ext>
            </a:extLst>
          </p:cNvPr>
          <p:cNvSpPr/>
          <p:nvPr/>
        </p:nvSpPr>
        <p:spPr>
          <a:xfrm>
            <a:off x="2975428" y="1277258"/>
            <a:ext cx="3875315" cy="6965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949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7641856-489A-2642-A239-9722B3AD2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50" y="139700"/>
            <a:ext cx="10960100" cy="65786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449B379-37D0-5F43-A301-FE99F7C1E4C3}"/>
              </a:ext>
            </a:extLst>
          </p:cNvPr>
          <p:cNvSpPr/>
          <p:nvPr/>
        </p:nvSpPr>
        <p:spPr>
          <a:xfrm>
            <a:off x="2975428" y="1277258"/>
            <a:ext cx="3497943" cy="6386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253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4FA9E7C-0F71-1F48-9F58-02701345E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241300"/>
            <a:ext cx="11099800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439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261AABA-8758-CB4E-9662-A8ABE4F09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177800"/>
            <a:ext cx="11087100" cy="65024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CCF1593-E57E-E241-B2D6-3DEBCCBE2CF6}"/>
              </a:ext>
            </a:extLst>
          </p:cNvPr>
          <p:cNvSpPr/>
          <p:nvPr/>
        </p:nvSpPr>
        <p:spPr>
          <a:xfrm>
            <a:off x="957942" y="3976914"/>
            <a:ext cx="10537371" cy="420916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AAECFDD-FFDE-6044-B700-89E38A5646B1}"/>
              </a:ext>
            </a:extLst>
          </p:cNvPr>
          <p:cNvSpPr/>
          <p:nvPr/>
        </p:nvSpPr>
        <p:spPr>
          <a:xfrm>
            <a:off x="957943" y="2249715"/>
            <a:ext cx="10537371" cy="1524000"/>
          </a:xfrm>
          <a:prstGeom prst="rect">
            <a:avLst/>
          </a:prstGeom>
          <a:solidFill>
            <a:srgbClr val="FFC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E4C3EB-F8A1-5A43-BCAA-7A688144A073}"/>
              </a:ext>
            </a:extLst>
          </p:cNvPr>
          <p:cNvSpPr/>
          <p:nvPr/>
        </p:nvSpPr>
        <p:spPr>
          <a:xfrm>
            <a:off x="957944" y="4528453"/>
            <a:ext cx="10537370" cy="420917"/>
          </a:xfrm>
          <a:prstGeom prst="rect">
            <a:avLst/>
          </a:prstGeom>
          <a:solidFill>
            <a:srgbClr val="FFC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110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7EE5963-D8DB-394D-9A2E-3C84B0144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84150"/>
            <a:ext cx="11430000" cy="64897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3888FE6-8378-8E48-BEFB-FD26215085D2}"/>
              </a:ext>
            </a:extLst>
          </p:cNvPr>
          <p:cNvSpPr/>
          <p:nvPr/>
        </p:nvSpPr>
        <p:spPr>
          <a:xfrm>
            <a:off x="495300" y="234950"/>
            <a:ext cx="11377386" cy="59336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002060"/>
                </a:solidFill>
              </a:rPr>
              <a:t>Resumen: CV y resultados renales</a:t>
            </a:r>
          </a:p>
          <a:p>
            <a:r>
              <a:rPr lang="es-ES" sz="2800" dirty="0">
                <a:solidFill>
                  <a:schemeClr val="tx1"/>
                </a:solidFill>
              </a:rPr>
              <a:t>  • En pacientes con </a:t>
            </a:r>
            <a:r>
              <a:rPr lang="es-ES" sz="2800" b="1" dirty="0">
                <a:solidFill>
                  <a:schemeClr val="tx1"/>
                </a:solidFill>
              </a:rPr>
              <a:t>diabetes tipo 2 y enfermedad CV aterosclerótica, la </a:t>
            </a:r>
            <a:r>
              <a:rPr lang="es-ES" sz="2800" b="1" dirty="0" err="1">
                <a:solidFill>
                  <a:schemeClr val="tx1"/>
                </a:solidFill>
              </a:rPr>
              <a:t>ertugliflozina</a:t>
            </a:r>
            <a:r>
              <a:rPr lang="es-ES" sz="2800" dirty="0">
                <a:solidFill>
                  <a:schemeClr val="tx1"/>
                </a:solidFill>
              </a:rPr>
              <a:t> añadida a las terapias de prevención secundaria dirigidas por la guía </a:t>
            </a:r>
            <a:r>
              <a:rPr lang="es-ES" sz="2800" b="1" i="1" dirty="0">
                <a:solidFill>
                  <a:schemeClr val="tx1"/>
                </a:solidFill>
              </a:rPr>
              <a:t>no fue inferior versus placebo para MACE.</a:t>
            </a:r>
          </a:p>
          <a:p>
            <a:r>
              <a:rPr lang="es-ES" sz="2800" dirty="0">
                <a:solidFill>
                  <a:schemeClr val="tx1"/>
                </a:solidFill>
              </a:rPr>
              <a:t>• El criterio de valoración compuesto </a:t>
            </a:r>
            <a:r>
              <a:rPr lang="es-ES" sz="2800" b="1" i="1" dirty="0">
                <a:solidFill>
                  <a:schemeClr val="tx1"/>
                </a:solidFill>
              </a:rPr>
              <a:t>secundario clave de muerte CV o HHF no difirió entre los grupos, ni tampoco la muerte CV, pero se observó un riesgo 30% menor de HHF con </a:t>
            </a:r>
            <a:r>
              <a:rPr lang="es-ES" sz="2800" b="1" i="1" dirty="0" err="1">
                <a:solidFill>
                  <a:schemeClr val="tx1"/>
                </a:solidFill>
              </a:rPr>
              <a:t>ertugliflozina</a:t>
            </a:r>
            <a:r>
              <a:rPr lang="es-ES" sz="2800" b="1" i="1" dirty="0">
                <a:solidFill>
                  <a:schemeClr val="tx1"/>
                </a:solidFill>
              </a:rPr>
              <a:t>.</a:t>
            </a:r>
          </a:p>
          <a:p>
            <a:r>
              <a:rPr lang="es-ES" sz="2800" dirty="0">
                <a:solidFill>
                  <a:schemeClr val="tx1"/>
                </a:solidFill>
              </a:rPr>
              <a:t>• El resultado </a:t>
            </a:r>
            <a:r>
              <a:rPr lang="es-ES" sz="2800" b="1" i="1" dirty="0">
                <a:solidFill>
                  <a:schemeClr val="tx1"/>
                </a:solidFill>
              </a:rPr>
              <a:t>compuesto renal fue un 19% más bajo, pero no fue estadísticamente significativo .</a:t>
            </a:r>
          </a:p>
          <a:p>
            <a:r>
              <a:rPr lang="es-ES" sz="2800" dirty="0">
                <a:solidFill>
                  <a:schemeClr val="tx1"/>
                </a:solidFill>
              </a:rPr>
              <a:t>• El patrón general de los efectos sobre los puntos finales de HHF y los resultados renales fue en línea con los observados en otros ensayos grandes de inhibidores de SGLT2.</a:t>
            </a:r>
          </a:p>
        </p:txBody>
      </p:sp>
    </p:spTree>
    <p:extLst>
      <p:ext uri="{BB962C8B-B14F-4D97-AF65-F5344CB8AC3E}">
        <p14:creationId xmlns:p14="http://schemas.microsoft.com/office/powerpoint/2010/main" val="14918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733DF5D-19A1-0F4F-A15A-46E5CA158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95300"/>
            <a:ext cx="109728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194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55A5993-BFD9-E645-8826-9D9744ED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546100"/>
            <a:ext cx="113284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689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897EE47-152E-7542-8D69-7562FFB13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260350"/>
            <a:ext cx="11099800" cy="63373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E454D76-527D-4D43-A93D-3E4BA69F094E}"/>
              </a:ext>
            </a:extLst>
          </p:cNvPr>
          <p:cNvSpPr/>
          <p:nvPr/>
        </p:nvSpPr>
        <p:spPr>
          <a:xfrm>
            <a:off x="798286" y="1988457"/>
            <a:ext cx="10847613" cy="449943"/>
          </a:xfrm>
          <a:prstGeom prst="rect">
            <a:avLst/>
          </a:prstGeom>
          <a:solidFill>
            <a:srgbClr val="FFC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08160D5-282E-8943-A725-A46F7459A27E}"/>
              </a:ext>
            </a:extLst>
          </p:cNvPr>
          <p:cNvSpPr/>
          <p:nvPr/>
        </p:nvSpPr>
        <p:spPr>
          <a:xfrm>
            <a:off x="798285" y="2979057"/>
            <a:ext cx="10847613" cy="449943"/>
          </a:xfrm>
          <a:prstGeom prst="rect">
            <a:avLst/>
          </a:prstGeom>
          <a:solidFill>
            <a:srgbClr val="FFC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159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162E20E-3944-8244-8218-0A2ABE312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139700"/>
            <a:ext cx="11366500" cy="65786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442F517-D802-F942-9760-D284A1F862E4}"/>
              </a:ext>
            </a:extLst>
          </p:cNvPr>
          <p:cNvSpPr/>
          <p:nvPr/>
        </p:nvSpPr>
        <p:spPr>
          <a:xfrm>
            <a:off x="825188" y="256478"/>
            <a:ext cx="8541836" cy="53525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941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68A1874-14D3-A74D-B99F-305511570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266700"/>
            <a:ext cx="11150600" cy="63246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8F0C1B9-0C98-A643-B21E-2CB3D8691427}"/>
              </a:ext>
            </a:extLst>
          </p:cNvPr>
          <p:cNvSpPr/>
          <p:nvPr/>
        </p:nvSpPr>
        <p:spPr>
          <a:xfrm>
            <a:off x="798286" y="1988457"/>
            <a:ext cx="10847613" cy="1045029"/>
          </a:xfrm>
          <a:prstGeom prst="rect">
            <a:avLst/>
          </a:prstGeom>
          <a:solidFill>
            <a:srgbClr val="FF0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938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6DABA12-CF36-024D-B2FE-EBE4EC56A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254000"/>
            <a:ext cx="11112500" cy="6350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BEAC45E8-BB95-534F-A90B-AF7A474BBA0F}"/>
              </a:ext>
            </a:extLst>
          </p:cNvPr>
          <p:cNvSpPr/>
          <p:nvPr/>
        </p:nvSpPr>
        <p:spPr>
          <a:xfrm>
            <a:off x="798286" y="1988457"/>
            <a:ext cx="10847613" cy="1625600"/>
          </a:xfrm>
          <a:prstGeom prst="rect">
            <a:avLst/>
          </a:prstGeom>
          <a:solidFill>
            <a:srgbClr val="FFC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27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F6F0938-7F8D-2D43-9660-2A0FF2BD9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273050"/>
            <a:ext cx="11010900" cy="63119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78F814E-423C-964E-97CD-3024CC9182E0}"/>
              </a:ext>
            </a:extLst>
          </p:cNvPr>
          <p:cNvSpPr/>
          <p:nvPr/>
        </p:nvSpPr>
        <p:spPr>
          <a:xfrm>
            <a:off x="495300" y="234950"/>
            <a:ext cx="11377386" cy="58828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002060"/>
                </a:solidFill>
              </a:rPr>
              <a:t>Resumen y conclusión: seguridad</a:t>
            </a:r>
          </a:p>
          <a:p>
            <a:r>
              <a:rPr lang="es-ES" sz="2800" dirty="0">
                <a:solidFill>
                  <a:schemeClr val="tx1"/>
                </a:solidFill>
              </a:rPr>
              <a:t>  • </a:t>
            </a:r>
            <a:r>
              <a:rPr lang="es-ES" sz="2800" dirty="0" err="1">
                <a:solidFill>
                  <a:schemeClr val="tx1"/>
                </a:solidFill>
              </a:rPr>
              <a:t>Ertugliflozina</a:t>
            </a:r>
            <a:r>
              <a:rPr lang="es-ES" sz="2800" dirty="0">
                <a:solidFill>
                  <a:schemeClr val="tx1"/>
                </a:solidFill>
              </a:rPr>
              <a:t> fue generalmente seguro y bien tolerado con un perfil de seguridad consistente con los riesgos conocidos de la clase de inhibidores de SGLT2:</a:t>
            </a:r>
          </a:p>
          <a:p>
            <a:r>
              <a:rPr lang="es-ES" sz="2800" dirty="0">
                <a:solidFill>
                  <a:schemeClr val="tx1"/>
                </a:solidFill>
              </a:rPr>
              <a:t>- Infección del tracto urinario e infección </a:t>
            </a:r>
            <a:r>
              <a:rPr lang="es-ES" sz="2800" dirty="0" err="1">
                <a:solidFill>
                  <a:schemeClr val="tx1"/>
                </a:solidFill>
              </a:rPr>
              <a:t>micótica</a:t>
            </a:r>
            <a:r>
              <a:rPr lang="es-ES" sz="2800" dirty="0">
                <a:solidFill>
                  <a:schemeClr val="tx1"/>
                </a:solidFill>
              </a:rPr>
              <a:t> genital: frecuencia significativamente mayor con </a:t>
            </a:r>
            <a:r>
              <a:rPr lang="es-ES" sz="2800" dirty="0" err="1">
                <a:solidFill>
                  <a:schemeClr val="tx1"/>
                </a:solidFill>
              </a:rPr>
              <a:t>ertugliflozina</a:t>
            </a:r>
            <a:r>
              <a:rPr lang="es-ES" sz="2800" dirty="0">
                <a:solidFill>
                  <a:schemeClr val="tx1"/>
                </a:solidFill>
              </a:rPr>
              <a:t> versus placebo</a:t>
            </a:r>
          </a:p>
          <a:p>
            <a:r>
              <a:rPr lang="es-ES" sz="2800" dirty="0">
                <a:solidFill>
                  <a:schemeClr val="tx1"/>
                </a:solidFill>
              </a:rPr>
              <a:t>- Lesión renal aguda: la frecuencia no difirió con </a:t>
            </a:r>
            <a:r>
              <a:rPr lang="es-ES" sz="2800" dirty="0" err="1">
                <a:solidFill>
                  <a:schemeClr val="tx1"/>
                </a:solidFill>
              </a:rPr>
              <a:t>ertugliflozina</a:t>
            </a:r>
            <a:r>
              <a:rPr lang="es-ES" sz="2800" dirty="0">
                <a:solidFill>
                  <a:schemeClr val="tx1"/>
                </a:solidFill>
              </a:rPr>
              <a:t> versus placebo - </a:t>
            </a:r>
            <a:r>
              <a:rPr lang="es-ES" sz="2800" dirty="0" err="1">
                <a:solidFill>
                  <a:schemeClr val="tx1"/>
                </a:solidFill>
              </a:rPr>
              <a:t>Cetoacidosis</a:t>
            </a:r>
            <a:r>
              <a:rPr lang="es-ES" sz="2800" dirty="0">
                <a:solidFill>
                  <a:schemeClr val="tx1"/>
                </a:solidFill>
              </a:rPr>
              <a:t> diabética: frecuencia baja, numéricamente mayor con </a:t>
            </a:r>
            <a:r>
              <a:rPr lang="es-ES" sz="2800" dirty="0" err="1">
                <a:solidFill>
                  <a:schemeClr val="tx1"/>
                </a:solidFill>
              </a:rPr>
              <a:t>ertugliflozina</a:t>
            </a:r>
            <a:endParaRPr lang="es-ES" sz="2800" dirty="0">
              <a:solidFill>
                <a:schemeClr val="tx1"/>
              </a:solidFill>
            </a:endParaRPr>
          </a:p>
          <a:p>
            <a:r>
              <a:rPr lang="es-ES" sz="2800" dirty="0">
                <a:solidFill>
                  <a:schemeClr val="tx1"/>
                </a:solidFill>
              </a:rPr>
              <a:t>versus placebo</a:t>
            </a:r>
          </a:p>
          <a:p>
            <a:r>
              <a:rPr lang="es-ES" sz="2800" dirty="0">
                <a:solidFill>
                  <a:schemeClr val="tx1"/>
                </a:solidFill>
              </a:rPr>
              <a:t>- Amputación: frecuencia baja, numéricamente más alta con </a:t>
            </a:r>
            <a:r>
              <a:rPr lang="es-ES" sz="2800" dirty="0" err="1">
                <a:solidFill>
                  <a:schemeClr val="tx1"/>
                </a:solidFill>
              </a:rPr>
              <a:t>ertugliflozina</a:t>
            </a:r>
            <a:r>
              <a:rPr lang="es-ES" sz="2800" dirty="0">
                <a:solidFill>
                  <a:schemeClr val="tx1"/>
                </a:solidFill>
              </a:rPr>
              <a:t> versus placebo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A100701-19AC-7B49-A423-12DAD3DDE1F5}"/>
              </a:ext>
            </a:extLst>
          </p:cNvPr>
          <p:cNvSpPr/>
          <p:nvPr/>
        </p:nvSpPr>
        <p:spPr>
          <a:xfrm>
            <a:off x="942524" y="1103087"/>
            <a:ext cx="7954733" cy="435428"/>
          </a:xfrm>
          <a:prstGeom prst="rect">
            <a:avLst/>
          </a:prstGeom>
          <a:solidFill>
            <a:srgbClr val="92D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120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D6FC038-7EDD-4345-ABBA-CC3029CE7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400050"/>
            <a:ext cx="112395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899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0740F48-E20B-1244-B81B-CEFFFC9DE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139700"/>
            <a:ext cx="111125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782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521EC69-056F-D840-9B2B-27EF8EAB1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203200"/>
            <a:ext cx="11010900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403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C1B35D6-6AC3-F744-B1DA-184E8AEA0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222250"/>
            <a:ext cx="110109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308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EB41FEA-C772-0840-815D-155761984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34950"/>
            <a:ext cx="113538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220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486E5C5-DC81-EC40-8426-69F63EB58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222250"/>
            <a:ext cx="111379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917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3D277C8-078C-1D4C-A1E1-3E8706449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71450"/>
            <a:ext cx="10934700" cy="6515100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62A1D3C-783E-F140-841F-721E2C569503}"/>
              </a:ext>
            </a:extLst>
          </p:cNvPr>
          <p:cNvSpPr/>
          <p:nvPr/>
        </p:nvSpPr>
        <p:spPr>
          <a:xfrm>
            <a:off x="1088571" y="2061029"/>
            <a:ext cx="10247086" cy="957941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EAD2CCD-9A32-634B-8A90-B5D89CC75245}"/>
              </a:ext>
            </a:extLst>
          </p:cNvPr>
          <p:cNvSpPr/>
          <p:nvPr/>
        </p:nvSpPr>
        <p:spPr>
          <a:xfrm>
            <a:off x="1088572" y="3839030"/>
            <a:ext cx="10247086" cy="957942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FD42B2F-9159-2143-8D51-07E27CC20E92}"/>
              </a:ext>
            </a:extLst>
          </p:cNvPr>
          <p:cNvSpPr/>
          <p:nvPr/>
        </p:nvSpPr>
        <p:spPr>
          <a:xfrm>
            <a:off x="1088572" y="4796972"/>
            <a:ext cx="10247086" cy="1328057"/>
          </a:xfrm>
          <a:prstGeom prst="rect">
            <a:avLst/>
          </a:prstGeom>
          <a:solidFill>
            <a:srgbClr val="FFC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064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725D5AA-A6A5-4D45-9A75-95A58CADE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07950"/>
            <a:ext cx="11379200" cy="66421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46CF950-1392-9E49-9409-80DC0EE54813}"/>
              </a:ext>
            </a:extLst>
          </p:cNvPr>
          <p:cNvSpPr/>
          <p:nvPr/>
        </p:nvSpPr>
        <p:spPr>
          <a:xfrm>
            <a:off x="836340" y="200723"/>
            <a:ext cx="8831767" cy="6244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119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2DEA28D-8233-7F45-8B7D-895A5DB36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228600"/>
            <a:ext cx="11353800" cy="64008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C3F3426-E4FF-3A42-9EC5-47CF2F7DBF0E}"/>
              </a:ext>
            </a:extLst>
          </p:cNvPr>
          <p:cNvSpPr/>
          <p:nvPr/>
        </p:nvSpPr>
        <p:spPr>
          <a:xfrm>
            <a:off x="2133600" y="3614057"/>
            <a:ext cx="9512299" cy="362857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CEA7850-976E-C64A-A102-538E39334973}"/>
              </a:ext>
            </a:extLst>
          </p:cNvPr>
          <p:cNvSpPr/>
          <p:nvPr/>
        </p:nvSpPr>
        <p:spPr>
          <a:xfrm>
            <a:off x="682171" y="1262744"/>
            <a:ext cx="1277257" cy="5225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16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137C95F-D64E-C447-85AE-4AEAE3F55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0500"/>
            <a:ext cx="11125200" cy="64770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6388617-6C95-974D-AF49-CDAFE3F70AF9}"/>
              </a:ext>
            </a:extLst>
          </p:cNvPr>
          <p:cNvSpPr/>
          <p:nvPr/>
        </p:nvSpPr>
        <p:spPr>
          <a:xfrm>
            <a:off x="798286" y="4688114"/>
            <a:ext cx="10847613" cy="508000"/>
          </a:xfrm>
          <a:prstGeom prst="rect">
            <a:avLst/>
          </a:prstGeom>
          <a:solidFill>
            <a:srgbClr val="FFC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AC086DE-D57A-0141-8A3E-7AB67983E192}"/>
              </a:ext>
            </a:extLst>
          </p:cNvPr>
          <p:cNvSpPr/>
          <p:nvPr/>
        </p:nvSpPr>
        <p:spPr>
          <a:xfrm>
            <a:off x="810987" y="3363686"/>
            <a:ext cx="10847613" cy="449943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9A83555-B301-EE45-BA7C-E967438FE225}"/>
              </a:ext>
            </a:extLst>
          </p:cNvPr>
          <p:cNvSpPr/>
          <p:nvPr/>
        </p:nvSpPr>
        <p:spPr>
          <a:xfrm>
            <a:off x="810988" y="2206170"/>
            <a:ext cx="1032326" cy="4499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6CFE71C-8FAB-6644-882B-EF8EF994AD37}"/>
              </a:ext>
            </a:extLst>
          </p:cNvPr>
          <p:cNvSpPr/>
          <p:nvPr/>
        </p:nvSpPr>
        <p:spPr>
          <a:xfrm>
            <a:off x="810987" y="3918860"/>
            <a:ext cx="1264556" cy="508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941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CA9818B-D578-F542-A3D0-BED080AE8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266700"/>
            <a:ext cx="11239500" cy="63246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3B9FFD70-796A-8147-AFFC-63CF1FE3CD2C}"/>
              </a:ext>
            </a:extLst>
          </p:cNvPr>
          <p:cNvSpPr/>
          <p:nvPr/>
        </p:nvSpPr>
        <p:spPr>
          <a:xfrm>
            <a:off x="810987" y="1233715"/>
            <a:ext cx="1888669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2D3CCC9F-2248-6846-A9BA-E459E86719EF}"/>
              </a:ext>
            </a:extLst>
          </p:cNvPr>
          <p:cNvSpPr/>
          <p:nvPr/>
        </p:nvSpPr>
        <p:spPr>
          <a:xfrm>
            <a:off x="1973943" y="2162629"/>
            <a:ext cx="9512299" cy="362857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038C45F-774F-EB45-B25D-844300D70655}"/>
              </a:ext>
            </a:extLst>
          </p:cNvPr>
          <p:cNvSpPr/>
          <p:nvPr/>
        </p:nvSpPr>
        <p:spPr>
          <a:xfrm>
            <a:off x="2133600" y="3614057"/>
            <a:ext cx="9512299" cy="362857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841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A32F2B1-ABC6-E344-A170-CD2AA98CE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203200"/>
            <a:ext cx="11087100" cy="64516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A148CEF-EE0B-3749-BBED-BF5BDA801DA1}"/>
              </a:ext>
            </a:extLst>
          </p:cNvPr>
          <p:cNvSpPr/>
          <p:nvPr/>
        </p:nvSpPr>
        <p:spPr>
          <a:xfrm>
            <a:off x="2133600" y="3614057"/>
            <a:ext cx="9512299" cy="362857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5C8C6C2-37A6-8D4C-A9EA-1C8134238B2E}"/>
              </a:ext>
            </a:extLst>
          </p:cNvPr>
          <p:cNvSpPr/>
          <p:nvPr/>
        </p:nvSpPr>
        <p:spPr>
          <a:xfrm>
            <a:off x="740229" y="1233715"/>
            <a:ext cx="1132115" cy="566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A64B242-5A37-7547-8A93-521105E990DD}"/>
              </a:ext>
            </a:extLst>
          </p:cNvPr>
          <p:cNvSpPr/>
          <p:nvPr/>
        </p:nvSpPr>
        <p:spPr>
          <a:xfrm>
            <a:off x="2127251" y="2075543"/>
            <a:ext cx="9512299" cy="153851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998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73ABA5C-C1AB-0642-9A54-D8484614D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266700"/>
            <a:ext cx="111633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350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F7FD0C0-8D3C-4741-9776-56BCF8691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41300"/>
            <a:ext cx="11074400" cy="63754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86AE37D-D939-FB40-90C0-6B7D7B710714}"/>
              </a:ext>
            </a:extLst>
          </p:cNvPr>
          <p:cNvSpPr/>
          <p:nvPr/>
        </p:nvSpPr>
        <p:spPr>
          <a:xfrm>
            <a:off x="810987" y="1233715"/>
            <a:ext cx="2207984" cy="75474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4EED0DF-77A8-3148-B6DF-9736AD9B4560}"/>
              </a:ext>
            </a:extLst>
          </p:cNvPr>
          <p:cNvSpPr/>
          <p:nvPr/>
        </p:nvSpPr>
        <p:spPr>
          <a:xfrm>
            <a:off x="2133599" y="3570515"/>
            <a:ext cx="9512299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37584C4-187F-5947-A8FF-BDE776D1FEB4}"/>
              </a:ext>
            </a:extLst>
          </p:cNvPr>
          <p:cNvSpPr/>
          <p:nvPr/>
        </p:nvSpPr>
        <p:spPr>
          <a:xfrm>
            <a:off x="2133600" y="2220687"/>
            <a:ext cx="9512299" cy="1066798"/>
          </a:xfrm>
          <a:prstGeom prst="rect">
            <a:avLst/>
          </a:prstGeom>
          <a:solidFill>
            <a:srgbClr val="00B05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D8A6677-70E5-5148-A02A-F1C3600ADEC4}"/>
              </a:ext>
            </a:extLst>
          </p:cNvPr>
          <p:cNvSpPr/>
          <p:nvPr/>
        </p:nvSpPr>
        <p:spPr>
          <a:xfrm>
            <a:off x="2133600" y="3287486"/>
            <a:ext cx="9512299" cy="283030"/>
          </a:xfrm>
          <a:prstGeom prst="rect">
            <a:avLst/>
          </a:prstGeom>
          <a:solidFill>
            <a:srgbClr val="FFC000">
              <a:alpha val="4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799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D9EC60E-0BF3-1F40-9DE8-53B3FA1F3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90500"/>
            <a:ext cx="11709400" cy="6477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2DEA59F-C4A4-D542-B376-21F9AEC33590}"/>
              </a:ext>
            </a:extLst>
          </p:cNvPr>
          <p:cNvSpPr/>
          <p:nvPr/>
        </p:nvSpPr>
        <p:spPr>
          <a:xfrm>
            <a:off x="241300" y="234950"/>
            <a:ext cx="11631386" cy="59771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002060"/>
                </a:solidFill>
              </a:rPr>
              <a:t>Resumen: </a:t>
            </a:r>
            <a:r>
              <a:rPr lang="es-ES" sz="3200" b="1" dirty="0" err="1">
                <a:solidFill>
                  <a:srgbClr val="002060"/>
                </a:solidFill>
              </a:rPr>
              <a:t>metaanálisis</a:t>
            </a:r>
            <a:endParaRPr lang="es-ES" sz="3200" b="1" dirty="0">
              <a:solidFill>
                <a:srgbClr val="002060"/>
              </a:solidFill>
            </a:endParaRPr>
          </a:p>
          <a:p>
            <a:r>
              <a:rPr lang="es-ES" sz="2800" dirty="0">
                <a:solidFill>
                  <a:schemeClr val="tx1"/>
                </a:solidFill>
              </a:rPr>
              <a:t>  • Los </a:t>
            </a:r>
            <a:r>
              <a:rPr lang="es-ES" sz="2800" dirty="0" err="1">
                <a:solidFill>
                  <a:schemeClr val="tx1"/>
                </a:solidFill>
              </a:rPr>
              <a:t>metanálisis</a:t>
            </a:r>
            <a:r>
              <a:rPr lang="es-ES" sz="2800" dirty="0">
                <a:solidFill>
                  <a:schemeClr val="tx1"/>
                </a:solidFill>
              </a:rPr>
              <a:t> representan la totalidad de los datos de resultados CV y renales para los 4 inhibidores de SGLT2 disponibles en los EE. UU.</a:t>
            </a:r>
          </a:p>
          <a:p>
            <a:r>
              <a:rPr lang="es-ES" sz="2800" dirty="0">
                <a:solidFill>
                  <a:schemeClr val="tx1"/>
                </a:solidFill>
              </a:rPr>
              <a:t>• Estos resultados confirman que los efectos de los inhibidores de SGLT2 sobre los resultados CV y renales son en gran medida consistentes en toda la clase</a:t>
            </a:r>
          </a:p>
          <a:p>
            <a:r>
              <a:rPr lang="es-ES" sz="2800" dirty="0">
                <a:solidFill>
                  <a:schemeClr val="tx1"/>
                </a:solidFill>
              </a:rPr>
              <a:t>- La mayor magnitud de beneficio es la reducción del riesgo de HHF y progresión de la enfermedad renal.</a:t>
            </a:r>
          </a:p>
          <a:p>
            <a:r>
              <a:rPr lang="es-ES" sz="2800" dirty="0">
                <a:solidFill>
                  <a:schemeClr val="tx1"/>
                </a:solidFill>
              </a:rPr>
              <a:t>- Las estimaciones del efecto sobre el riesgo de HHF fueron las más consistentes entre los ensayos.</a:t>
            </a:r>
          </a:p>
          <a:p>
            <a:r>
              <a:rPr lang="es-ES" sz="2800" dirty="0">
                <a:solidFill>
                  <a:schemeClr val="tx1"/>
                </a:solidFill>
              </a:rPr>
              <a:t>• Los </a:t>
            </a:r>
            <a:r>
              <a:rPr lang="es-ES" sz="2800" dirty="0" err="1">
                <a:solidFill>
                  <a:schemeClr val="tx1"/>
                </a:solidFill>
              </a:rPr>
              <a:t>metaanálisis</a:t>
            </a:r>
            <a:r>
              <a:rPr lang="es-ES" sz="2800" dirty="0">
                <a:solidFill>
                  <a:schemeClr val="tx1"/>
                </a:solidFill>
              </a:rPr>
              <a:t> respaldan las recomendaciones de la sociedad contemporánea para priorizar el uso de inhibidores de SGLT2,independientemente de las consideraciones de control de glucosa, en pacientes con diabetes tipo 2 con ECV o con alto riesgo de CV y complicaciones renales.</a:t>
            </a:r>
          </a:p>
        </p:txBody>
      </p:sp>
    </p:spTree>
    <p:extLst>
      <p:ext uri="{BB962C8B-B14F-4D97-AF65-F5344CB8AC3E}">
        <p14:creationId xmlns:p14="http://schemas.microsoft.com/office/powerpoint/2010/main" val="72648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91E601A-32F3-7848-97DE-82F79BB12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0" y="546100"/>
            <a:ext cx="111887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827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55B66F1-5848-B440-BE14-3A208F9AC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165100"/>
            <a:ext cx="11671300" cy="652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371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60FE4EC-68E0-A047-8CAB-46FAC865F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177800"/>
            <a:ext cx="115697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42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81B98B0-762D-8A46-95D2-1C268DDED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20650"/>
            <a:ext cx="11328400" cy="66167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80A2D5B-8262-4D4C-88F8-E6C999C4076A}"/>
              </a:ext>
            </a:extLst>
          </p:cNvPr>
          <p:cNvSpPr/>
          <p:nvPr/>
        </p:nvSpPr>
        <p:spPr>
          <a:xfrm>
            <a:off x="791737" y="211873"/>
            <a:ext cx="9010185" cy="64677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94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1DF232B-4AF4-F742-A173-C10F5CC8A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03200"/>
            <a:ext cx="10934700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802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2D6CD87-2638-204B-A9BE-9294714BB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96850"/>
            <a:ext cx="119253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25013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9C14614-D011-1C4D-85CE-7ACE91C01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184150"/>
            <a:ext cx="117221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035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56C4BAE-305F-484A-96A5-FEC27EF13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22250"/>
            <a:ext cx="114808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796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A8BE701-FE96-EB4A-A618-EE178DE84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58750"/>
            <a:ext cx="111506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795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552CE96-9A9E-0D45-AEDE-F29F41753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190500"/>
            <a:ext cx="117729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343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F0A7070-2CCE-764C-AC3B-355D35811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228600"/>
            <a:ext cx="11239500" cy="64008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1B94D4F-DFA7-044C-893C-3973F450841C}"/>
              </a:ext>
            </a:extLst>
          </p:cNvPr>
          <p:cNvSpPr/>
          <p:nvPr/>
        </p:nvSpPr>
        <p:spPr>
          <a:xfrm>
            <a:off x="595086" y="228601"/>
            <a:ext cx="11239500" cy="64940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002060"/>
                </a:solidFill>
              </a:rPr>
              <a:t>Por qué los resultados de muerte de MACE y CV difieren entre los ensayos de inhibidores de SGLT2?</a:t>
            </a:r>
          </a:p>
          <a:p>
            <a:r>
              <a:rPr lang="es-ES" sz="2400" dirty="0"/>
              <a:t>  • ¿Diferencias en el mecanismo? SGLT2 vs SGLT1 especificidad? Efecto fuera del objetivo?</a:t>
            </a:r>
          </a:p>
          <a:p>
            <a:r>
              <a:rPr lang="es-ES" sz="2400" dirty="0"/>
              <a:t>• ¿Diferencias en las poblaciones de pacientes estudiadas? - ¿Se estudiaron las poblaciones de prevención secundaria?</a:t>
            </a:r>
          </a:p>
          <a:p>
            <a:r>
              <a:rPr lang="es-ES" sz="2400" dirty="0"/>
              <a:t>▪ Ampliamente similar con las tasas de eventos MACE a la par con el grupo de alto riesgo (~ 4% / año) - ¿Diferencias regionales?</a:t>
            </a:r>
          </a:p>
          <a:p>
            <a:r>
              <a:rPr lang="es-ES" sz="2400" dirty="0"/>
              <a:t>• ¿Diferencias en el diseño del estudio? - ¿Tamaño de la muestra?</a:t>
            </a:r>
          </a:p>
          <a:p>
            <a:r>
              <a:rPr lang="es-ES" sz="2400" dirty="0"/>
              <a:t>- Criterios de inclusión / exclusión?</a:t>
            </a:r>
          </a:p>
          <a:p>
            <a:r>
              <a:rPr lang="es-ES" sz="2400" dirty="0"/>
              <a:t>- Definición de puntos finales?</a:t>
            </a:r>
          </a:p>
          <a:p>
            <a:r>
              <a:rPr lang="es-ES" sz="2400" dirty="0"/>
              <a:t>- Recopilación de datos / puntos finales? - Análisis de puntos finales?</a:t>
            </a:r>
          </a:p>
          <a:p>
            <a:r>
              <a:rPr lang="es-ES" sz="2400" dirty="0"/>
              <a:t>• ¿Diferencias en la gestión de la comorbilidad después de 2015?</a:t>
            </a:r>
          </a:p>
          <a:p>
            <a:r>
              <a:rPr lang="es-ES" sz="2400" dirty="0"/>
              <a:t>- ¿Objetivos de BP más intensivos después de que SPRINT informó y las directrices actualizadas?</a:t>
            </a:r>
          </a:p>
          <a:p>
            <a:r>
              <a:rPr lang="es-ES" sz="2400" dirty="0"/>
              <a:t>- ¿Manejo más intensivo de lípidos después de que se informaron ensayos de inhibidores de PCSK9 y se actualizaron las directrices?</a:t>
            </a:r>
          </a:p>
        </p:txBody>
      </p:sp>
    </p:spTree>
    <p:extLst>
      <p:ext uri="{BB962C8B-B14F-4D97-AF65-F5344CB8AC3E}">
        <p14:creationId xmlns:p14="http://schemas.microsoft.com/office/powerpoint/2010/main" val="35213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BF58004-E871-B248-8117-977DF3AA4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71450"/>
            <a:ext cx="110998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568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C6968F-A81B-C34C-9BE0-2E59894DB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71450"/>
            <a:ext cx="117602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583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17BEA5E-C1F4-2944-9135-B565646DF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73050"/>
            <a:ext cx="11074400" cy="63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93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D3B314D-9455-1943-9921-3E2DA7496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96850"/>
            <a:ext cx="114046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626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5194E43-73C5-C244-BCFC-CFD4C8711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190500"/>
            <a:ext cx="116713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098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D8525B8-0EE3-3E4C-8149-A91B71F91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60350"/>
            <a:ext cx="118872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758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D8C793-26B3-C34C-B0A2-524D6EAE6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196850"/>
            <a:ext cx="118999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93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7948FDB-9655-B24F-9556-A6D6C36BB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41300"/>
            <a:ext cx="11531600" cy="63754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CC34432-43A5-2D41-904D-E2473B96F289}"/>
              </a:ext>
            </a:extLst>
          </p:cNvPr>
          <p:cNvSpPr/>
          <p:nvPr/>
        </p:nvSpPr>
        <p:spPr>
          <a:xfrm>
            <a:off x="259443" y="241300"/>
            <a:ext cx="11631386" cy="6457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600" b="1" dirty="0">
                <a:solidFill>
                  <a:srgbClr val="002060"/>
                </a:solidFill>
              </a:rPr>
              <a:t>Resumen y Conclusiones:</a:t>
            </a:r>
          </a:p>
          <a:p>
            <a:r>
              <a:rPr lang="es-ES" sz="2800" dirty="0">
                <a:solidFill>
                  <a:schemeClr val="tx1"/>
                </a:solidFill>
              </a:rPr>
              <a:t>  • VERTIS CV alcanzó su punto final primario de no inferioridad para MACE en comparación con placebo en pacientes con DM2 y ECV establecido, lo que demuestra la seguridad CV de </a:t>
            </a:r>
            <a:r>
              <a:rPr lang="es-ES" sz="2800" dirty="0" err="1">
                <a:solidFill>
                  <a:schemeClr val="tx1"/>
                </a:solidFill>
              </a:rPr>
              <a:t>ertugliflozina</a:t>
            </a:r>
            <a:endParaRPr lang="es-ES" sz="2800" dirty="0">
              <a:solidFill>
                <a:schemeClr val="tx1"/>
              </a:solidFill>
            </a:endParaRPr>
          </a:p>
          <a:p>
            <a:r>
              <a:rPr lang="es-ES" sz="2800" dirty="0">
                <a:solidFill>
                  <a:schemeClr val="tx1"/>
                </a:solidFill>
              </a:rPr>
              <a:t>• VERTIS CV proporciona evidencia adicional de la seguridad CV de los inhibidores de SGLT2 para el tratamiento de pacientes con DM2 y se suma a la evidencia de beneficio en HIC consistente en toda la clase</a:t>
            </a:r>
          </a:p>
          <a:p>
            <a:r>
              <a:rPr lang="es-ES" sz="2800" dirty="0">
                <a:solidFill>
                  <a:schemeClr val="tx1"/>
                </a:solidFill>
              </a:rPr>
              <a:t>• Los datos de seguridad de VERTIS CV no alteran las estimaciones de riesgo para eventos de seguridad específicos.</a:t>
            </a:r>
          </a:p>
          <a:p>
            <a:r>
              <a:rPr lang="es-ES" sz="2800" dirty="0">
                <a:solidFill>
                  <a:schemeClr val="tx1"/>
                </a:solidFill>
              </a:rPr>
              <a:t>• Los </a:t>
            </a:r>
            <a:r>
              <a:rPr lang="es-ES" sz="2800" dirty="0" err="1">
                <a:solidFill>
                  <a:schemeClr val="tx1"/>
                </a:solidFill>
              </a:rPr>
              <a:t>metaanálisis</a:t>
            </a:r>
            <a:r>
              <a:rPr lang="es-ES" sz="2800" dirty="0">
                <a:solidFill>
                  <a:schemeClr val="tx1"/>
                </a:solidFill>
              </a:rPr>
              <a:t> respaldan las recomendaciones de la sociedad contemporánea para priorizar el uso de inhibidores de SGLT2, independientemente de las consideraciones de control de glucosa, en pacientes con DM2 con ECV o con alto riesgo de complicaciones CV y renales.</a:t>
            </a:r>
          </a:p>
        </p:txBody>
      </p:sp>
    </p:spTree>
    <p:extLst>
      <p:ext uri="{BB962C8B-B14F-4D97-AF65-F5344CB8AC3E}">
        <p14:creationId xmlns:p14="http://schemas.microsoft.com/office/powerpoint/2010/main" val="192121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779F5F-1D0E-0349-A229-CF3BAD843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63" y="255239"/>
            <a:ext cx="11128918" cy="612325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E690EC0B-98A1-1F4C-86C2-269598827573}"/>
              </a:ext>
            </a:extLst>
          </p:cNvPr>
          <p:cNvSpPr/>
          <p:nvPr/>
        </p:nvSpPr>
        <p:spPr>
          <a:xfrm>
            <a:off x="2141033" y="6378497"/>
            <a:ext cx="6556917" cy="3233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https://</a:t>
            </a:r>
            <a:r>
              <a:rPr lang="es-ES" sz="1200" dirty="0" err="1">
                <a:solidFill>
                  <a:schemeClr val="tx1"/>
                </a:solidFill>
              </a:rPr>
              <a:t>www.fesemi.org</a:t>
            </a:r>
            <a:r>
              <a:rPr lang="es-ES" sz="1200" dirty="0">
                <a:solidFill>
                  <a:schemeClr val="tx1"/>
                </a:solidFill>
              </a:rPr>
              <a:t>/grupos/diabetes/noticias/algoritmo-manejo-diabetes-tipo-2-2020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15B2F9F-409C-2444-A54F-28A4FA788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829" y="2375209"/>
            <a:ext cx="4136571" cy="1672683"/>
          </a:xfrm>
          <a:prstGeom prst="rect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defTabSz="6858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endParaRPr lang="es-ES" altLang="x-none">
              <a:latin typeface="Verdana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742AC57-1865-814A-ACF3-4A55FDB1D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375209"/>
            <a:ext cx="2017486" cy="1672683"/>
          </a:xfrm>
          <a:prstGeom prst="rect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defTabSz="6858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endParaRPr lang="es-ES" altLang="x-none">
              <a:latin typeface="Verdana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74A1A44-188E-DD4C-ABF6-586B668AE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828" y="2377332"/>
            <a:ext cx="2017486" cy="1672683"/>
          </a:xfrm>
          <a:prstGeom prst="rect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 defTabSz="6858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-128"/>
              </a:defRPr>
            </a:lvl9pPr>
          </a:lstStyle>
          <a:p>
            <a:endParaRPr lang="es-ES" altLang="x-none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35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 bwMode="auto">
          <a:xfrm>
            <a:off x="713678" y="1400175"/>
            <a:ext cx="10507095" cy="51831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385763" indent="-385763">
              <a:buFont typeface="Calibri" charset="0"/>
              <a:buAutoNum type="arabicPeriod"/>
            </a:pPr>
            <a:r>
              <a:rPr lang="es-ES_tradnl" altLang="x-none" dirty="0"/>
              <a:t>Los iSGLT2 son fármacos que de forma global generan beneficio CV en pacientes con alto y muy alto riesgo CV , y con enfermedad renal. </a:t>
            </a:r>
          </a:p>
          <a:p>
            <a:pPr marL="385763" indent="-385763">
              <a:buFont typeface="Calibri" charset="0"/>
              <a:buAutoNum type="arabicPeriod"/>
            </a:pPr>
            <a:r>
              <a:rPr lang="es-ES_tradnl" altLang="x-none" b="1" dirty="0">
                <a:solidFill>
                  <a:srgbClr val="002060"/>
                </a:solidFill>
              </a:rPr>
              <a:t>EMPAGLIFLOCINA: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s-ES_tradnl" altLang="x-none" dirty="0"/>
              <a:t>Reduce el MACE, la mortalidad total, la mortalidad CV, las HIC y reduce los eventos renales.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s-ES_tradnl" altLang="x-none" dirty="0"/>
              <a:t>Estamos pendiente en IC de los EMPEROR , a nivel renal del EMPA-KIDNEY.</a:t>
            </a:r>
          </a:p>
          <a:p>
            <a:pPr marL="385763" indent="-385763">
              <a:buFont typeface="Calibri" charset="0"/>
              <a:buAutoNum type="arabicPeriod"/>
            </a:pPr>
            <a:r>
              <a:rPr lang="es-ES_tradnl" altLang="x-none" b="1" dirty="0">
                <a:solidFill>
                  <a:srgbClr val="002060"/>
                </a:solidFill>
              </a:rPr>
              <a:t>CANAGLIFLOCINA: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s-ES_tradnl" altLang="x-none" dirty="0"/>
              <a:t>Reduce el MACE, la HIC, reduce los eventos renales y acaba de generar la indicación como tratamiento en la ERD.</a:t>
            </a:r>
          </a:p>
          <a:p>
            <a:pPr marL="385763" indent="-385763">
              <a:buFont typeface="Calibri" charset="0"/>
              <a:buAutoNum type="arabicPeriod"/>
            </a:pPr>
            <a:r>
              <a:rPr lang="es-ES_tradnl" altLang="x-none" b="1" dirty="0">
                <a:solidFill>
                  <a:srgbClr val="002060"/>
                </a:solidFill>
              </a:rPr>
              <a:t>DAPAGLIFLOCINA: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s-ES_tradnl" altLang="x-none" dirty="0"/>
              <a:t>Reduce el objetivo compuesto de mortalidad CV e ingresos por IC, secundario a esta última; reduce los eventos renales.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s-ES_tradnl" altLang="x-none" dirty="0"/>
              <a:t>Ha obtenido la indicación en IC FE-R , pendientes en preservada y a nivel renal con el DAPA-CKD.</a:t>
            </a:r>
          </a:p>
          <a:p>
            <a:pPr marL="385763" indent="-385763">
              <a:buFont typeface="Calibri" charset="0"/>
              <a:buAutoNum type="arabicPeriod"/>
            </a:pPr>
            <a:r>
              <a:rPr lang="es-ES_tradnl" altLang="x-none" b="1" dirty="0">
                <a:solidFill>
                  <a:srgbClr val="002060"/>
                </a:solidFill>
              </a:rPr>
              <a:t>ERTUGLIFOCINA:</a:t>
            </a:r>
            <a:r>
              <a:rPr lang="es-ES_tradnl" altLang="x-none" dirty="0"/>
              <a:t> Es seguro desde el punto de vista CV, reduciendo los ingresos por IC, y con una tendencia no significativa a reducir los eventos renales</a:t>
            </a:r>
          </a:p>
          <a:p>
            <a:pPr marL="385763" indent="-385763">
              <a:buFont typeface="Calibri" charset="0"/>
              <a:buAutoNum type="arabicPeriod"/>
            </a:pPr>
            <a:endParaRPr lang="es-ES_tradnl" altLang="x-none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A044882-9036-984D-B456-0D8A06069647}"/>
              </a:ext>
            </a:extLst>
          </p:cNvPr>
          <p:cNvGrpSpPr/>
          <p:nvPr/>
        </p:nvGrpSpPr>
        <p:grpSpPr>
          <a:xfrm>
            <a:off x="2206230" y="274639"/>
            <a:ext cx="7833121" cy="925513"/>
            <a:chOff x="2584987" y="2302357"/>
            <a:chExt cx="7012149" cy="135683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" name="Rectángulo: esquinas redondeadas 8">
              <a:extLst>
                <a:ext uri="{FF2B5EF4-FFF2-40B4-BE49-F238E27FC236}">
                  <a16:creationId xmlns:a16="http://schemas.microsoft.com/office/drawing/2014/main" id="{AE6B28A5-5775-9545-A1C2-A06143CA00E7}"/>
                </a:ext>
              </a:extLst>
            </p:cNvPr>
            <p:cNvSpPr/>
            <p:nvPr/>
          </p:nvSpPr>
          <p:spPr>
            <a:xfrm>
              <a:off x="2584987" y="2302357"/>
              <a:ext cx="7012149" cy="1356831"/>
            </a:xfrm>
            <a:prstGeom prst="roundRect">
              <a:avLst>
                <a:gd name="adj" fmla="val 23372"/>
              </a:avLst>
            </a:prstGeom>
            <a:gradFill flip="none" rotWithShape="1">
              <a:gsLst>
                <a:gs pos="22000">
                  <a:srgbClr val="0CB8DA"/>
                </a:gs>
                <a:gs pos="15753">
                  <a:srgbClr val="0CB8DA"/>
                </a:gs>
                <a:gs pos="100000">
                  <a:srgbClr val="B30056"/>
                </a:gs>
              </a:gsLst>
              <a:lin ang="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7" name="Rectángulo: esquinas redondeadas 9">
              <a:extLst>
                <a:ext uri="{FF2B5EF4-FFF2-40B4-BE49-F238E27FC236}">
                  <a16:creationId xmlns:a16="http://schemas.microsoft.com/office/drawing/2014/main" id="{1D224EB0-5818-CE41-BC40-8FEBB635455A}"/>
                </a:ext>
              </a:extLst>
            </p:cNvPr>
            <p:cNvSpPr/>
            <p:nvPr/>
          </p:nvSpPr>
          <p:spPr>
            <a:xfrm>
              <a:off x="2633443" y="2430216"/>
              <a:ext cx="6907444" cy="1125508"/>
            </a:xfrm>
            <a:prstGeom prst="roundRect">
              <a:avLst>
                <a:gd name="adj" fmla="val 23372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1C4FE2C4-2F6B-1247-BDDE-E87B17329262}"/>
              </a:ext>
            </a:extLst>
          </p:cNvPr>
          <p:cNvSpPr txBox="1">
            <a:spLocks/>
          </p:cNvSpPr>
          <p:nvPr/>
        </p:nvSpPr>
        <p:spPr>
          <a:xfrm>
            <a:off x="2361598" y="418598"/>
            <a:ext cx="6370332" cy="2089925"/>
          </a:xfr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b="1" dirty="0">
                <a:solidFill>
                  <a:srgbClr val="B30056"/>
                </a:solidFill>
                <a:latin typeface="+mn-lt"/>
                <a:ea typeface="+mn-ea"/>
                <a:cs typeface="+mn-cs"/>
              </a:rPr>
              <a:t>Mensajes para llevar a casa</a:t>
            </a:r>
            <a:endParaRPr lang="es" sz="3200" b="1" dirty="0">
              <a:solidFill>
                <a:srgbClr val="B3005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0011230-54E6-AC4E-B68D-A98C5DBA8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33" y="361853"/>
            <a:ext cx="928095" cy="6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0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E065DC-1809-9B4F-8609-D41A3AF03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203200"/>
            <a:ext cx="11493500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649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3C04E30-E7EF-104B-9304-90C9B28B0E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ítulo 8">
            <a:extLst>
              <a:ext uri="{FF2B5EF4-FFF2-40B4-BE49-F238E27FC236}">
                <a16:creationId xmlns:a16="http://schemas.microsoft.com/office/drawing/2014/main" id="{700F688C-8C6E-BF47-B100-1481E3957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338" y="2554514"/>
            <a:ext cx="8567737" cy="25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ES_tradnl" altLang="es-ES" sz="7200" dirty="0">
                <a:solidFill>
                  <a:schemeClr val="bg1"/>
                </a:solidFill>
                <a:latin typeface="Helvetica" pitchFamily="2" charset="0"/>
              </a:rPr>
              <a:t>MUCHAS GRACIAS</a:t>
            </a:r>
          </a:p>
        </p:txBody>
      </p:sp>
    </p:spTree>
    <p:extLst>
      <p:ext uri="{BB962C8B-B14F-4D97-AF65-F5344CB8AC3E}">
        <p14:creationId xmlns:p14="http://schemas.microsoft.com/office/powerpoint/2010/main" val="248716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798" y="365125"/>
            <a:ext cx="11225047" cy="593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5544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902" y="449100"/>
            <a:ext cx="11011429" cy="60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1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883" y="295405"/>
            <a:ext cx="11134357" cy="61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342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1136051" cy="601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0379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644" y="365125"/>
            <a:ext cx="11276967" cy="60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5205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323" y="365124"/>
            <a:ext cx="11011677" cy="590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545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740" y="365124"/>
            <a:ext cx="11118476" cy="608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31422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201" y="365125"/>
            <a:ext cx="11454448" cy="615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854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102" y="365124"/>
            <a:ext cx="11266090" cy="60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364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1094</Words>
  <Application>Microsoft Macintosh PowerPoint</Application>
  <PresentationFormat>Panorámica</PresentationFormat>
  <Paragraphs>59</Paragraphs>
  <Slides>95</Slides>
  <Notes>0</Notes>
  <HiddenSlides>16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95</vt:i4>
      </vt:variant>
    </vt:vector>
  </HeadingPairs>
  <TitlesOfParts>
    <vt:vector size="102" baseType="lpstr">
      <vt:lpstr>Arial</vt:lpstr>
      <vt:lpstr>Bahnschrift SemiBold SemiConden</vt:lpstr>
      <vt:lpstr>Calibri</vt:lpstr>
      <vt:lpstr>Calibri Light</vt:lpstr>
      <vt:lpstr>Helvetica</vt:lpstr>
      <vt:lpstr>Verdana</vt:lpstr>
      <vt:lpstr>Tema de Office</vt:lpstr>
      <vt:lpstr>VERTIS-CV results ADA 16.06.2020  José María Fernández Rodríguez Médico Internista Hospital Carmen y Severo Ochoa (Cangas del Narcea-Asturias) Presidente de la Sociedad Asturiana de Medicina Interna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VERTIS-CV results ADA 16.06.2020  José María Fernández Rodríguez Médico Internista Hospital Carmen y Severo Ochoa (Cangas del Narcea-Asturias) Presidente de la Sociedad Asturiana de Medicina Interna </dc:title>
  <dc:creator>JOSE MARIA FERNANDEZ RODRIGUEZ</dc:creator>
  <cp:lastModifiedBy>JOSE MARIA FERNANDEZ RODRIGUEZ</cp:lastModifiedBy>
  <cp:revision>1</cp:revision>
  <dcterms:created xsi:type="dcterms:W3CDTF">2020-06-17T15:26:20Z</dcterms:created>
  <dcterms:modified xsi:type="dcterms:W3CDTF">2020-06-17T15:26:51Z</dcterms:modified>
</cp:coreProperties>
</file>