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11.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6" r:id="rId2"/>
    <p:sldId id="969" r:id="rId3"/>
    <p:sldId id="5635" r:id="rId4"/>
    <p:sldId id="413" r:id="rId5"/>
    <p:sldId id="859" r:id="rId6"/>
    <p:sldId id="548" r:id="rId7"/>
    <p:sldId id="528" r:id="rId8"/>
    <p:sldId id="506" r:id="rId9"/>
    <p:sldId id="503" r:id="rId10"/>
    <p:sldId id="1089" r:id="rId11"/>
    <p:sldId id="998" r:id="rId12"/>
    <p:sldId id="841" r:id="rId13"/>
    <p:sldId id="843" r:id="rId14"/>
    <p:sldId id="5636" r:id="rId15"/>
    <p:sldId id="1042" r:id="rId16"/>
    <p:sldId id="1082" r:id="rId17"/>
    <p:sldId id="1045" r:id="rId18"/>
    <p:sldId id="840" r:id="rId19"/>
    <p:sldId id="831" r:id="rId20"/>
    <p:sldId id="1054" r:id="rId21"/>
    <p:sldId id="1079" r:id="rId22"/>
    <p:sldId id="5637" r:id="rId23"/>
    <p:sldId id="5639" r:id="rId24"/>
    <p:sldId id="1018" r:id="rId25"/>
    <p:sldId id="5625" r:id="rId26"/>
    <p:sldId id="5640" r:id="rId27"/>
    <p:sldId id="550" r:id="rId28"/>
    <p:sldId id="424" r:id="rId29"/>
    <p:sldId id="1020" r:id="rId30"/>
    <p:sldId id="1021" r:id="rId31"/>
    <p:sldId id="5616" r:id="rId32"/>
    <p:sldId id="5615" r:id="rId33"/>
    <p:sldId id="501" r:id="rId34"/>
    <p:sldId id="5619" r:id="rId35"/>
    <p:sldId id="5627" r:id="rId36"/>
    <p:sldId id="5617" r:id="rId37"/>
    <p:sldId id="434" r:id="rId38"/>
    <p:sldId id="5618" r:id="rId39"/>
    <p:sldId id="5623" r:id="rId40"/>
    <p:sldId id="5622" r:id="rId41"/>
    <p:sldId id="5633" r:id="rId42"/>
    <p:sldId id="5638" r:id="rId43"/>
    <p:sldId id="385" r:id="rId44"/>
    <p:sldId id="5628" r:id="rId45"/>
    <p:sldId id="433" r:id="rId46"/>
    <p:sldId id="357" r:id="rId47"/>
    <p:sldId id="564" r:id="rId48"/>
    <p:sldId id="551" r:id="rId49"/>
    <p:sldId id="5630" r:id="rId50"/>
    <p:sldId id="258" r:id="rId51"/>
    <p:sldId id="5634" r:id="rId52"/>
    <p:sldId id="5629" r:id="rId53"/>
    <p:sldId id="259" r:id="rId54"/>
    <p:sldId id="1025" r:id="rId55"/>
    <p:sldId id="293" r:id="rId56"/>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0717" autoAdjust="0"/>
  </p:normalViewPr>
  <p:slideViewPr>
    <p:cSldViewPr snapToGrid="0">
      <p:cViewPr varScale="1">
        <p:scale>
          <a:sx n="100" d="100"/>
          <a:sy n="100" d="100"/>
        </p:scale>
        <p:origin x="852" y="78"/>
      </p:cViewPr>
      <p:guideLst/>
    </p:cSldViewPr>
  </p:slideViewPr>
  <p:notesTextViewPr>
    <p:cViewPr>
      <p:scale>
        <a:sx n="1" d="1"/>
        <a:sy n="1" d="1"/>
      </p:scale>
      <p:origin x="0" y="0"/>
    </p:cViewPr>
  </p:notesTextViewPr>
  <p:sorterViewPr>
    <p:cViewPr>
      <p:scale>
        <a:sx n="100" d="100"/>
        <a:sy n="100" d="100"/>
      </p:scale>
      <p:origin x="0" y="-1315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2659403793604305E-2"/>
          <c:y val="0.13327628691726001"/>
          <c:w val="0.88654667717971603"/>
          <c:h val="0.71033527220700099"/>
        </c:manualLayout>
      </c:layout>
      <c:bubbleChart>
        <c:varyColors val="0"/>
        <c:ser>
          <c:idx val="0"/>
          <c:order val="0"/>
          <c:spPr>
            <a:solidFill>
              <a:srgbClr val="FAA634"/>
            </a:solidFill>
            <a:ln>
              <a:solidFill>
                <a:srgbClr val="FAA634"/>
              </a:solidFill>
            </a:ln>
          </c:spPr>
          <c:invertIfNegative val="0"/>
          <c:dPt>
            <c:idx val="2"/>
            <c:invertIfNegative val="0"/>
            <c:bubble3D val="0"/>
            <c:extLst>
              <c:ext xmlns:c16="http://schemas.microsoft.com/office/drawing/2014/chart" uri="{C3380CC4-5D6E-409C-BE32-E72D297353CC}">
                <c16:uniqueId val="{00000000-B29A-4497-89DA-64D49D50C1C8}"/>
              </c:ext>
            </c:extLst>
          </c:dPt>
          <c:dPt>
            <c:idx val="3"/>
            <c:invertIfNegative val="0"/>
            <c:bubble3D val="0"/>
            <c:extLst>
              <c:ext xmlns:c16="http://schemas.microsoft.com/office/drawing/2014/chart" uri="{C3380CC4-5D6E-409C-BE32-E72D297353CC}">
                <c16:uniqueId val="{00000001-B29A-4497-89DA-64D49D50C1C8}"/>
              </c:ext>
            </c:extLst>
          </c:dPt>
          <c:dPt>
            <c:idx val="7"/>
            <c:invertIfNegative val="0"/>
            <c:bubble3D val="0"/>
            <c:extLst>
              <c:ext xmlns:c16="http://schemas.microsoft.com/office/drawing/2014/chart" uri="{C3380CC4-5D6E-409C-BE32-E72D297353CC}">
                <c16:uniqueId val="{00000002-B29A-4497-89DA-64D49D50C1C8}"/>
              </c:ext>
            </c:extLst>
          </c:dPt>
          <c:dPt>
            <c:idx val="8"/>
            <c:invertIfNegative val="0"/>
            <c:bubble3D val="0"/>
            <c:extLst>
              <c:ext xmlns:c16="http://schemas.microsoft.com/office/drawing/2014/chart" uri="{C3380CC4-5D6E-409C-BE32-E72D297353CC}">
                <c16:uniqueId val="{00000003-B29A-4497-89DA-64D49D50C1C8}"/>
              </c:ext>
            </c:extLst>
          </c:dPt>
          <c:errBars>
            <c:errDir val="x"/>
            <c:errBarType val="both"/>
            <c:errValType val="cust"/>
            <c:noEndCap val="0"/>
            <c:plus>
              <c:numRef>
                <c:f>CVd!$N$3:$N$11</c:f>
                <c:numCache>
                  <c:formatCode>General</c:formatCode>
                  <c:ptCount val="9"/>
                  <c:pt idx="0">
                    <c:v>0.15</c:v>
                  </c:pt>
                  <c:pt idx="1">
                    <c:v>0.15</c:v>
                  </c:pt>
                  <c:pt idx="2">
                    <c:v>0.16</c:v>
                  </c:pt>
                  <c:pt idx="3">
                    <c:v>0.16</c:v>
                  </c:pt>
                  <c:pt idx="4">
                    <c:v>0.15</c:v>
                  </c:pt>
                </c:numCache>
              </c:numRef>
            </c:plus>
            <c:minus>
              <c:numRef>
                <c:f>CVd!$M$3:$M$11</c:f>
                <c:numCache>
                  <c:formatCode>General</c:formatCode>
                  <c:ptCount val="9"/>
                  <c:pt idx="0">
                    <c:v>0.13</c:v>
                  </c:pt>
                  <c:pt idx="1">
                    <c:v>0.12</c:v>
                  </c:pt>
                  <c:pt idx="2">
                    <c:v>0.12</c:v>
                  </c:pt>
                  <c:pt idx="3">
                    <c:v>0.13</c:v>
                  </c:pt>
                  <c:pt idx="4">
                    <c:v>0.13</c:v>
                  </c:pt>
                </c:numCache>
              </c:numRef>
            </c:minus>
            <c:spPr>
              <a:ln w="12700">
                <a:solidFill>
                  <a:srgbClr val="FAA634"/>
                </a:solidFill>
              </a:ln>
            </c:spPr>
          </c:errBars>
          <c:xVal>
            <c:numRef>
              <c:f>CVd!$J$3:$J$11</c:f>
              <c:numCache>
                <c:formatCode>General</c:formatCode>
                <c:ptCount val="9"/>
                <c:pt idx="0">
                  <c:v>0.62</c:v>
                </c:pt>
                <c:pt idx="1">
                  <c:v>0.61</c:v>
                </c:pt>
                <c:pt idx="2">
                  <c:v>0.59</c:v>
                </c:pt>
                <c:pt idx="3">
                  <c:v>0.62</c:v>
                </c:pt>
                <c:pt idx="4">
                  <c:v>0.61</c:v>
                </c:pt>
              </c:numCache>
            </c:numRef>
          </c:xVal>
          <c:yVal>
            <c:numRef>
              <c:f>CVd!$K$3:$K$11</c:f>
              <c:numCache>
                <c:formatCode>General</c:formatCode>
                <c:ptCount val="9"/>
                <c:pt idx="0">
                  <c:v>1</c:v>
                </c:pt>
                <c:pt idx="1">
                  <c:v>1.9</c:v>
                </c:pt>
                <c:pt idx="2">
                  <c:v>2.9</c:v>
                </c:pt>
                <c:pt idx="3">
                  <c:v>4</c:v>
                </c:pt>
                <c:pt idx="4">
                  <c:v>5</c:v>
                </c:pt>
              </c:numCache>
            </c:numRef>
          </c:yVal>
          <c:bubbleSize>
            <c:numRef>
              <c:f>CVd!$L$3:$L$11</c:f>
              <c:numCache>
                <c:formatCode>General</c:formatCode>
                <c:ptCount val="9"/>
                <c:pt idx="0">
                  <c:v>7020</c:v>
                </c:pt>
                <c:pt idx="1">
                  <c:v>7020</c:v>
                </c:pt>
                <c:pt idx="2">
                  <c:v>6923</c:v>
                </c:pt>
                <c:pt idx="3">
                  <c:v>7018</c:v>
                </c:pt>
                <c:pt idx="4">
                  <c:v>6922</c:v>
                </c:pt>
              </c:numCache>
            </c:numRef>
          </c:bubbleSize>
          <c:bubble3D val="0"/>
          <c:extLst>
            <c:ext xmlns:c16="http://schemas.microsoft.com/office/drawing/2014/chart" uri="{C3380CC4-5D6E-409C-BE32-E72D297353CC}">
              <c16:uniqueId val="{00000008-B29A-4497-89DA-64D49D50C1C8}"/>
            </c:ext>
          </c:extLst>
        </c:ser>
        <c:dLbls>
          <c:showLegendKey val="0"/>
          <c:showVal val="0"/>
          <c:showCatName val="0"/>
          <c:showSerName val="0"/>
          <c:showPercent val="0"/>
          <c:showBubbleSize val="0"/>
        </c:dLbls>
        <c:bubbleScale val="20"/>
        <c:showNegBubbles val="0"/>
        <c:axId val="252258944"/>
        <c:axId val="252260736"/>
      </c:bubbleChart>
      <c:valAx>
        <c:axId val="252258944"/>
        <c:scaling>
          <c:logBase val="2"/>
          <c:orientation val="minMax"/>
          <c:max val="4"/>
          <c:min val="0.25"/>
        </c:scaling>
        <c:delete val="0"/>
        <c:axPos val="b"/>
        <c:numFmt formatCode="General" sourceLinked="0"/>
        <c:majorTickMark val="out"/>
        <c:minorTickMark val="none"/>
        <c:tickLblPos val="high"/>
        <c:spPr>
          <a:ln w="12700">
            <a:solidFill>
              <a:srgbClr val="5A5A5A"/>
            </a:solidFill>
          </a:ln>
        </c:spPr>
        <c:txPr>
          <a:bodyPr/>
          <a:lstStyle/>
          <a:p>
            <a:pPr>
              <a:defRPr sz="1200">
                <a:solidFill>
                  <a:srgbClr val="5F5F5F"/>
                </a:solidFill>
                <a:latin typeface="Century Gothic" panose="020B0502020202020204" pitchFamily="34" charset="0"/>
                <a:cs typeface="Arial" panose="020B0604020202020204" pitchFamily="34" charset="0"/>
              </a:defRPr>
            </a:pPr>
            <a:endParaRPr lang="es-ES"/>
          </a:p>
        </c:txPr>
        <c:crossAx val="252260736"/>
        <c:crosses val="max"/>
        <c:crossBetween val="midCat"/>
      </c:valAx>
      <c:valAx>
        <c:axId val="252260736"/>
        <c:scaling>
          <c:orientation val="maxMin"/>
          <c:max val="5.5"/>
          <c:min val="0.6"/>
        </c:scaling>
        <c:delete val="0"/>
        <c:axPos val="l"/>
        <c:numFmt formatCode="General" sourceLinked="1"/>
        <c:majorTickMark val="none"/>
        <c:minorTickMark val="none"/>
        <c:tickLblPos val="none"/>
        <c:spPr>
          <a:ln w="12700">
            <a:solidFill>
              <a:srgbClr val="5A5A5A"/>
            </a:solidFill>
          </a:ln>
        </c:spPr>
        <c:crossAx val="252258944"/>
        <c:crossesAt val="1"/>
        <c:crossBetween val="midCat"/>
      </c:valAx>
      <c:spPr>
        <a:noFill/>
        <a:ln w="25400">
          <a:noFill/>
        </a:ln>
      </c:spPr>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655552821522306"/>
          <c:y val="0.17321286693453825"/>
          <c:w val="0.74847030839895012"/>
          <c:h val="0.64566713908904316"/>
        </c:manualLayout>
      </c:layout>
      <c:bubbleChart>
        <c:varyColors val="0"/>
        <c:ser>
          <c:idx val="0"/>
          <c:order val="0"/>
          <c:spPr>
            <a:solidFill>
              <a:srgbClr val="F0414B"/>
            </a:solidFill>
            <a:ln>
              <a:noFill/>
            </a:ln>
          </c:spPr>
          <c:invertIfNegative val="0"/>
          <c:dPt>
            <c:idx val="3"/>
            <c:invertIfNegative val="0"/>
            <c:bubble3D val="0"/>
            <c:extLst>
              <c:ext xmlns:c16="http://schemas.microsoft.com/office/drawing/2014/chart" uri="{C3380CC4-5D6E-409C-BE32-E72D297353CC}">
                <c16:uniqueId val="{00000000-E5F3-46C7-B236-B9DAC7C1B8B5}"/>
              </c:ext>
            </c:extLst>
          </c:dPt>
          <c:dPt>
            <c:idx val="4"/>
            <c:invertIfNegative val="0"/>
            <c:bubble3D val="0"/>
            <c:extLst>
              <c:ext xmlns:c16="http://schemas.microsoft.com/office/drawing/2014/chart" uri="{C3380CC4-5D6E-409C-BE32-E72D297353CC}">
                <c16:uniqueId val="{00000001-E5F3-46C7-B236-B9DAC7C1B8B5}"/>
              </c:ext>
            </c:extLst>
          </c:dPt>
          <c:dPt>
            <c:idx val="8"/>
            <c:invertIfNegative val="0"/>
            <c:bubble3D val="0"/>
            <c:extLst>
              <c:ext xmlns:c16="http://schemas.microsoft.com/office/drawing/2014/chart" uri="{C3380CC4-5D6E-409C-BE32-E72D297353CC}">
                <c16:uniqueId val="{00000002-E5F3-46C7-B236-B9DAC7C1B8B5}"/>
              </c:ext>
            </c:extLst>
          </c:dPt>
          <c:dPt>
            <c:idx val="9"/>
            <c:invertIfNegative val="0"/>
            <c:bubble3D val="0"/>
            <c:extLst>
              <c:ext xmlns:c16="http://schemas.microsoft.com/office/drawing/2014/chart" uri="{C3380CC4-5D6E-409C-BE32-E72D297353CC}">
                <c16:uniqueId val="{00000003-E5F3-46C7-B236-B9DAC7C1B8B5}"/>
              </c:ext>
            </c:extLst>
          </c:dPt>
          <c:dPt>
            <c:idx val="13"/>
            <c:invertIfNegative val="0"/>
            <c:bubble3D val="0"/>
            <c:extLst>
              <c:ext xmlns:c16="http://schemas.microsoft.com/office/drawing/2014/chart" uri="{C3380CC4-5D6E-409C-BE32-E72D297353CC}">
                <c16:uniqueId val="{00000004-E5F3-46C7-B236-B9DAC7C1B8B5}"/>
              </c:ext>
            </c:extLst>
          </c:dPt>
          <c:dPt>
            <c:idx val="14"/>
            <c:invertIfNegative val="0"/>
            <c:bubble3D val="0"/>
            <c:extLst>
              <c:ext xmlns:c16="http://schemas.microsoft.com/office/drawing/2014/chart" uri="{C3380CC4-5D6E-409C-BE32-E72D297353CC}">
                <c16:uniqueId val="{00000005-E5F3-46C7-B236-B9DAC7C1B8B5}"/>
              </c:ext>
            </c:extLst>
          </c:dPt>
          <c:dPt>
            <c:idx val="23"/>
            <c:invertIfNegative val="0"/>
            <c:bubble3D val="0"/>
            <c:extLst>
              <c:ext xmlns:c16="http://schemas.microsoft.com/office/drawing/2014/chart" uri="{C3380CC4-5D6E-409C-BE32-E72D297353CC}">
                <c16:uniqueId val="{00000006-E5F3-46C7-B236-B9DAC7C1B8B5}"/>
              </c:ext>
            </c:extLst>
          </c:dPt>
          <c:dPt>
            <c:idx val="24"/>
            <c:invertIfNegative val="0"/>
            <c:bubble3D val="0"/>
            <c:extLst>
              <c:ext xmlns:c16="http://schemas.microsoft.com/office/drawing/2014/chart" uri="{C3380CC4-5D6E-409C-BE32-E72D297353CC}">
                <c16:uniqueId val="{00000007-E5F3-46C7-B236-B9DAC7C1B8B5}"/>
              </c:ext>
            </c:extLst>
          </c:dPt>
          <c:errBars>
            <c:errDir val="x"/>
            <c:errBarType val="both"/>
            <c:errValType val="cust"/>
            <c:noEndCap val="0"/>
            <c:plus>
              <c:numRef>
                <c:f>CVd!$N$2:$N$10</c:f>
                <c:numCache>
                  <c:formatCode>General</c:formatCode>
                  <c:ptCount val="9"/>
                  <c:pt idx="0">
                    <c:v>0.19999999999999996</c:v>
                  </c:pt>
                  <c:pt idx="2">
                    <c:v>0.2599999999999999</c:v>
                  </c:pt>
                  <c:pt idx="3">
                    <c:v>0.38</c:v>
                  </c:pt>
                  <c:pt idx="5">
                    <c:v>0.13</c:v>
                  </c:pt>
                  <c:pt idx="7">
                    <c:v>0.16000000000000003</c:v>
                  </c:pt>
                  <c:pt idx="8">
                    <c:v>0.30000000000000004</c:v>
                  </c:pt>
                </c:numCache>
              </c:numRef>
            </c:plus>
            <c:minus>
              <c:numRef>
                <c:f>CVd!$M$2:$M$10</c:f>
                <c:numCache>
                  <c:formatCode>General</c:formatCode>
                  <c:ptCount val="9"/>
                  <c:pt idx="0">
                    <c:v>0.15000000000000002</c:v>
                  </c:pt>
                  <c:pt idx="2">
                    <c:v>0.18000000000000005</c:v>
                  </c:pt>
                  <c:pt idx="3">
                    <c:v>0.21999999999999997</c:v>
                  </c:pt>
                  <c:pt idx="5">
                    <c:v>0.10999999999999999</c:v>
                  </c:pt>
                  <c:pt idx="7">
                    <c:v>0.12</c:v>
                  </c:pt>
                  <c:pt idx="8">
                    <c:v>0.20999999999999996</c:v>
                  </c:pt>
                </c:numCache>
              </c:numRef>
            </c:minus>
            <c:spPr>
              <a:ln w="12700">
                <a:solidFill>
                  <a:srgbClr val="F0414B"/>
                </a:solidFill>
              </a:ln>
            </c:spPr>
          </c:errBars>
          <c:xVal>
            <c:numRef>
              <c:f>CVd!$J$2:$J$16</c:f>
              <c:numCache>
                <c:formatCode>General</c:formatCode>
                <c:ptCount val="15"/>
                <c:pt idx="0">
                  <c:v>0.65</c:v>
                </c:pt>
                <c:pt idx="2">
                  <c:v>0.68</c:v>
                </c:pt>
                <c:pt idx="3">
                  <c:v>0.56999999999999995</c:v>
                </c:pt>
                <c:pt idx="5">
                  <c:v>0.66</c:v>
                </c:pt>
                <c:pt idx="7">
                  <c:v>0.64</c:v>
                </c:pt>
                <c:pt idx="8">
                  <c:v>0.69</c:v>
                </c:pt>
              </c:numCache>
            </c:numRef>
          </c:xVal>
          <c:yVal>
            <c:numRef>
              <c:f>CVd!$K$2:$K$16</c:f>
              <c:numCache>
                <c:formatCode>General</c:formatCode>
                <c:ptCount val="15"/>
                <c:pt idx="0">
                  <c:v>1</c:v>
                </c:pt>
                <c:pt idx="1">
                  <c:v>2</c:v>
                </c:pt>
                <c:pt idx="2">
                  <c:v>3.2</c:v>
                </c:pt>
                <c:pt idx="3">
                  <c:v>4.0999999999999996</c:v>
                </c:pt>
                <c:pt idx="4">
                  <c:v>6</c:v>
                </c:pt>
                <c:pt idx="5">
                  <c:v>7</c:v>
                </c:pt>
                <c:pt idx="6">
                  <c:v>8</c:v>
                </c:pt>
                <c:pt idx="7">
                  <c:v>9.1</c:v>
                </c:pt>
                <c:pt idx="8">
                  <c:v>10</c:v>
                </c:pt>
              </c:numCache>
            </c:numRef>
          </c:yVal>
          <c:bubbleSize>
            <c:numRef>
              <c:f>CVd!$L$2:$L$16</c:f>
              <c:numCache>
                <c:formatCode>General</c:formatCode>
                <c:ptCount val="15"/>
                <c:pt idx="0">
                  <c:v>7020</c:v>
                </c:pt>
                <c:pt idx="2">
                  <c:v>4566</c:v>
                </c:pt>
                <c:pt idx="3">
                  <c:v>2454</c:v>
                </c:pt>
                <c:pt idx="5">
                  <c:v>7020</c:v>
                </c:pt>
                <c:pt idx="7">
                  <c:v>4566</c:v>
                </c:pt>
                <c:pt idx="8">
                  <c:v>2454</c:v>
                </c:pt>
              </c:numCache>
            </c:numRef>
          </c:bubbleSize>
          <c:bubble3D val="0"/>
          <c:extLst>
            <c:ext xmlns:c16="http://schemas.microsoft.com/office/drawing/2014/chart" uri="{C3380CC4-5D6E-409C-BE32-E72D297353CC}">
              <c16:uniqueId val="{00000008-E5F3-46C7-B236-B9DAC7C1B8B5}"/>
            </c:ext>
          </c:extLst>
        </c:ser>
        <c:dLbls>
          <c:showLegendKey val="0"/>
          <c:showVal val="0"/>
          <c:showCatName val="0"/>
          <c:showSerName val="0"/>
          <c:showPercent val="0"/>
          <c:showBubbleSize val="0"/>
        </c:dLbls>
        <c:bubbleScale val="15"/>
        <c:showNegBubbles val="0"/>
        <c:axId val="244630272"/>
        <c:axId val="244631808"/>
      </c:bubbleChart>
      <c:valAx>
        <c:axId val="244630272"/>
        <c:scaling>
          <c:logBase val="2"/>
          <c:orientation val="minMax"/>
          <c:max val="4"/>
          <c:min val="0.25"/>
        </c:scaling>
        <c:delete val="0"/>
        <c:axPos val="b"/>
        <c:numFmt formatCode="General" sourceLinked="0"/>
        <c:majorTickMark val="out"/>
        <c:minorTickMark val="none"/>
        <c:tickLblPos val="high"/>
        <c:spPr>
          <a:ln w="12700">
            <a:solidFill>
              <a:srgbClr val="5A5A5A"/>
            </a:solidFill>
          </a:ln>
        </c:spPr>
        <c:crossAx val="244631808"/>
        <c:crosses val="max"/>
        <c:crossBetween val="midCat"/>
      </c:valAx>
      <c:valAx>
        <c:axId val="244631808"/>
        <c:scaling>
          <c:orientation val="maxMin"/>
          <c:max val="4.5"/>
          <c:min val="0.5"/>
        </c:scaling>
        <c:delete val="0"/>
        <c:axPos val="l"/>
        <c:numFmt formatCode="General" sourceLinked="1"/>
        <c:majorTickMark val="none"/>
        <c:minorTickMark val="none"/>
        <c:tickLblPos val="none"/>
        <c:spPr>
          <a:ln w="12700">
            <a:solidFill>
              <a:srgbClr val="5A5A5A"/>
            </a:solidFill>
          </a:ln>
        </c:spPr>
        <c:crossAx val="244630272"/>
        <c:crossesAt val="1"/>
        <c:crossBetween val="midCat"/>
      </c:valAx>
      <c:spPr>
        <a:noFill/>
        <a:ln w="25400">
          <a:noFill/>
        </a:ln>
      </c:spPr>
    </c:plotArea>
    <c:plotVisOnly val="1"/>
    <c:dispBlanksAs val="gap"/>
    <c:showDLblsOverMax val="0"/>
  </c:chart>
  <c:txPr>
    <a:bodyPr/>
    <a:lstStyle/>
    <a:p>
      <a:pPr>
        <a:defRPr lang="ca-ES" sz="1100" b="1" kern="1200">
          <a:solidFill>
            <a:schemeClr val="tx1"/>
          </a:solidFill>
          <a:latin typeface="Arial" panose="020B0604020202020204" pitchFamily="34" charset="0"/>
          <a:ea typeface="+mn-ea"/>
          <a:cs typeface="Arial" panose="020B0604020202020204" pitchFamily="34" charset="0"/>
        </a:defRPr>
      </a:pPr>
      <a:endParaRPr lang="es-E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814724230463743"/>
          <c:y val="4.3852888378090732E-2"/>
          <c:w val="0.88654667717971591"/>
          <c:h val="0.73713154508214851"/>
        </c:manualLayout>
      </c:layout>
      <c:bubbleChart>
        <c:varyColors val="0"/>
        <c:ser>
          <c:idx val="0"/>
          <c:order val="0"/>
          <c:spPr>
            <a:solidFill>
              <a:srgbClr val="F0414B"/>
            </a:solidFill>
            <a:ln>
              <a:solidFill>
                <a:srgbClr val="F0414B"/>
              </a:solidFill>
            </a:ln>
          </c:spPr>
          <c:invertIfNegative val="0"/>
          <c:dPt>
            <c:idx val="2"/>
            <c:invertIfNegative val="0"/>
            <c:bubble3D val="0"/>
            <c:extLst>
              <c:ext xmlns:c16="http://schemas.microsoft.com/office/drawing/2014/chart" uri="{C3380CC4-5D6E-409C-BE32-E72D297353CC}">
                <c16:uniqueId val="{00000000-3C6D-45F4-A3A8-AF787ECB0C59}"/>
              </c:ext>
            </c:extLst>
          </c:dPt>
          <c:dPt>
            <c:idx val="3"/>
            <c:invertIfNegative val="0"/>
            <c:bubble3D val="0"/>
            <c:extLst>
              <c:ext xmlns:c16="http://schemas.microsoft.com/office/drawing/2014/chart" uri="{C3380CC4-5D6E-409C-BE32-E72D297353CC}">
                <c16:uniqueId val="{00000001-3C6D-45F4-A3A8-AF787ECB0C59}"/>
              </c:ext>
            </c:extLst>
          </c:dPt>
          <c:dPt>
            <c:idx val="7"/>
            <c:invertIfNegative val="0"/>
            <c:bubble3D val="0"/>
            <c:extLst>
              <c:ext xmlns:c16="http://schemas.microsoft.com/office/drawing/2014/chart" uri="{C3380CC4-5D6E-409C-BE32-E72D297353CC}">
                <c16:uniqueId val="{00000002-3C6D-45F4-A3A8-AF787ECB0C59}"/>
              </c:ext>
            </c:extLst>
          </c:dPt>
          <c:dPt>
            <c:idx val="8"/>
            <c:invertIfNegative val="0"/>
            <c:bubble3D val="0"/>
            <c:extLst>
              <c:ext xmlns:c16="http://schemas.microsoft.com/office/drawing/2014/chart" uri="{C3380CC4-5D6E-409C-BE32-E72D297353CC}">
                <c16:uniqueId val="{00000003-3C6D-45F4-A3A8-AF787ECB0C59}"/>
              </c:ext>
            </c:extLst>
          </c:dPt>
          <c:dPt>
            <c:idx val="12"/>
            <c:invertIfNegative val="0"/>
            <c:bubble3D val="0"/>
            <c:extLst>
              <c:ext xmlns:c16="http://schemas.microsoft.com/office/drawing/2014/chart" uri="{C3380CC4-5D6E-409C-BE32-E72D297353CC}">
                <c16:uniqueId val="{00000004-3C6D-45F4-A3A8-AF787ECB0C59}"/>
              </c:ext>
            </c:extLst>
          </c:dPt>
          <c:dPt>
            <c:idx val="13"/>
            <c:invertIfNegative val="0"/>
            <c:bubble3D val="0"/>
            <c:extLst>
              <c:ext xmlns:c16="http://schemas.microsoft.com/office/drawing/2014/chart" uri="{C3380CC4-5D6E-409C-BE32-E72D297353CC}">
                <c16:uniqueId val="{00000005-3C6D-45F4-A3A8-AF787ECB0C59}"/>
              </c:ext>
            </c:extLst>
          </c:dPt>
          <c:dPt>
            <c:idx val="17"/>
            <c:invertIfNegative val="0"/>
            <c:bubble3D val="0"/>
            <c:extLst>
              <c:ext xmlns:c16="http://schemas.microsoft.com/office/drawing/2014/chart" uri="{C3380CC4-5D6E-409C-BE32-E72D297353CC}">
                <c16:uniqueId val="{00000006-3C6D-45F4-A3A8-AF787ECB0C59}"/>
              </c:ext>
            </c:extLst>
          </c:dPt>
          <c:dPt>
            <c:idx val="18"/>
            <c:invertIfNegative val="0"/>
            <c:bubble3D val="0"/>
            <c:extLst>
              <c:ext xmlns:c16="http://schemas.microsoft.com/office/drawing/2014/chart" uri="{C3380CC4-5D6E-409C-BE32-E72D297353CC}">
                <c16:uniqueId val="{00000007-3C6D-45F4-A3A8-AF787ECB0C59}"/>
              </c:ext>
            </c:extLst>
          </c:dPt>
          <c:errBars>
            <c:errDir val="x"/>
            <c:errBarType val="both"/>
            <c:errValType val="cust"/>
            <c:noEndCap val="0"/>
            <c:plus>
              <c:numRef>
                <c:f>CVd!$N$3:$N$16</c:f>
                <c:numCache>
                  <c:formatCode>General</c:formatCode>
                  <c:ptCount val="14"/>
                  <c:pt idx="0">
                    <c:v>0.13</c:v>
                  </c:pt>
                  <c:pt idx="1">
                    <c:v>0</c:v>
                  </c:pt>
                  <c:pt idx="2">
                    <c:v>0.45</c:v>
                  </c:pt>
                  <c:pt idx="3">
                    <c:v>0.20999999999999996</c:v>
                  </c:pt>
                  <c:pt idx="4">
                    <c:v>0.26</c:v>
                  </c:pt>
                  <c:pt idx="5">
                    <c:v>0.38000000000000012</c:v>
                  </c:pt>
                </c:numCache>
              </c:numRef>
            </c:plus>
            <c:minus>
              <c:numRef>
                <c:f>CVd!$M$3:$M$16</c:f>
                <c:numCache>
                  <c:formatCode>General</c:formatCode>
                  <c:ptCount val="14"/>
                  <c:pt idx="0">
                    <c:v>0.10999999999999999</c:v>
                  </c:pt>
                  <c:pt idx="1">
                    <c:v>0</c:v>
                  </c:pt>
                  <c:pt idx="2">
                    <c:v>0.22</c:v>
                  </c:pt>
                  <c:pt idx="3">
                    <c:v>0.16000000000000003</c:v>
                  </c:pt>
                  <c:pt idx="4">
                    <c:v>0.19</c:v>
                  </c:pt>
                  <c:pt idx="5">
                    <c:v>0.24</c:v>
                  </c:pt>
                </c:numCache>
              </c:numRef>
            </c:minus>
            <c:spPr>
              <a:ln w="12700">
                <a:solidFill>
                  <a:srgbClr val="5A5A5A"/>
                </a:solidFill>
              </a:ln>
            </c:spPr>
          </c:errBars>
          <c:xVal>
            <c:numRef>
              <c:f>CVd!$J$3:$J$16</c:f>
              <c:numCache>
                <c:formatCode>General</c:formatCode>
                <c:ptCount val="14"/>
                <c:pt idx="0">
                  <c:v>0.66</c:v>
                </c:pt>
                <c:pt idx="1">
                  <c:v>0</c:v>
                </c:pt>
                <c:pt idx="2">
                  <c:v>0.44</c:v>
                </c:pt>
                <c:pt idx="3">
                  <c:v>0.66</c:v>
                </c:pt>
                <c:pt idx="4">
                  <c:v>0.65</c:v>
                </c:pt>
                <c:pt idx="5">
                  <c:v>0.72</c:v>
                </c:pt>
              </c:numCache>
            </c:numRef>
          </c:xVal>
          <c:yVal>
            <c:numRef>
              <c:f>CVd!$K$3:$K$16</c:f>
              <c:numCache>
                <c:formatCode>General</c:formatCode>
                <c:ptCount val="14"/>
                <c:pt idx="0">
                  <c:v>1</c:v>
                </c:pt>
                <c:pt idx="1">
                  <c:v>2</c:v>
                </c:pt>
                <c:pt idx="2">
                  <c:v>3</c:v>
                </c:pt>
                <c:pt idx="3">
                  <c:v>4</c:v>
                </c:pt>
                <c:pt idx="4">
                  <c:v>5</c:v>
                </c:pt>
                <c:pt idx="5">
                  <c:v>6</c:v>
                </c:pt>
              </c:numCache>
            </c:numRef>
          </c:yVal>
          <c:bubbleSize>
            <c:numRef>
              <c:f>CVd!$L$3:$L$16</c:f>
              <c:numCache>
                <c:formatCode>General</c:formatCode>
                <c:ptCount val="14"/>
                <c:pt idx="0">
                  <c:v>7020</c:v>
                </c:pt>
                <c:pt idx="1">
                  <c:v>0</c:v>
                </c:pt>
                <c:pt idx="2">
                  <c:v>424</c:v>
                </c:pt>
                <c:pt idx="3">
                  <c:v>3071</c:v>
                </c:pt>
                <c:pt idx="4">
                  <c:v>2329</c:v>
                </c:pt>
                <c:pt idx="5">
                  <c:v>1194</c:v>
                </c:pt>
              </c:numCache>
            </c:numRef>
          </c:bubbleSize>
          <c:bubble3D val="0"/>
          <c:extLst>
            <c:ext xmlns:c16="http://schemas.microsoft.com/office/drawing/2014/chart" uri="{C3380CC4-5D6E-409C-BE32-E72D297353CC}">
              <c16:uniqueId val="{00000008-3C6D-45F4-A3A8-AF787ECB0C59}"/>
            </c:ext>
          </c:extLst>
        </c:ser>
        <c:dLbls>
          <c:showLegendKey val="0"/>
          <c:showVal val="0"/>
          <c:showCatName val="0"/>
          <c:showSerName val="0"/>
          <c:showPercent val="0"/>
          <c:showBubbleSize val="0"/>
        </c:dLbls>
        <c:bubbleScale val="20"/>
        <c:showNegBubbles val="0"/>
        <c:axId val="251156736"/>
        <c:axId val="251162624"/>
      </c:bubbleChart>
      <c:valAx>
        <c:axId val="251156736"/>
        <c:scaling>
          <c:logBase val="2"/>
          <c:orientation val="minMax"/>
          <c:max val="4"/>
          <c:min val="0.125"/>
        </c:scaling>
        <c:delete val="0"/>
        <c:axPos val="t"/>
        <c:numFmt formatCode="General" sourceLinked="0"/>
        <c:majorTickMark val="in"/>
        <c:minorTickMark val="none"/>
        <c:tickLblPos val="high"/>
        <c:spPr>
          <a:ln w="12700">
            <a:solidFill>
              <a:srgbClr val="5A5A5A"/>
            </a:solidFill>
          </a:ln>
        </c:spPr>
        <c:txPr>
          <a:bodyPr/>
          <a:lstStyle/>
          <a:p>
            <a:pPr>
              <a:defRPr sz="1200">
                <a:solidFill>
                  <a:srgbClr val="5F5F5F"/>
                </a:solidFill>
                <a:latin typeface="Century Gothic" panose="020B0502020202020204" pitchFamily="34" charset="0"/>
                <a:cs typeface="Arial" panose="020B0604020202020204" pitchFamily="34" charset="0"/>
              </a:defRPr>
            </a:pPr>
            <a:endParaRPr lang="es-ES"/>
          </a:p>
        </c:txPr>
        <c:crossAx val="251162624"/>
        <c:crossesAt val="9.5"/>
        <c:crossBetween val="midCat"/>
      </c:valAx>
      <c:valAx>
        <c:axId val="251162624"/>
        <c:scaling>
          <c:orientation val="maxMin"/>
          <c:max val="6.5"/>
          <c:min val="0.5"/>
        </c:scaling>
        <c:delete val="0"/>
        <c:axPos val="l"/>
        <c:numFmt formatCode="General" sourceLinked="1"/>
        <c:majorTickMark val="none"/>
        <c:minorTickMark val="none"/>
        <c:tickLblPos val="none"/>
        <c:spPr>
          <a:ln w="12700">
            <a:solidFill>
              <a:srgbClr val="5A5A5A"/>
            </a:solidFill>
          </a:ln>
        </c:spPr>
        <c:crossAx val="251156736"/>
        <c:crossesAt val="1"/>
        <c:crossBetween val="midCat"/>
      </c:valAx>
      <c:spPr>
        <a:noFill/>
        <a:ln w="25400">
          <a:noFill/>
        </a:ln>
      </c:spPr>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2659403793604305E-2"/>
          <c:y val="0.13327628691726001"/>
          <c:w val="0.88654667717971603"/>
          <c:h val="0.71033527220700099"/>
        </c:manualLayout>
      </c:layout>
      <c:bubbleChart>
        <c:varyColors val="0"/>
        <c:ser>
          <c:idx val="0"/>
          <c:order val="0"/>
          <c:spPr>
            <a:solidFill>
              <a:srgbClr val="332A86"/>
            </a:solidFill>
            <a:ln>
              <a:solidFill>
                <a:srgbClr val="332A86"/>
              </a:solidFill>
            </a:ln>
          </c:spPr>
          <c:invertIfNegative val="0"/>
          <c:dPt>
            <c:idx val="2"/>
            <c:invertIfNegative val="0"/>
            <c:bubble3D val="0"/>
            <c:extLst>
              <c:ext xmlns:c16="http://schemas.microsoft.com/office/drawing/2014/chart" uri="{C3380CC4-5D6E-409C-BE32-E72D297353CC}">
                <c16:uniqueId val="{00000000-7839-46CE-A1F1-C1560F2823BB}"/>
              </c:ext>
            </c:extLst>
          </c:dPt>
          <c:dPt>
            <c:idx val="3"/>
            <c:invertIfNegative val="0"/>
            <c:bubble3D val="0"/>
            <c:extLst>
              <c:ext xmlns:c16="http://schemas.microsoft.com/office/drawing/2014/chart" uri="{C3380CC4-5D6E-409C-BE32-E72D297353CC}">
                <c16:uniqueId val="{00000001-7839-46CE-A1F1-C1560F2823BB}"/>
              </c:ext>
            </c:extLst>
          </c:dPt>
          <c:dPt>
            <c:idx val="7"/>
            <c:invertIfNegative val="0"/>
            <c:bubble3D val="0"/>
            <c:extLst>
              <c:ext xmlns:c16="http://schemas.microsoft.com/office/drawing/2014/chart" uri="{C3380CC4-5D6E-409C-BE32-E72D297353CC}">
                <c16:uniqueId val="{00000002-7839-46CE-A1F1-C1560F2823BB}"/>
              </c:ext>
            </c:extLst>
          </c:dPt>
          <c:dPt>
            <c:idx val="8"/>
            <c:invertIfNegative val="0"/>
            <c:bubble3D val="0"/>
            <c:extLst>
              <c:ext xmlns:c16="http://schemas.microsoft.com/office/drawing/2014/chart" uri="{C3380CC4-5D6E-409C-BE32-E72D297353CC}">
                <c16:uniqueId val="{00000003-7839-46CE-A1F1-C1560F2823BB}"/>
              </c:ext>
            </c:extLst>
          </c:dPt>
          <c:errBars>
            <c:errDir val="x"/>
            <c:errBarType val="both"/>
            <c:errValType val="cust"/>
            <c:noEndCap val="0"/>
            <c:plus>
              <c:numRef>
                <c:f>CVd!$N$3:$N$11</c:f>
                <c:numCache>
                  <c:formatCode>General</c:formatCode>
                  <c:ptCount val="9"/>
                  <c:pt idx="0">
                    <c:v>0.14000000000000001</c:v>
                  </c:pt>
                  <c:pt idx="1">
                    <c:v>0.14000000000000001</c:v>
                  </c:pt>
                  <c:pt idx="2">
                    <c:v>0.13</c:v>
                  </c:pt>
                  <c:pt idx="3">
                    <c:v>0.14000000000000001</c:v>
                  </c:pt>
                  <c:pt idx="4">
                    <c:v>0.14000000000000001</c:v>
                  </c:pt>
                </c:numCache>
              </c:numRef>
            </c:plus>
            <c:minus>
              <c:numRef>
                <c:f>CVd!$M$3:$M$11</c:f>
                <c:numCache>
                  <c:formatCode>General</c:formatCode>
                  <c:ptCount val="9"/>
                  <c:pt idx="0">
                    <c:v>0.11</c:v>
                  </c:pt>
                  <c:pt idx="1">
                    <c:v>0.11</c:v>
                  </c:pt>
                  <c:pt idx="2">
                    <c:v>0.11</c:v>
                  </c:pt>
                  <c:pt idx="3">
                    <c:v>0.11</c:v>
                  </c:pt>
                  <c:pt idx="4">
                    <c:v>0.11</c:v>
                  </c:pt>
                </c:numCache>
              </c:numRef>
            </c:minus>
            <c:spPr>
              <a:ln w="12700">
                <a:solidFill>
                  <a:srgbClr val="332A86"/>
                </a:solidFill>
              </a:ln>
            </c:spPr>
          </c:errBars>
          <c:xVal>
            <c:numRef>
              <c:f>CVd!$J$3:$J$11</c:f>
              <c:numCache>
                <c:formatCode>General</c:formatCode>
                <c:ptCount val="9"/>
                <c:pt idx="0">
                  <c:v>0.68</c:v>
                </c:pt>
                <c:pt idx="1">
                  <c:v>0.67</c:v>
                </c:pt>
                <c:pt idx="2">
                  <c:v>0.66</c:v>
                </c:pt>
                <c:pt idx="3">
                  <c:v>0.67</c:v>
                </c:pt>
                <c:pt idx="4">
                  <c:v>0.67</c:v>
                </c:pt>
              </c:numCache>
            </c:numRef>
          </c:xVal>
          <c:yVal>
            <c:numRef>
              <c:f>CVd!$K$3:$K$11</c:f>
              <c:numCache>
                <c:formatCode>General</c:formatCode>
                <c:ptCount val="9"/>
                <c:pt idx="0">
                  <c:v>1</c:v>
                </c:pt>
                <c:pt idx="1">
                  <c:v>1.9</c:v>
                </c:pt>
                <c:pt idx="2">
                  <c:v>2.9</c:v>
                </c:pt>
                <c:pt idx="3">
                  <c:v>4</c:v>
                </c:pt>
                <c:pt idx="4">
                  <c:v>5</c:v>
                </c:pt>
              </c:numCache>
            </c:numRef>
          </c:yVal>
          <c:bubbleSize>
            <c:numRef>
              <c:f>CVd!$L$3:$L$11</c:f>
              <c:numCache>
                <c:formatCode>General</c:formatCode>
                <c:ptCount val="9"/>
                <c:pt idx="0">
                  <c:v>7020</c:v>
                </c:pt>
                <c:pt idx="1">
                  <c:v>7020</c:v>
                </c:pt>
                <c:pt idx="2">
                  <c:v>6923</c:v>
                </c:pt>
                <c:pt idx="3">
                  <c:v>7018</c:v>
                </c:pt>
                <c:pt idx="4">
                  <c:v>6922</c:v>
                </c:pt>
              </c:numCache>
            </c:numRef>
          </c:bubbleSize>
          <c:bubble3D val="0"/>
          <c:extLst>
            <c:ext xmlns:c16="http://schemas.microsoft.com/office/drawing/2014/chart" uri="{C3380CC4-5D6E-409C-BE32-E72D297353CC}">
              <c16:uniqueId val="{00000008-7839-46CE-A1F1-C1560F2823BB}"/>
            </c:ext>
          </c:extLst>
        </c:ser>
        <c:dLbls>
          <c:showLegendKey val="0"/>
          <c:showVal val="0"/>
          <c:showCatName val="0"/>
          <c:showSerName val="0"/>
          <c:showPercent val="0"/>
          <c:showBubbleSize val="0"/>
        </c:dLbls>
        <c:bubbleScale val="20"/>
        <c:showNegBubbles val="0"/>
        <c:axId val="250968320"/>
        <c:axId val="250974208"/>
      </c:bubbleChart>
      <c:valAx>
        <c:axId val="250968320"/>
        <c:scaling>
          <c:logBase val="2"/>
          <c:orientation val="minMax"/>
          <c:max val="4"/>
          <c:min val="0.25"/>
        </c:scaling>
        <c:delete val="0"/>
        <c:axPos val="b"/>
        <c:numFmt formatCode="General" sourceLinked="0"/>
        <c:majorTickMark val="out"/>
        <c:minorTickMark val="none"/>
        <c:tickLblPos val="high"/>
        <c:spPr>
          <a:ln w="12700">
            <a:solidFill>
              <a:srgbClr val="5A5A5A"/>
            </a:solidFill>
          </a:ln>
        </c:spPr>
        <c:txPr>
          <a:bodyPr/>
          <a:lstStyle/>
          <a:p>
            <a:pPr>
              <a:defRPr sz="1200">
                <a:solidFill>
                  <a:srgbClr val="5F5F5F"/>
                </a:solidFill>
                <a:latin typeface="Century Gothic" panose="020B0502020202020204" pitchFamily="34" charset="0"/>
                <a:cs typeface="Arial" panose="020B0604020202020204" pitchFamily="34" charset="0"/>
              </a:defRPr>
            </a:pPr>
            <a:endParaRPr lang="es-ES"/>
          </a:p>
        </c:txPr>
        <c:crossAx val="250974208"/>
        <c:crosses val="max"/>
        <c:crossBetween val="midCat"/>
      </c:valAx>
      <c:valAx>
        <c:axId val="250974208"/>
        <c:scaling>
          <c:orientation val="maxMin"/>
          <c:max val="5.5"/>
          <c:min val="0.6"/>
        </c:scaling>
        <c:delete val="0"/>
        <c:axPos val="l"/>
        <c:numFmt formatCode="General" sourceLinked="1"/>
        <c:majorTickMark val="none"/>
        <c:minorTickMark val="none"/>
        <c:tickLblPos val="none"/>
        <c:spPr>
          <a:ln w="12700">
            <a:solidFill>
              <a:srgbClr val="5A5A5A"/>
            </a:solidFill>
          </a:ln>
        </c:spPr>
        <c:crossAx val="250968320"/>
        <c:crossesAt val="1"/>
        <c:crossBetween val="midCat"/>
      </c:valAx>
      <c:spPr>
        <a:noFill/>
        <a:ln w="25400">
          <a:noFill/>
        </a:ln>
      </c:spPr>
    </c:plotArea>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0890755545067713"/>
          <c:y val="8.4070070184546583E-2"/>
          <c:w val="0.66580513304567157"/>
          <c:h val="0.72706887267434761"/>
        </c:manualLayout>
      </c:layout>
      <c:bubbleChart>
        <c:varyColors val="0"/>
        <c:ser>
          <c:idx val="0"/>
          <c:order val="0"/>
          <c:spPr>
            <a:solidFill>
              <a:srgbClr val="F0414B"/>
            </a:solidFill>
            <a:ln>
              <a:solidFill>
                <a:srgbClr val="F0414B"/>
              </a:solidFill>
            </a:ln>
          </c:spPr>
          <c:invertIfNegative val="0"/>
          <c:dPt>
            <c:idx val="2"/>
            <c:invertIfNegative val="0"/>
            <c:bubble3D val="0"/>
            <c:extLst>
              <c:ext xmlns:c16="http://schemas.microsoft.com/office/drawing/2014/chart" uri="{C3380CC4-5D6E-409C-BE32-E72D297353CC}">
                <c16:uniqueId val="{00000000-E0D8-4D73-A5AE-EB7EFDD1E191}"/>
              </c:ext>
            </c:extLst>
          </c:dPt>
          <c:dPt>
            <c:idx val="3"/>
            <c:invertIfNegative val="0"/>
            <c:bubble3D val="0"/>
            <c:extLst>
              <c:ext xmlns:c16="http://schemas.microsoft.com/office/drawing/2014/chart" uri="{C3380CC4-5D6E-409C-BE32-E72D297353CC}">
                <c16:uniqueId val="{00000001-E0D8-4D73-A5AE-EB7EFDD1E191}"/>
              </c:ext>
            </c:extLst>
          </c:dPt>
          <c:dPt>
            <c:idx val="7"/>
            <c:invertIfNegative val="0"/>
            <c:bubble3D val="0"/>
            <c:extLst>
              <c:ext xmlns:c16="http://schemas.microsoft.com/office/drawing/2014/chart" uri="{C3380CC4-5D6E-409C-BE32-E72D297353CC}">
                <c16:uniqueId val="{00000002-E0D8-4D73-A5AE-EB7EFDD1E191}"/>
              </c:ext>
            </c:extLst>
          </c:dPt>
          <c:dPt>
            <c:idx val="8"/>
            <c:invertIfNegative val="0"/>
            <c:bubble3D val="0"/>
            <c:extLst>
              <c:ext xmlns:c16="http://schemas.microsoft.com/office/drawing/2014/chart" uri="{C3380CC4-5D6E-409C-BE32-E72D297353CC}">
                <c16:uniqueId val="{00000003-E0D8-4D73-A5AE-EB7EFDD1E191}"/>
              </c:ext>
            </c:extLst>
          </c:dPt>
          <c:dPt>
            <c:idx val="12"/>
            <c:invertIfNegative val="0"/>
            <c:bubble3D val="0"/>
            <c:extLst>
              <c:ext xmlns:c16="http://schemas.microsoft.com/office/drawing/2014/chart" uri="{C3380CC4-5D6E-409C-BE32-E72D297353CC}">
                <c16:uniqueId val="{00000004-E0D8-4D73-A5AE-EB7EFDD1E191}"/>
              </c:ext>
            </c:extLst>
          </c:dPt>
          <c:dPt>
            <c:idx val="13"/>
            <c:invertIfNegative val="0"/>
            <c:bubble3D val="0"/>
            <c:extLst>
              <c:ext xmlns:c16="http://schemas.microsoft.com/office/drawing/2014/chart" uri="{C3380CC4-5D6E-409C-BE32-E72D297353CC}">
                <c16:uniqueId val="{00000005-E0D8-4D73-A5AE-EB7EFDD1E191}"/>
              </c:ext>
            </c:extLst>
          </c:dPt>
          <c:dPt>
            <c:idx val="17"/>
            <c:invertIfNegative val="0"/>
            <c:bubble3D val="0"/>
            <c:extLst>
              <c:ext xmlns:c16="http://schemas.microsoft.com/office/drawing/2014/chart" uri="{C3380CC4-5D6E-409C-BE32-E72D297353CC}">
                <c16:uniqueId val="{00000006-E0D8-4D73-A5AE-EB7EFDD1E191}"/>
              </c:ext>
            </c:extLst>
          </c:dPt>
          <c:dPt>
            <c:idx val="18"/>
            <c:invertIfNegative val="0"/>
            <c:bubble3D val="0"/>
            <c:extLst>
              <c:ext xmlns:c16="http://schemas.microsoft.com/office/drawing/2014/chart" uri="{C3380CC4-5D6E-409C-BE32-E72D297353CC}">
                <c16:uniqueId val="{00000007-E0D8-4D73-A5AE-EB7EFDD1E191}"/>
              </c:ext>
            </c:extLst>
          </c:dPt>
          <c:errBars>
            <c:errDir val="x"/>
            <c:errBarType val="both"/>
            <c:errValType val="cust"/>
            <c:noEndCap val="0"/>
            <c:plus>
              <c:numRef>
                <c:f>CVd!$N$3:$N$16</c:f>
                <c:numCache>
                  <c:formatCode>General</c:formatCode>
                  <c:ptCount val="14"/>
                  <c:pt idx="0">
                    <c:v>0.15000000000000002</c:v>
                  </c:pt>
                  <c:pt idx="1">
                    <c:v>0</c:v>
                  </c:pt>
                  <c:pt idx="2">
                    <c:v>0.17000000000000004</c:v>
                  </c:pt>
                  <c:pt idx="3">
                    <c:v>0.41000000000000014</c:v>
                  </c:pt>
                </c:numCache>
              </c:numRef>
            </c:plus>
            <c:minus>
              <c:numRef>
                <c:f>CVd!$M$3:$M$16</c:f>
                <c:numCache>
                  <c:formatCode>General</c:formatCode>
                  <c:ptCount val="14"/>
                  <c:pt idx="0">
                    <c:v>0.13</c:v>
                  </c:pt>
                  <c:pt idx="1">
                    <c:v>0</c:v>
                  </c:pt>
                  <c:pt idx="2">
                    <c:v>0.13999999999999996</c:v>
                  </c:pt>
                  <c:pt idx="3">
                    <c:v>0.25999999999999995</c:v>
                  </c:pt>
                </c:numCache>
              </c:numRef>
            </c:minus>
            <c:spPr>
              <a:ln w="12700">
                <a:solidFill>
                  <a:srgbClr val="F0414B"/>
                </a:solidFill>
              </a:ln>
            </c:spPr>
          </c:errBars>
          <c:xVal>
            <c:numRef>
              <c:f>CVd!$J$3:$J$16</c:f>
              <c:numCache>
                <c:formatCode>General</c:formatCode>
                <c:ptCount val="14"/>
                <c:pt idx="0">
                  <c:v>0.62</c:v>
                </c:pt>
                <c:pt idx="2">
                  <c:v>0.6</c:v>
                </c:pt>
                <c:pt idx="3">
                  <c:v>0.69</c:v>
                </c:pt>
              </c:numCache>
            </c:numRef>
          </c:xVal>
          <c:yVal>
            <c:numRef>
              <c:f>CVd!$K$3:$K$16</c:f>
              <c:numCache>
                <c:formatCode>General</c:formatCode>
                <c:ptCount val="14"/>
                <c:pt idx="0">
                  <c:v>1</c:v>
                </c:pt>
                <c:pt idx="1">
                  <c:v>2</c:v>
                </c:pt>
                <c:pt idx="2">
                  <c:v>3</c:v>
                </c:pt>
                <c:pt idx="3">
                  <c:v>4</c:v>
                </c:pt>
              </c:numCache>
            </c:numRef>
          </c:yVal>
          <c:bubbleSize>
            <c:numRef>
              <c:f>CVd!$L$3:$L$16</c:f>
              <c:numCache>
                <c:formatCode>General</c:formatCode>
                <c:ptCount val="14"/>
                <c:pt idx="0">
                  <c:v>7020</c:v>
                </c:pt>
                <c:pt idx="1">
                  <c:v>0</c:v>
                </c:pt>
                <c:pt idx="2">
                  <c:v>4566</c:v>
                </c:pt>
                <c:pt idx="3">
                  <c:v>2454</c:v>
                </c:pt>
              </c:numCache>
            </c:numRef>
          </c:bubbleSize>
          <c:bubble3D val="0"/>
          <c:extLst>
            <c:ext xmlns:c16="http://schemas.microsoft.com/office/drawing/2014/chart" uri="{C3380CC4-5D6E-409C-BE32-E72D297353CC}">
              <c16:uniqueId val="{00000008-E0D8-4D73-A5AE-EB7EFDD1E191}"/>
            </c:ext>
          </c:extLst>
        </c:ser>
        <c:dLbls>
          <c:showLegendKey val="0"/>
          <c:showVal val="0"/>
          <c:showCatName val="0"/>
          <c:showSerName val="0"/>
          <c:showPercent val="0"/>
          <c:showBubbleSize val="0"/>
        </c:dLbls>
        <c:bubbleScale val="20"/>
        <c:showNegBubbles val="0"/>
        <c:axId val="229285248"/>
        <c:axId val="229303424"/>
      </c:bubbleChart>
      <c:valAx>
        <c:axId val="229285248"/>
        <c:scaling>
          <c:logBase val="2"/>
          <c:orientation val="minMax"/>
          <c:max val="2"/>
        </c:scaling>
        <c:delete val="0"/>
        <c:axPos val="t"/>
        <c:numFmt formatCode="General" sourceLinked="0"/>
        <c:majorTickMark val="in"/>
        <c:minorTickMark val="none"/>
        <c:tickLblPos val="high"/>
        <c:spPr>
          <a:ln w="12700">
            <a:solidFill>
              <a:srgbClr val="5A5A5A"/>
            </a:solidFill>
          </a:ln>
        </c:spPr>
        <c:crossAx val="229303424"/>
        <c:crossesAt val="9.5"/>
        <c:crossBetween val="midCat"/>
        <c:majorUnit val="2"/>
      </c:valAx>
      <c:valAx>
        <c:axId val="229303424"/>
        <c:scaling>
          <c:orientation val="maxMin"/>
          <c:max val="4.5"/>
          <c:min val="0.5"/>
        </c:scaling>
        <c:delete val="0"/>
        <c:axPos val="l"/>
        <c:numFmt formatCode="General" sourceLinked="1"/>
        <c:majorTickMark val="none"/>
        <c:minorTickMark val="none"/>
        <c:tickLblPos val="none"/>
        <c:spPr>
          <a:ln w="9525">
            <a:solidFill>
              <a:srgbClr val="5A5A5A"/>
            </a:solidFill>
          </a:ln>
        </c:spPr>
        <c:crossAx val="229285248"/>
        <c:crossesAt val="1"/>
        <c:crossBetween val="midCat"/>
      </c:valAx>
      <c:spPr>
        <a:noFill/>
        <a:ln w="25400">
          <a:noFill/>
        </a:ln>
      </c:spPr>
    </c:plotArea>
    <c:plotVisOnly val="1"/>
    <c:dispBlanksAs val="gap"/>
    <c:showDLblsOverMax val="0"/>
  </c:chart>
  <c:txPr>
    <a:bodyPr/>
    <a:lstStyle/>
    <a:p>
      <a:pPr>
        <a:defRPr lang="ca-ES" sz="1000" b="1" kern="1200">
          <a:solidFill>
            <a:schemeClr val="tx1"/>
          </a:solidFill>
          <a:latin typeface="Arial" panose="020B0604020202020204" pitchFamily="34" charset="0"/>
          <a:ea typeface="+mn-ea"/>
          <a:cs typeface="Arial" panose="020B0604020202020204" pitchFamily="34" charset="0"/>
        </a:defRPr>
      </a:pPr>
      <a:endParaRPr lang="es-E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7CE5C3-F72A-408F-B02A-09BD3964DDEA}" type="datetimeFigureOut">
              <a:rPr lang="es-ES" smtClean="0"/>
              <a:t>16/06/2020</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AF46DD-3A68-401E-B52B-5A78794AD569}" type="slidenum">
              <a:rPr lang="es-ES" smtClean="0"/>
              <a:t>‹Nº›</a:t>
            </a:fld>
            <a:endParaRPr lang="es-ES"/>
          </a:p>
        </p:txBody>
      </p:sp>
    </p:spTree>
    <p:extLst>
      <p:ext uri="{BB962C8B-B14F-4D97-AF65-F5344CB8AC3E}">
        <p14:creationId xmlns:p14="http://schemas.microsoft.com/office/powerpoint/2010/main" val="2221103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s-ES" b="1" dirty="0"/>
              <a:t>Comentario:</a:t>
            </a:r>
          </a:p>
          <a:p>
            <a:pPr marL="171450" marR="0" lvl="0" indent="-1714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ES" noProof="0" dirty="0"/>
              <a:t>Evidencias recientes, </a:t>
            </a:r>
            <a:r>
              <a:rPr lang="es-ES" sz="1200" dirty="0">
                <a:solidFill>
                  <a:srgbClr val="336699"/>
                </a:solidFill>
                <a:latin typeface="Calibri"/>
              </a:rPr>
              <a:t>datos derivados de una cohorte de 457.473 pacientes con DM2 y sus respectivos controles, se ha demostrado una reducción progresiva de la mortalidad por cualquier causa, mortalidad coronaria, mortalidad cardiovascular y hospitalizaciones por enfermedad cardiovascular.</a:t>
            </a:r>
          </a:p>
          <a:p>
            <a:pPr marL="171450" marR="0" lvl="0" indent="-1714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ES" sz="1200" dirty="0">
                <a:solidFill>
                  <a:srgbClr val="336699"/>
                </a:solidFill>
                <a:latin typeface="Calibri"/>
              </a:rPr>
              <a:t>Sin embargo los pacientes con DM2 siguen presentando una mayor incidencia en dichos objetivos primarios y secundarios que sus propios controles.</a:t>
            </a:r>
            <a:endParaRPr lang="en-GB" sz="1200" dirty="0">
              <a:solidFill>
                <a:srgbClr val="336699"/>
              </a:solidFill>
              <a:latin typeface="Calibri"/>
            </a:endParaRPr>
          </a:p>
          <a:p>
            <a:pPr marL="171450" marR="0" indent="-1714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s-ES" sz="1200" b="0" i="0" u="none" strike="noStrike" kern="1200" baseline="0" dirty="0">
                <a:solidFill>
                  <a:schemeClr val="tx1"/>
                </a:solidFill>
                <a:latin typeface="Arial" pitchFamily="34" charset="0"/>
                <a:ea typeface="+mn-ea"/>
                <a:cs typeface="+mn-cs"/>
              </a:rPr>
              <a:t>Trasmitir el mensaje de que la enfermedad cardiovascular es la principal causa de morbimortalidad en el paciente diabético y representa el 70-80% de todas las causas de muerte en </a:t>
            </a:r>
            <a:r>
              <a:rPr lang="en-GB" sz="1200" b="0" i="0" u="none" strike="noStrike" kern="1200" baseline="0" dirty="0">
                <a:solidFill>
                  <a:schemeClr val="tx1"/>
                </a:solidFill>
                <a:latin typeface="Arial" pitchFamily="34" charset="0"/>
                <a:ea typeface="+mn-ea"/>
                <a:cs typeface="+mn-cs"/>
              </a:rPr>
              <a:t>la diabetes.</a:t>
            </a:r>
            <a:endParaRPr lang="es-ES" noProof="0" dirty="0"/>
          </a:p>
        </p:txBody>
      </p:sp>
      <p:sp>
        <p:nvSpPr>
          <p:cNvPr id="4" name="Slide Number Placeholder 3"/>
          <p:cNvSpPr>
            <a:spLocks noGrp="1"/>
          </p:cNvSpPr>
          <p:nvPr>
            <p:ph type="sldNum" sz="quarter" idx="10"/>
          </p:nvPr>
        </p:nvSpPr>
        <p:spPr/>
        <p:txBody>
          <a:bodyPr/>
          <a:lstStyle/>
          <a:p>
            <a:fld id="{9915555F-7DBF-49A7-AE40-5BAA3E725548}" type="slidenum">
              <a:rPr lang="en-GB" smtClean="0"/>
              <a:pPr/>
              <a:t>6</a:t>
            </a:fld>
            <a:endParaRPr lang="en-GB" dirty="0"/>
          </a:p>
        </p:txBody>
      </p:sp>
    </p:spTree>
    <p:extLst>
      <p:ext uri="{BB962C8B-B14F-4D97-AF65-F5344CB8AC3E}">
        <p14:creationId xmlns:p14="http://schemas.microsoft.com/office/powerpoint/2010/main" val="2269789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6727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8175" y="404813"/>
            <a:ext cx="5581650" cy="31400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D75ED0A-E718-BA45-A87A-A6ACBA5847C0}"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3039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Meta-análisis de los 4 EC: 38.723 pacientes</a:t>
            </a:r>
          </a:p>
        </p:txBody>
      </p:sp>
      <p:sp>
        <p:nvSpPr>
          <p:cNvPr id="4" name="Marcador de número de diapositiva 3"/>
          <p:cNvSpPr>
            <a:spLocks noGrp="1"/>
          </p:cNvSpPr>
          <p:nvPr>
            <p:ph type="sldNum" sz="quarter" idx="5"/>
          </p:nvPr>
        </p:nvSpPr>
        <p:spPr/>
        <p:txBody>
          <a:bodyPr/>
          <a:lstStyle/>
          <a:p>
            <a:fld id="{55C78422-CE2D-458D-A638-D72932B9EBD6}" type="slidenum">
              <a:rPr lang="es-ES" smtClean="0"/>
              <a:t>50</a:t>
            </a:fld>
            <a:endParaRPr lang="es-ES"/>
          </a:p>
        </p:txBody>
      </p:sp>
    </p:spTree>
    <p:extLst>
      <p:ext uri="{BB962C8B-B14F-4D97-AF65-F5344CB8AC3E}">
        <p14:creationId xmlns:p14="http://schemas.microsoft.com/office/powerpoint/2010/main" val="3516004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5088" y="404813"/>
            <a:ext cx="4187825" cy="31400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285" rtl="0" eaLnBrk="1" fontAlgn="auto" latinLnBrk="0" hangingPunct="1">
              <a:lnSpc>
                <a:spcPct val="100000"/>
              </a:lnSpc>
              <a:spcBef>
                <a:spcPts val="0"/>
              </a:spcBef>
              <a:spcAft>
                <a:spcPts val="0"/>
              </a:spcAft>
              <a:buClrTx/>
              <a:buSzTx/>
              <a:buFontTx/>
              <a:buNone/>
              <a:tabLst/>
              <a:defRPr/>
            </a:pPr>
            <a:fld id="{240BD463-D209-4FAB-A722-B2AFE81AC984}"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285" rtl="0" eaLnBrk="1" fontAlgn="auto" latinLnBrk="0" hangingPunct="1">
                <a:lnSpc>
                  <a:spcPct val="100000"/>
                </a:lnSpc>
                <a:spcBef>
                  <a:spcPts val="0"/>
                </a:spcBef>
                <a:spcAft>
                  <a:spcPts val="0"/>
                </a:spcAft>
                <a:buClrTx/>
                <a:buSzTx/>
                <a:buFontTx/>
                <a:buNone/>
                <a:tabLst/>
                <a:defRPr/>
              </a:pPr>
              <a:t>52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6775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40BD463-D209-4FAB-A722-B2AFE81AC984}" type="slidenum">
              <a:rPr lang="de-DE" smtClean="0">
                <a:solidFill>
                  <a:prstClr val="black"/>
                </a:solidFill>
              </a:rPr>
              <a:pPr/>
              <a:t>53</a:t>
            </a:fld>
            <a:endParaRPr lang="de-DE">
              <a:solidFill>
                <a:prstClr val="black"/>
              </a:solidFill>
            </a:endParaRPr>
          </a:p>
        </p:txBody>
      </p:sp>
      <p:sp>
        <p:nvSpPr>
          <p:cNvPr id="9" name="Slide Image Placeholder 8">
            <a:extLst>
              <a:ext uri="{FF2B5EF4-FFF2-40B4-BE49-F238E27FC236}">
                <a16:creationId xmlns:a16="http://schemas.microsoft.com/office/drawing/2014/main" id="{7AE5426B-DBA2-4C61-B497-6D528F6AB3BD}"/>
              </a:ext>
            </a:extLst>
          </p:cNvPr>
          <p:cNvSpPr>
            <a:spLocks noGrp="1" noRot="1" noChangeAspect="1"/>
          </p:cNvSpPr>
          <p:nvPr>
            <p:ph type="sldImg"/>
          </p:nvPr>
        </p:nvSpPr>
        <p:spPr>
          <a:xfrm>
            <a:off x="1335088" y="404813"/>
            <a:ext cx="4187825" cy="3140075"/>
          </a:xfrm>
        </p:spPr>
      </p:sp>
      <p:sp>
        <p:nvSpPr>
          <p:cNvPr id="10" name="Notes Placeholder 9">
            <a:extLst>
              <a:ext uri="{FF2B5EF4-FFF2-40B4-BE49-F238E27FC236}">
                <a16:creationId xmlns:a16="http://schemas.microsoft.com/office/drawing/2014/main" id="{88C73011-A108-4922-98B2-F945DE573EAC}"/>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31059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96AB6453-5251-47AC-A4F8-6EB68EC7C984}"/>
              </a:ext>
            </a:extLst>
          </p:cNvPr>
          <p:cNvSpPr txBox="1">
            <a:spLocks noGrp="1"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1871A0E-7ACC-4F46-9392-F6CB3F9450F5}" type="slidenum">
              <a:rPr lang="en-US" altLang="es-ES_tradnl" sz="1300">
                <a:latin typeface="Verdana" panose="020B0604030504040204" pitchFamily="34" charset="0"/>
                <a:ea typeface="ヒラギノ角ゴ Pro W3"/>
                <a:cs typeface="ヒラギノ角ゴ Pro W3"/>
              </a:rPr>
              <a:pPr algn="r" eaLnBrk="1" hangingPunct="1">
                <a:spcBef>
                  <a:spcPct val="0"/>
                </a:spcBef>
              </a:pPr>
              <a:t>11</a:t>
            </a:fld>
            <a:endParaRPr lang="en-US" altLang="es-ES_tradnl" sz="1300">
              <a:latin typeface="Verdana" panose="020B0604030504040204" pitchFamily="34" charset="0"/>
              <a:ea typeface="ヒラギノ角ゴ Pro W3"/>
              <a:cs typeface="ヒラギノ角ゴ Pro W3"/>
            </a:endParaRPr>
          </a:p>
        </p:txBody>
      </p:sp>
      <p:sp>
        <p:nvSpPr>
          <p:cNvPr id="38915" name="Rectangle 7">
            <a:extLst>
              <a:ext uri="{FF2B5EF4-FFF2-40B4-BE49-F238E27FC236}">
                <a16:creationId xmlns:a16="http://schemas.microsoft.com/office/drawing/2014/main" id="{A06D304C-A48C-4413-BDC5-30E16681B957}"/>
              </a:ext>
            </a:extLst>
          </p:cNvPr>
          <p:cNvSpPr txBox="1">
            <a:spLocks noGrp="1" noChangeArrowheads="1"/>
          </p:cNvSpPr>
          <p:nvPr/>
        </p:nvSpPr>
        <p:spPr bwMode="auto">
          <a:xfrm>
            <a:off x="4022725" y="9723438"/>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079C26BE-3C77-4E43-9CFE-DAA1B36176B0}" type="slidenum">
              <a:rPr lang="it-IT" altLang="es-ES_tradnl" sz="1300">
                <a:latin typeface="Arial" panose="020B0604020202020204" pitchFamily="34" charset="0"/>
                <a:ea typeface="MS PGothic" panose="020B0600070205080204" pitchFamily="34" charset="-128"/>
              </a:rPr>
              <a:pPr algn="r" eaLnBrk="1" hangingPunct="1">
                <a:spcBef>
                  <a:spcPct val="0"/>
                </a:spcBef>
              </a:pPr>
              <a:t>11</a:t>
            </a:fld>
            <a:endParaRPr lang="it-IT" altLang="es-ES_tradnl" sz="1300">
              <a:latin typeface="Arial" panose="020B0604020202020204" pitchFamily="34" charset="0"/>
              <a:ea typeface="MS PGothic" panose="020B0600070205080204" pitchFamily="34" charset="-128"/>
            </a:endParaRPr>
          </a:p>
        </p:txBody>
      </p:sp>
      <p:sp>
        <p:nvSpPr>
          <p:cNvPr id="38916" name="Rectangle 7">
            <a:extLst>
              <a:ext uri="{FF2B5EF4-FFF2-40B4-BE49-F238E27FC236}">
                <a16:creationId xmlns:a16="http://schemas.microsoft.com/office/drawing/2014/main" id="{8A646F9B-62EE-4A28-A47C-181BAAC1E1F2}"/>
              </a:ext>
            </a:extLst>
          </p:cNvPr>
          <p:cNvSpPr txBox="1">
            <a:spLocks noGrp="1" noChangeArrowheads="1"/>
          </p:cNvSpPr>
          <p:nvPr/>
        </p:nvSpPr>
        <p:spPr bwMode="auto">
          <a:xfrm>
            <a:off x="4022725" y="9723438"/>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C14B0FA-A153-4457-8949-4E3B7674F3B4}" type="slidenum">
              <a:rPr lang="en-US" altLang="es-ES_tradnl" sz="1300">
                <a:latin typeface="Arial" panose="020B0604020202020204" pitchFamily="34" charset="0"/>
                <a:ea typeface="MS PGothic" panose="020B0600070205080204" pitchFamily="34" charset="-128"/>
              </a:rPr>
              <a:pPr algn="r" eaLnBrk="1" hangingPunct="1">
                <a:spcBef>
                  <a:spcPct val="0"/>
                </a:spcBef>
              </a:pPr>
              <a:t>11</a:t>
            </a:fld>
            <a:endParaRPr lang="en-US" altLang="es-ES_tradnl" sz="1300">
              <a:latin typeface="Arial" panose="020B0604020202020204" pitchFamily="34" charset="0"/>
              <a:ea typeface="MS PGothic" panose="020B0600070205080204" pitchFamily="34" charset="-128"/>
            </a:endParaRPr>
          </a:p>
        </p:txBody>
      </p:sp>
      <p:sp>
        <p:nvSpPr>
          <p:cNvPr id="38917" name="Rectangle 4">
            <a:extLst>
              <a:ext uri="{FF2B5EF4-FFF2-40B4-BE49-F238E27FC236}">
                <a16:creationId xmlns:a16="http://schemas.microsoft.com/office/drawing/2014/main" id="{CF39B0ED-F8CD-4CA5-BA71-38CDCB7D444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3766" name="Rectangle 5">
            <a:extLst>
              <a:ext uri="{FF2B5EF4-FFF2-40B4-BE49-F238E27FC236}">
                <a16:creationId xmlns:a16="http://schemas.microsoft.com/office/drawing/2014/main" id="{9F8E76C5-870F-44BA-B0EC-4C20172191B7}"/>
              </a:ext>
            </a:extLst>
          </p:cNvPr>
          <p:cNvSpPr>
            <a:spLocks noGrp="1" noChangeArrowheads="1"/>
          </p:cNvSpPr>
          <p:nvPr>
            <p:ph type="body" idx="1"/>
          </p:nvPr>
        </p:nvSpPr>
        <p:spPr>
          <a:xfrm>
            <a:off x="946150" y="4859338"/>
            <a:ext cx="5207000" cy="4606925"/>
          </a:xfrm>
          <a:ln/>
        </p:spPr>
        <p:txBody>
          <a:bodyPr>
            <a:noAutofit/>
          </a:bodyPr>
          <a:lstStyle/>
          <a:p>
            <a:pPr algn="just" eaLnBrk="1" fontAlgn="auto" hangingPunct="1">
              <a:spcBef>
                <a:spcPts val="0"/>
              </a:spcBef>
              <a:spcAft>
                <a:spcPts val="0"/>
              </a:spcAft>
              <a:defRPr/>
            </a:pPr>
            <a:r>
              <a:rPr lang="es-ES" sz="1100" b="1" dirty="0">
                <a:latin typeface="+mj-lt"/>
              </a:rPr>
              <a:t>Objetivo:</a:t>
            </a:r>
          </a:p>
          <a:p>
            <a:pPr algn="just" eaLnBrk="1" fontAlgn="auto" hangingPunct="1">
              <a:spcBef>
                <a:spcPts val="0"/>
              </a:spcBef>
              <a:spcAft>
                <a:spcPts val="0"/>
              </a:spcAft>
              <a:defRPr/>
            </a:pPr>
            <a:r>
              <a:rPr lang="es-ES" sz="1100" dirty="0">
                <a:latin typeface="+mj-lt"/>
                <a:ea typeface="Arial Unicode MS" pitchFamily="34" charset="-128"/>
                <a:cs typeface="Arial Unicode MS" pitchFamily="34" charset="-128"/>
                <a:sym typeface="Symbol" pitchFamily="18" charset="2"/>
              </a:rPr>
              <a:t>Hacer un resumen de los resultados del </a:t>
            </a:r>
            <a:r>
              <a:rPr lang="es-ES" sz="1100" i="1" dirty="0" err="1">
                <a:latin typeface="+mj-lt"/>
                <a:ea typeface="Arial Unicode MS" pitchFamily="34" charset="-128"/>
                <a:cs typeface="Arial Unicode MS" pitchFamily="34" charset="-128"/>
                <a:sym typeface="Symbol" pitchFamily="18" charset="2"/>
              </a:rPr>
              <a:t>United</a:t>
            </a:r>
            <a:r>
              <a:rPr lang="es-ES" sz="1100" i="1" dirty="0">
                <a:latin typeface="+mj-lt"/>
                <a:ea typeface="Arial Unicode MS" pitchFamily="34" charset="-128"/>
                <a:cs typeface="Arial Unicode MS" pitchFamily="34" charset="-128"/>
                <a:sym typeface="Symbol" pitchFamily="18" charset="2"/>
              </a:rPr>
              <a:t> </a:t>
            </a:r>
            <a:r>
              <a:rPr lang="es-ES" sz="1100" i="1" dirty="0" err="1">
                <a:latin typeface="+mj-lt"/>
                <a:ea typeface="Arial Unicode MS" pitchFamily="34" charset="-128"/>
                <a:cs typeface="Arial Unicode MS" pitchFamily="34" charset="-128"/>
                <a:sym typeface="Symbol" pitchFamily="18" charset="2"/>
              </a:rPr>
              <a:t>Kingdom</a:t>
            </a:r>
            <a:r>
              <a:rPr lang="es-ES" sz="1100" i="1" dirty="0">
                <a:latin typeface="+mj-lt"/>
                <a:ea typeface="Arial Unicode MS" pitchFamily="34" charset="-128"/>
                <a:cs typeface="Arial Unicode MS" pitchFamily="34" charset="-128"/>
                <a:sym typeface="Symbol" pitchFamily="18" charset="2"/>
              </a:rPr>
              <a:t> </a:t>
            </a:r>
            <a:r>
              <a:rPr lang="es-ES" sz="1100" i="1" dirty="0" err="1">
                <a:latin typeface="+mj-lt"/>
                <a:ea typeface="Arial Unicode MS" pitchFamily="34" charset="-128"/>
                <a:cs typeface="Arial Unicode MS" pitchFamily="34" charset="-128"/>
                <a:sym typeface="Symbol" pitchFamily="18" charset="2"/>
              </a:rPr>
              <a:t>Prospective</a:t>
            </a:r>
            <a:r>
              <a:rPr lang="es-ES" sz="1100" i="1" dirty="0">
                <a:latin typeface="+mj-lt"/>
                <a:ea typeface="Arial Unicode MS" pitchFamily="34" charset="-128"/>
                <a:cs typeface="Arial Unicode MS" pitchFamily="34" charset="-128"/>
                <a:sym typeface="Symbol" pitchFamily="18" charset="2"/>
              </a:rPr>
              <a:t> Diabetes </a:t>
            </a:r>
            <a:r>
              <a:rPr lang="es-ES" sz="1100" i="1" dirty="0" err="1">
                <a:latin typeface="+mj-lt"/>
                <a:ea typeface="Arial Unicode MS" pitchFamily="34" charset="-128"/>
                <a:cs typeface="Arial Unicode MS" pitchFamily="34" charset="-128"/>
                <a:sym typeface="Symbol" pitchFamily="18" charset="2"/>
              </a:rPr>
              <a:t>Study</a:t>
            </a:r>
            <a:r>
              <a:rPr lang="es-ES" sz="1100" i="1" dirty="0">
                <a:latin typeface="+mj-lt"/>
                <a:ea typeface="Arial Unicode MS" pitchFamily="34" charset="-128"/>
                <a:cs typeface="Arial Unicode MS" pitchFamily="34" charset="-128"/>
                <a:sym typeface="Symbol" pitchFamily="18" charset="2"/>
              </a:rPr>
              <a:t> </a:t>
            </a:r>
            <a:r>
              <a:rPr lang="es-ES" sz="1100" dirty="0">
                <a:latin typeface="+mj-lt"/>
                <a:ea typeface="Arial Unicode MS" pitchFamily="34" charset="-128"/>
                <a:cs typeface="Arial Unicode MS" pitchFamily="34" charset="-128"/>
                <a:sym typeface="Symbol" pitchFamily="18" charset="2"/>
              </a:rPr>
              <a:t>(UKPDS) y revisar por qué es importante controlar la HbA</a:t>
            </a:r>
            <a:r>
              <a:rPr lang="es-ES" sz="1100" baseline="-25000" dirty="0">
                <a:latin typeface="+mj-lt"/>
                <a:ea typeface="Arial Unicode MS" pitchFamily="34" charset="-128"/>
                <a:cs typeface="Arial Unicode MS" pitchFamily="34" charset="-128"/>
                <a:sym typeface="Symbol" pitchFamily="18" charset="2"/>
              </a:rPr>
              <a:t>1c</a:t>
            </a:r>
            <a:r>
              <a:rPr lang="es-ES" sz="1100" dirty="0">
                <a:latin typeface="+mj-lt"/>
                <a:ea typeface="Arial Unicode MS" pitchFamily="34" charset="-128"/>
                <a:cs typeface="Arial Unicode MS" pitchFamily="34" charset="-128"/>
                <a:sym typeface="Symbol" pitchFamily="18" charset="2"/>
              </a:rPr>
              <a:t> en la diabetes mellitus tipo 2 (DM-2). </a:t>
            </a:r>
          </a:p>
          <a:p>
            <a:pPr algn="just" eaLnBrk="1" fontAlgn="auto" hangingPunct="1">
              <a:spcBef>
                <a:spcPts val="0"/>
              </a:spcBef>
              <a:spcAft>
                <a:spcPts val="0"/>
              </a:spcAft>
              <a:defRPr/>
            </a:pPr>
            <a:r>
              <a:rPr lang="es-ES" sz="1100" dirty="0">
                <a:latin typeface="+mj-lt"/>
              </a:rPr>
              <a:t>Este estudio reveló que el riesgo de complicaciones </a:t>
            </a:r>
            <a:r>
              <a:rPr lang="es-ES" sz="1100" dirty="0" err="1">
                <a:latin typeface="+mj-lt"/>
              </a:rPr>
              <a:t>microvasculares</a:t>
            </a:r>
            <a:r>
              <a:rPr lang="es-ES" sz="1100" dirty="0">
                <a:latin typeface="+mj-lt"/>
              </a:rPr>
              <a:t> y </a:t>
            </a:r>
            <a:r>
              <a:rPr lang="es-ES" sz="1100" dirty="0" err="1">
                <a:latin typeface="+mj-lt"/>
              </a:rPr>
              <a:t>macrovasculares</a:t>
            </a:r>
            <a:r>
              <a:rPr lang="es-ES" sz="1100" dirty="0">
                <a:latin typeface="+mj-lt"/>
              </a:rPr>
              <a:t> en la diabetes tipo 2 se asocia estrechamente al grado de hiperglucemia</a:t>
            </a:r>
            <a:r>
              <a:rPr lang="es-ES" sz="1100" baseline="30000" dirty="0">
                <a:latin typeface="+mj-lt"/>
              </a:rPr>
              <a:t>1</a:t>
            </a:r>
            <a:r>
              <a:rPr lang="es-ES" sz="1100" dirty="0">
                <a:latin typeface="+mj-lt"/>
              </a:rPr>
              <a:t>.</a:t>
            </a:r>
          </a:p>
          <a:p>
            <a:pPr algn="just" eaLnBrk="1" fontAlgn="auto" hangingPunct="1">
              <a:spcBef>
                <a:spcPts val="0"/>
              </a:spcBef>
              <a:spcAft>
                <a:spcPts val="0"/>
              </a:spcAft>
              <a:defRPr/>
            </a:pPr>
            <a:endParaRPr lang="es-ES" sz="1100" dirty="0">
              <a:latin typeface="+mj-lt"/>
            </a:endParaRPr>
          </a:p>
          <a:p>
            <a:pPr algn="just" eaLnBrk="1" fontAlgn="auto" hangingPunct="1">
              <a:spcBef>
                <a:spcPts val="0"/>
              </a:spcBef>
              <a:spcAft>
                <a:spcPts val="0"/>
              </a:spcAft>
              <a:defRPr/>
            </a:pPr>
            <a:r>
              <a:rPr lang="es-ES" sz="1100" dirty="0">
                <a:latin typeface="+mj-lt"/>
              </a:rPr>
              <a:t>En el análisis observacional de la cohorte del UKPDS, cada aumento de la HbA</a:t>
            </a:r>
            <a:r>
              <a:rPr lang="es-ES" sz="1100" baseline="-25000" dirty="0">
                <a:latin typeface="+mj-lt"/>
              </a:rPr>
              <a:t>1c</a:t>
            </a:r>
            <a:r>
              <a:rPr lang="es-ES" sz="1100" dirty="0">
                <a:latin typeface="+mj-lt"/>
              </a:rPr>
              <a:t> de un 1% se asoció a incrementos clínicamente importantes del riesgo de:</a:t>
            </a:r>
          </a:p>
          <a:p>
            <a:pPr lvl="1" indent="-247620" algn="just" eaLnBrk="1" fontAlgn="auto" hangingPunct="1">
              <a:spcBef>
                <a:spcPts val="0"/>
              </a:spcBef>
              <a:spcAft>
                <a:spcPts val="0"/>
              </a:spcAft>
              <a:buFont typeface="Arial" pitchFamily="34" charset="0"/>
              <a:buChar char="•"/>
              <a:defRPr/>
            </a:pPr>
            <a:r>
              <a:rPr lang="es-ES" sz="1100" dirty="0">
                <a:latin typeface="+mj-lt"/>
              </a:rPr>
              <a:t>Muertes relacionadas con la diabetes (aumento medio del riesgo del 21%, </a:t>
            </a:r>
            <a:r>
              <a:rPr lang="es-ES" sz="1100" i="1" dirty="0">
                <a:latin typeface="+mj-lt"/>
              </a:rPr>
              <a:t>p  </a:t>
            </a:r>
            <a:r>
              <a:rPr lang="es-ES" sz="1100" dirty="0">
                <a:latin typeface="+mj-lt"/>
              </a:rPr>
              <a:t>&lt; 0,0001).</a:t>
            </a:r>
          </a:p>
          <a:p>
            <a:pPr lvl="1" indent="-247620" algn="just" eaLnBrk="1" fontAlgn="auto" hangingPunct="1">
              <a:spcBef>
                <a:spcPts val="0"/>
              </a:spcBef>
              <a:spcAft>
                <a:spcPts val="0"/>
              </a:spcAft>
              <a:buFont typeface="Arial" pitchFamily="34" charset="0"/>
              <a:buChar char="•"/>
              <a:defRPr/>
            </a:pPr>
            <a:r>
              <a:rPr lang="es-ES" sz="1100" dirty="0">
                <a:latin typeface="+mj-lt"/>
              </a:rPr>
              <a:t>Infarto de miocardio (aumento medio del riesgo del 14%, </a:t>
            </a:r>
            <a:r>
              <a:rPr lang="es-ES" sz="1100" i="1" dirty="0">
                <a:latin typeface="+mj-lt"/>
              </a:rPr>
              <a:t>p  </a:t>
            </a:r>
            <a:r>
              <a:rPr lang="es-ES" sz="1100" dirty="0">
                <a:latin typeface="+mj-lt"/>
              </a:rPr>
              <a:t>&lt; 0,0001).</a:t>
            </a:r>
          </a:p>
          <a:p>
            <a:pPr lvl="1" indent="-247620" algn="just" eaLnBrk="1" fontAlgn="auto" hangingPunct="1">
              <a:spcBef>
                <a:spcPts val="0"/>
              </a:spcBef>
              <a:spcAft>
                <a:spcPts val="0"/>
              </a:spcAft>
              <a:buFont typeface="Arial" pitchFamily="34" charset="0"/>
              <a:buChar char="•"/>
              <a:defRPr/>
            </a:pPr>
            <a:r>
              <a:rPr lang="es-ES" sz="1100" dirty="0">
                <a:latin typeface="+mj-lt"/>
              </a:rPr>
              <a:t>Complicaciones </a:t>
            </a:r>
            <a:r>
              <a:rPr lang="es-ES" sz="1100" dirty="0" err="1">
                <a:latin typeface="+mj-lt"/>
              </a:rPr>
              <a:t>microvasculares</a:t>
            </a:r>
            <a:r>
              <a:rPr lang="es-ES" sz="1100" dirty="0">
                <a:latin typeface="+mj-lt"/>
              </a:rPr>
              <a:t> (aumento medio del riesgo del 37%, </a:t>
            </a:r>
            <a:r>
              <a:rPr lang="es-ES" sz="1100" i="1" dirty="0">
                <a:latin typeface="+mj-lt"/>
              </a:rPr>
              <a:t>p </a:t>
            </a:r>
            <a:r>
              <a:rPr lang="es-ES" sz="1100" dirty="0">
                <a:latin typeface="+mj-lt"/>
              </a:rPr>
              <a:t>&lt; 0,0001).</a:t>
            </a:r>
          </a:p>
          <a:p>
            <a:pPr lvl="1" indent="-247620" algn="just" eaLnBrk="1" fontAlgn="auto" hangingPunct="1">
              <a:spcBef>
                <a:spcPts val="0"/>
              </a:spcBef>
              <a:spcAft>
                <a:spcPts val="0"/>
              </a:spcAft>
              <a:buFont typeface="Arial" pitchFamily="34" charset="0"/>
              <a:buChar char="•"/>
              <a:defRPr/>
            </a:pPr>
            <a:r>
              <a:rPr lang="es-ES" sz="1100" dirty="0">
                <a:latin typeface="+mj-lt"/>
              </a:rPr>
              <a:t>Vasculopatía periférica (aumento medio del riesgo del 43%, </a:t>
            </a:r>
            <a:r>
              <a:rPr lang="es-ES" sz="1100" i="1" dirty="0">
                <a:latin typeface="+mj-lt"/>
              </a:rPr>
              <a:t>p </a:t>
            </a:r>
            <a:r>
              <a:rPr lang="es-ES" sz="1100" dirty="0">
                <a:latin typeface="+mj-lt"/>
              </a:rPr>
              <a:t>&lt; 0,0001).</a:t>
            </a:r>
          </a:p>
          <a:p>
            <a:pPr algn="just" eaLnBrk="1" fontAlgn="auto" hangingPunct="1">
              <a:spcBef>
                <a:spcPts val="0"/>
              </a:spcBef>
              <a:spcAft>
                <a:spcPts val="0"/>
              </a:spcAft>
              <a:defRPr/>
            </a:pPr>
            <a:endParaRPr lang="es-ES" sz="1100" dirty="0">
              <a:latin typeface="+mj-lt"/>
            </a:endParaRPr>
          </a:p>
          <a:p>
            <a:pPr algn="just" eaLnBrk="1" fontAlgn="auto" hangingPunct="1">
              <a:spcBef>
                <a:spcPts val="0"/>
              </a:spcBef>
              <a:spcAft>
                <a:spcPts val="0"/>
              </a:spcAft>
              <a:defRPr/>
            </a:pPr>
            <a:r>
              <a:rPr lang="es-ES" sz="1100" dirty="0">
                <a:latin typeface="+mj-lt"/>
              </a:rPr>
              <a:t>Los datos se ajustaron por la edad en el momento del diagnóstico de la diabetes, el sexo, el grupo étnico, el tabaquismo, la presencia de albuminuria, la presión arterial sistólica, el colesterol de lipoproteínas de alta y baja densidad y los triglicéridos.</a:t>
            </a:r>
          </a:p>
          <a:p>
            <a:pPr algn="just" eaLnBrk="1" fontAlgn="auto" hangingPunct="1">
              <a:spcBef>
                <a:spcPts val="0"/>
              </a:spcBef>
              <a:spcAft>
                <a:spcPts val="0"/>
              </a:spcAft>
              <a:defRPr/>
            </a:pPr>
            <a:endParaRPr lang="en-GB" sz="1100" dirty="0">
              <a:latin typeface="+mj-lt"/>
            </a:endParaRPr>
          </a:p>
          <a:p>
            <a:pPr algn="just" eaLnBrk="1" fontAlgn="auto" hangingPunct="1">
              <a:spcBef>
                <a:spcPts val="0"/>
              </a:spcBef>
              <a:spcAft>
                <a:spcPts val="0"/>
              </a:spcAft>
              <a:defRPr/>
            </a:pPr>
            <a:endParaRPr lang="en-GB" sz="1100" dirty="0">
              <a:latin typeface="+mj-lt"/>
            </a:endParaRPr>
          </a:p>
          <a:p>
            <a:pPr algn="just" eaLnBrk="1" fontAlgn="auto" hangingPunct="1">
              <a:spcBef>
                <a:spcPts val="0"/>
              </a:spcBef>
              <a:spcAft>
                <a:spcPts val="0"/>
              </a:spcAft>
              <a:defRPr/>
            </a:pPr>
            <a:r>
              <a:rPr lang="en-GB" sz="1100" b="1" dirty="0">
                <a:latin typeface="+mj-lt"/>
              </a:rPr>
              <a:t>BIBLIOGRAFÍA: </a:t>
            </a:r>
          </a:p>
          <a:p>
            <a:pPr marL="247620" indent="-247620" algn="just" eaLnBrk="1" fontAlgn="auto" hangingPunct="1">
              <a:spcBef>
                <a:spcPts val="0"/>
              </a:spcBef>
              <a:spcAft>
                <a:spcPts val="0"/>
              </a:spcAft>
              <a:buFontTx/>
              <a:buAutoNum type="arabicPeriod"/>
              <a:defRPr/>
            </a:pPr>
            <a:r>
              <a:rPr lang="en-GB" sz="1100" dirty="0">
                <a:latin typeface="+mj-lt"/>
              </a:rPr>
              <a:t>Stratton MI, Adler AI, Neil AW, Matthews DR, Manley SE, Cull CA, et al. Association of glycaemia with </a:t>
            </a:r>
            <a:r>
              <a:rPr lang="en-GB" sz="1100" dirty="0" err="1">
                <a:latin typeface="+mj-lt"/>
              </a:rPr>
              <a:t>macrovascular</a:t>
            </a:r>
            <a:r>
              <a:rPr lang="en-GB" sz="1100" dirty="0">
                <a:latin typeface="+mj-lt"/>
              </a:rPr>
              <a:t> and </a:t>
            </a:r>
            <a:r>
              <a:rPr lang="en-GB" sz="1100" dirty="0" err="1">
                <a:latin typeface="+mj-lt"/>
              </a:rPr>
              <a:t>microvascular</a:t>
            </a:r>
            <a:r>
              <a:rPr lang="en-GB" sz="1100" dirty="0">
                <a:latin typeface="+mj-lt"/>
              </a:rPr>
              <a:t> complications of type 2 diabetes (UKPDS 35): prospective observational study. BMJ 2000;321:405-12.</a:t>
            </a:r>
            <a:endParaRPr lang="es-ES" sz="1100" dirty="0">
              <a:latin typeface="+mj-lt"/>
            </a:endParaRPr>
          </a:p>
          <a:p>
            <a:pPr marL="247620" indent="-247620" algn="just" eaLnBrk="1" fontAlgn="auto" hangingPunct="1">
              <a:spcBef>
                <a:spcPts val="0"/>
              </a:spcBef>
              <a:spcAft>
                <a:spcPts val="0"/>
              </a:spcAft>
              <a:buFontTx/>
              <a:buAutoNum type="arabicPeriod"/>
              <a:defRPr/>
            </a:pPr>
            <a:r>
              <a:rPr lang="en-US" sz="1100" dirty="0" err="1">
                <a:latin typeface="+mj-lt"/>
              </a:rPr>
              <a:t>Selvin</a:t>
            </a:r>
            <a:r>
              <a:rPr lang="en-US" sz="1100" dirty="0">
                <a:latin typeface="+mj-lt"/>
              </a:rPr>
              <a:t> E, </a:t>
            </a:r>
            <a:r>
              <a:rPr lang="en-US" sz="1100" dirty="0" err="1">
                <a:latin typeface="+mj-lt"/>
              </a:rPr>
              <a:t>Marinopoulos</a:t>
            </a:r>
            <a:r>
              <a:rPr lang="en-US" sz="1100" dirty="0">
                <a:latin typeface="+mj-lt"/>
              </a:rPr>
              <a:t> S, </a:t>
            </a:r>
            <a:r>
              <a:rPr lang="en-US" sz="1100" dirty="0" err="1">
                <a:latin typeface="+mj-lt"/>
              </a:rPr>
              <a:t>Berkenblit</a:t>
            </a:r>
            <a:r>
              <a:rPr lang="en-US" sz="1100" dirty="0">
                <a:latin typeface="+mj-lt"/>
              </a:rPr>
              <a:t> G, Rami T, </a:t>
            </a:r>
            <a:r>
              <a:rPr lang="en-US" sz="1100" dirty="0" err="1">
                <a:latin typeface="+mj-lt"/>
              </a:rPr>
              <a:t>Brancati</a:t>
            </a:r>
            <a:r>
              <a:rPr lang="en-US" sz="1100" dirty="0">
                <a:latin typeface="+mj-lt"/>
              </a:rPr>
              <a:t> FL, </a:t>
            </a:r>
            <a:r>
              <a:rPr lang="en-US" sz="1100" dirty="0" err="1">
                <a:latin typeface="+mj-lt"/>
              </a:rPr>
              <a:t>Powe</a:t>
            </a:r>
            <a:r>
              <a:rPr lang="en-US" sz="1100" dirty="0">
                <a:latin typeface="+mj-lt"/>
              </a:rPr>
              <a:t> NR, Golden SH. Meta-analysis: glycosylated hemoglobin and cardiovascular disease in diabetes mellitus. Ann Intern Med. 2004 Sep 21;141(6):421-31.</a:t>
            </a:r>
            <a:endParaRPr lang="es-ES" sz="1100" dirty="0">
              <a:latin typeface="+mj-lt"/>
            </a:endParaRPr>
          </a:p>
          <a:p>
            <a:pPr marL="247620" indent="-247620" algn="just" eaLnBrk="1" fontAlgn="auto" hangingPunct="1">
              <a:spcBef>
                <a:spcPts val="0"/>
              </a:spcBef>
              <a:spcAft>
                <a:spcPts val="0"/>
              </a:spcAft>
              <a:buFontTx/>
              <a:buAutoNum type="arabicPeriod"/>
              <a:defRPr/>
            </a:pPr>
            <a:endParaRPr lang="es-ES" sz="1100" dirty="0">
              <a:latin typeface="+mj-lt"/>
            </a:endParaRPr>
          </a:p>
        </p:txBody>
      </p:sp>
    </p:spTree>
    <p:extLst>
      <p:ext uri="{BB962C8B-B14F-4D97-AF65-F5344CB8AC3E}">
        <p14:creationId xmlns:p14="http://schemas.microsoft.com/office/powerpoint/2010/main" val="3391831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1 Marcador de imagen de diapositiva"/>
          <p:cNvSpPr>
            <a:spLocks noGrp="1" noRot="1" noChangeAspect="1"/>
          </p:cNvSpPr>
          <p:nvPr>
            <p:ph type="sldImg"/>
          </p:nvPr>
        </p:nvSpPr>
        <p:spPr bwMode="auto">
          <a:noFill/>
          <a:ln>
            <a:solidFill>
              <a:srgbClr val="000000"/>
            </a:solidFill>
            <a:miter lim="800000"/>
            <a:headEnd/>
            <a:tailEnd/>
          </a:ln>
        </p:spPr>
      </p:sp>
      <p:sp>
        <p:nvSpPr>
          <p:cNvPr id="29698"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S" dirty="0">
                <a:latin typeface="+mj-lt"/>
              </a:rPr>
              <a:t>HbA</a:t>
            </a:r>
            <a:r>
              <a:rPr lang="es-ES" baseline="-25000" dirty="0">
                <a:latin typeface="+mj-lt"/>
              </a:rPr>
              <a:t>1c</a:t>
            </a:r>
            <a:r>
              <a:rPr lang="es-ES" dirty="0">
                <a:latin typeface="+mj-lt"/>
              </a:rPr>
              <a:t>: hemoglobina </a:t>
            </a:r>
            <a:r>
              <a:rPr lang="es-ES" dirty="0" err="1">
                <a:latin typeface="+mj-lt"/>
              </a:rPr>
              <a:t>glucosilada</a:t>
            </a:r>
            <a:r>
              <a:rPr lang="es-ES" dirty="0">
                <a:latin typeface="+mj-lt"/>
              </a:rPr>
              <a:t>.</a:t>
            </a:r>
          </a:p>
          <a:p>
            <a:pPr eaLnBrk="1" hangingPunct="1">
              <a:spcBef>
                <a:spcPct val="0"/>
              </a:spcBef>
            </a:pPr>
            <a:endParaRPr lang="es-ES" b="1" dirty="0">
              <a:latin typeface="+mj-lt"/>
            </a:endParaRPr>
          </a:p>
          <a:p>
            <a:pPr eaLnBrk="1" hangingPunct="1">
              <a:spcBef>
                <a:spcPct val="0"/>
              </a:spcBef>
            </a:pPr>
            <a:r>
              <a:rPr lang="es-ES" b="1" dirty="0">
                <a:latin typeface="+mj-lt"/>
              </a:rPr>
              <a:t>Bibliografía</a:t>
            </a:r>
          </a:p>
          <a:p>
            <a:pPr marL="228600" indent="-228600">
              <a:buFont typeface="+mj-lt"/>
              <a:buAutoNum type="arabicPeriod"/>
            </a:pPr>
            <a:r>
              <a:rPr lang="es-ES" dirty="0" err="1">
                <a:solidFill>
                  <a:schemeClr val="dk1"/>
                </a:solidFill>
                <a:latin typeface="+mj-lt"/>
                <a:cs typeface="Arial"/>
              </a:rPr>
              <a:t>Franch</a:t>
            </a:r>
            <a:r>
              <a:rPr lang="es-ES" dirty="0">
                <a:solidFill>
                  <a:schemeClr val="dk1"/>
                </a:solidFill>
                <a:latin typeface="+mj-lt"/>
                <a:cs typeface="Arial"/>
              </a:rPr>
              <a:t> Nadal J, Artola Menéndez S, Diez Espino J, Mata Cases M. Evolución de los indicadores de calidad asistencial al diabético tipo 2 en atención primaria (1996–2007). Programa de mejora continua de calidad de la Red de Grupos de Estudio de la Diabetes en Atención Primaria de la Salud [en línea]. </a:t>
            </a:r>
            <a:r>
              <a:rPr lang="es-ES" dirty="0" err="1">
                <a:solidFill>
                  <a:schemeClr val="dk1"/>
                </a:solidFill>
                <a:latin typeface="+mj-lt"/>
                <a:cs typeface="Arial"/>
              </a:rPr>
              <a:t>Med</a:t>
            </a:r>
            <a:r>
              <a:rPr lang="es-ES" dirty="0">
                <a:solidFill>
                  <a:schemeClr val="dk1"/>
                </a:solidFill>
                <a:latin typeface="+mj-lt"/>
                <a:cs typeface="Arial"/>
              </a:rPr>
              <a:t> </a:t>
            </a:r>
            <a:r>
              <a:rPr lang="es-ES" dirty="0" err="1">
                <a:solidFill>
                  <a:schemeClr val="dk1"/>
                </a:solidFill>
                <a:latin typeface="+mj-lt"/>
                <a:cs typeface="Arial"/>
              </a:rPr>
              <a:t>Clin</a:t>
            </a:r>
            <a:r>
              <a:rPr lang="es-ES" dirty="0">
                <a:solidFill>
                  <a:schemeClr val="dk1"/>
                </a:solidFill>
                <a:latin typeface="+mj-lt"/>
                <a:cs typeface="Arial"/>
              </a:rPr>
              <a:t> (</a:t>
            </a:r>
            <a:r>
              <a:rPr lang="es-ES" dirty="0" err="1">
                <a:solidFill>
                  <a:schemeClr val="dk1"/>
                </a:solidFill>
                <a:latin typeface="+mj-lt"/>
                <a:cs typeface="Arial"/>
              </a:rPr>
              <a:t>Barc</a:t>
            </a:r>
            <a:r>
              <a:rPr lang="es-ES" dirty="0">
                <a:solidFill>
                  <a:schemeClr val="dk1"/>
                </a:solidFill>
                <a:latin typeface="+mj-lt"/>
                <a:cs typeface="Arial"/>
              </a:rPr>
              <a:t>). 2010; 135(13):600-607.</a:t>
            </a:r>
          </a:p>
          <a:p>
            <a:pPr marL="228600" indent="-228600">
              <a:buFont typeface="+mj-lt"/>
              <a:buAutoNum type="arabicPeriod"/>
            </a:pPr>
            <a:r>
              <a:rPr lang="es-ES" dirty="0">
                <a:solidFill>
                  <a:schemeClr val="dk1"/>
                </a:solidFill>
                <a:latin typeface="+mj-lt"/>
                <a:cs typeface="Arial"/>
              </a:rPr>
              <a:t>Pérez A, </a:t>
            </a:r>
            <a:r>
              <a:rPr lang="es-ES" dirty="0" err="1">
                <a:solidFill>
                  <a:schemeClr val="dk1"/>
                </a:solidFill>
                <a:latin typeface="+mj-lt"/>
                <a:cs typeface="Arial"/>
              </a:rPr>
              <a:t>Franch</a:t>
            </a:r>
            <a:r>
              <a:rPr lang="es-ES" dirty="0">
                <a:solidFill>
                  <a:schemeClr val="dk1"/>
                </a:solidFill>
                <a:latin typeface="+mj-lt"/>
                <a:cs typeface="Arial"/>
              </a:rPr>
              <a:t> J, Cases A, González </a:t>
            </a:r>
            <a:r>
              <a:rPr lang="es-ES" dirty="0" err="1">
                <a:solidFill>
                  <a:schemeClr val="dk1"/>
                </a:solidFill>
                <a:latin typeface="+mj-lt"/>
                <a:cs typeface="Arial"/>
              </a:rPr>
              <a:t>Juanatey</a:t>
            </a:r>
            <a:r>
              <a:rPr lang="es-ES" dirty="0">
                <a:solidFill>
                  <a:schemeClr val="dk1"/>
                </a:solidFill>
                <a:latin typeface="+mj-lt"/>
                <a:cs typeface="Arial"/>
              </a:rPr>
              <a:t> JR, </a:t>
            </a:r>
            <a:r>
              <a:rPr lang="es-ES" dirty="0" err="1">
                <a:solidFill>
                  <a:schemeClr val="dk1"/>
                </a:solidFill>
                <a:latin typeface="+mj-lt"/>
                <a:cs typeface="Arial"/>
              </a:rPr>
              <a:t>Conthe</a:t>
            </a:r>
            <a:r>
              <a:rPr lang="es-ES" dirty="0">
                <a:solidFill>
                  <a:schemeClr val="dk1"/>
                </a:solidFill>
                <a:latin typeface="+mj-lt"/>
                <a:cs typeface="Arial"/>
              </a:rPr>
              <a:t> P, Gimeno E, et al. Relación del grado de control glucémico con las características de la diabetes y el tratamiento de la hiperglucemia en la diabetes tipo 2. Estudio DIABES. </a:t>
            </a:r>
            <a:r>
              <a:rPr lang="es-ES" dirty="0" err="1">
                <a:solidFill>
                  <a:schemeClr val="dk1"/>
                </a:solidFill>
                <a:latin typeface="+mj-lt"/>
                <a:cs typeface="Arial"/>
              </a:rPr>
              <a:t>Med</a:t>
            </a:r>
            <a:r>
              <a:rPr lang="es-ES" dirty="0">
                <a:solidFill>
                  <a:schemeClr val="dk1"/>
                </a:solidFill>
                <a:latin typeface="+mj-lt"/>
                <a:cs typeface="Arial"/>
              </a:rPr>
              <a:t> </a:t>
            </a:r>
            <a:r>
              <a:rPr lang="es-ES" dirty="0" err="1">
                <a:solidFill>
                  <a:schemeClr val="dk1"/>
                </a:solidFill>
                <a:latin typeface="+mj-lt"/>
                <a:cs typeface="Arial"/>
              </a:rPr>
              <a:t>Clin</a:t>
            </a:r>
            <a:r>
              <a:rPr lang="es-ES" dirty="0">
                <a:solidFill>
                  <a:schemeClr val="dk1"/>
                </a:solidFill>
                <a:latin typeface="+mj-lt"/>
                <a:cs typeface="Arial"/>
              </a:rPr>
              <a:t> (</a:t>
            </a:r>
            <a:r>
              <a:rPr lang="es-ES" dirty="0" err="1">
                <a:solidFill>
                  <a:schemeClr val="dk1"/>
                </a:solidFill>
                <a:latin typeface="+mj-lt"/>
                <a:cs typeface="Arial"/>
              </a:rPr>
              <a:t>Barc</a:t>
            </a:r>
            <a:r>
              <a:rPr lang="es-ES" dirty="0">
                <a:solidFill>
                  <a:schemeClr val="dk1"/>
                </a:solidFill>
                <a:latin typeface="+mj-lt"/>
                <a:cs typeface="Arial"/>
              </a:rPr>
              <a:t>). 2012; 138(12):505-511. </a:t>
            </a:r>
          </a:p>
          <a:p>
            <a:pPr marL="228600" indent="-228600" algn="l">
              <a:buFont typeface="+mj-lt"/>
              <a:buAutoNum type="arabicPeriod"/>
            </a:pPr>
            <a:r>
              <a:rPr lang="es-ES" dirty="0">
                <a:solidFill>
                  <a:schemeClr val="dk1"/>
                </a:solidFill>
                <a:latin typeface="+mj-lt"/>
                <a:cs typeface="Arial"/>
              </a:rPr>
              <a:t>Vinagre I, Mata-Cases M, Hermosilla E, Morros R, Fina F, Rosell M, et al. Control of </a:t>
            </a:r>
            <a:r>
              <a:rPr lang="es-ES" dirty="0" err="1">
                <a:solidFill>
                  <a:schemeClr val="dk1"/>
                </a:solidFill>
                <a:latin typeface="+mj-lt"/>
                <a:cs typeface="Arial"/>
              </a:rPr>
              <a:t>glycemia</a:t>
            </a:r>
            <a:r>
              <a:rPr lang="es-ES" dirty="0">
                <a:solidFill>
                  <a:schemeClr val="dk1"/>
                </a:solidFill>
                <a:latin typeface="+mj-lt"/>
                <a:cs typeface="Arial"/>
              </a:rPr>
              <a:t> and cardiovascular </a:t>
            </a:r>
            <a:r>
              <a:rPr lang="es-ES" dirty="0" err="1">
                <a:solidFill>
                  <a:schemeClr val="dk1"/>
                </a:solidFill>
                <a:latin typeface="+mj-lt"/>
                <a:cs typeface="Arial"/>
              </a:rPr>
              <a:t>risk</a:t>
            </a:r>
            <a:r>
              <a:rPr lang="es-ES" dirty="0">
                <a:solidFill>
                  <a:schemeClr val="dk1"/>
                </a:solidFill>
                <a:latin typeface="+mj-lt"/>
                <a:cs typeface="Arial"/>
              </a:rPr>
              <a:t> </a:t>
            </a:r>
            <a:r>
              <a:rPr lang="es-ES" dirty="0" err="1">
                <a:solidFill>
                  <a:schemeClr val="dk1"/>
                </a:solidFill>
                <a:latin typeface="+mj-lt"/>
                <a:cs typeface="Arial"/>
              </a:rPr>
              <a:t>factors</a:t>
            </a:r>
            <a:r>
              <a:rPr lang="es-ES" dirty="0">
                <a:solidFill>
                  <a:schemeClr val="dk1"/>
                </a:solidFill>
                <a:latin typeface="+mj-lt"/>
                <a:cs typeface="Arial"/>
              </a:rPr>
              <a:t> in </a:t>
            </a:r>
            <a:r>
              <a:rPr lang="es-ES" dirty="0" err="1">
                <a:solidFill>
                  <a:schemeClr val="dk1"/>
                </a:solidFill>
                <a:latin typeface="+mj-lt"/>
                <a:cs typeface="Arial"/>
              </a:rPr>
              <a:t>patients</a:t>
            </a:r>
            <a:r>
              <a:rPr lang="es-ES" dirty="0">
                <a:solidFill>
                  <a:schemeClr val="dk1"/>
                </a:solidFill>
                <a:latin typeface="+mj-lt"/>
                <a:cs typeface="Arial"/>
              </a:rPr>
              <a:t> </a:t>
            </a:r>
            <a:r>
              <a:rPr lang="es-ES" dirty="0" err="1">
                <a:solidFill>
                  <a:schemeClr val="dk1"/>
                </a:solidFill>
                <a:latin typeface="+mj-lt"/>
                <a:cs typeface="Arial"/>
              </a:rPr>
              <a:t>with</a:t>
            </a:r>
            <a:r>
              <a:rPr lang="es-ES" dirty="0">
                <a:solidFill>
                  <a:schemeClr val="dk1"/>
                </a:solidFill>
                <a:latin typeface="+mj-lt"/>
                <a:cs typeface="Arial"/>
              </a:rPr>
              <a:t> </a:t>
            </a:r>
            <a:r>
              <a:rPr lang="es-ES" dirty="0" err="1">
                <a:solidFill>
                  <a:schemeClr val="dk1"/>
                </a:solidFill>
                <a:latin typeface="+mj-lt"/>
                <a:cs typeface="Arial"/>
              </a:rPr>
              <a:t>type</a:t>
            </a:r>
            <a:r>
              <a:rPr lang="es-ES" dirty="0">
                <a:solidFill>
                  <a:schemeClr val="dk1"/>
                </a:solidFill>
                <a:latin typeface="+mj-lt"/>
                <a:cs typeface="Arial"/>
              </a:rPr>
              <a:t> 2 diabetes in </a:t>
            </a:r>
            <a:r>
              <a:rPr lang="es-ES" dirty="0" err="1">
                <a:solidFill>
                  <a:schemeClr val="dk1"/>
                </a:solidFill>
                <a:latin typeface="+mj-lt"/>
                <a:cs typeface="Arial"/>
              </a:rPr>
              <a:t>primary</a:t>
            </a:r>
            <a:r>
              <a:rPr lang="es-ES" dirty="0">
                <a:solidFill>
                  <a:schemeClr val="dk1"/>
                </a:solidFill>
                <a:latin typeface="+mj-lt"/>
                <a:cs typeface="Arial"/>
              </a:rPr>
              <a:t> </a:t>
            </a:r>
            <a:r>
              <a:rPr lang="es-ES" dirty="0" err="1">
                <a:solidFill>
                  <a:schemeClr val="dk1"/>
                </a:solidFill>
                <a:latin typeface="+mj-lt"/>
                <a:cs typeface="Arial"/>
              </a:rPr>
              <a:t>care</a:t>
            </a:r>
            <a:r>
              <a:rPr lang="es-ES" dirty="0">
                <a:solidFill>
                  <a:schemeClr val="dk1"/>
                </a:solidFill>
                <a:latin typeface="+mj-lt"/>
                <a:cs typeface="Arial"/>
              </a:rPr>
              <a:t> in </a:t>
            </a:r>
            <a:r>
              <a:rPr lang="es-ES" dirty="0" err="1">
                <a:solidFill>
                  <a:schemeClr val="dk1"/>
                </a:solidFill>
                <a:latin typeface="+mj-lt"/>
                <a:cs typeface="Arial"/>
              </a:rPr>
              <a:t>Catalonia</a:t>
            </a:r>
            <a:r>
              <a:rPr lang="es-ES" dirty="0">
                <a:solidFill>
                  <a:schemeClr val="dk1"/>
                </a:solidFill>
                <a:latin typeface="+mj-lt"/>
                <a:cs typeface="Arial"/>
              </a:rPr>
              <a:t> (</a:t>
            </a:r>
            <a:r>
              <a:rPr lang="es-ES" dirty="0" err="1">
                <a:solidFill>
                  <a:schemeClr val="dk1"/>
                </a:solidFill>
                <a:latin typeface="+mj-lt"/>
                <a:cs typeface="Arial"/>
              </a:rPr>
              <a:t>Spain</a:t>
            </a:r>
            <a:r>
              <a:rPr lang="es-ES" dirty="0">
                <a:solidFill>
                  <a:schemeClr val="dk1"/>
                </a:solidFill>
                <a:latin typeface="+mj-lt"/>
                <a:cs typeface="Arial"/>
              </a:rPr>
              <a:t>) [en línea]. Diabetes </a:t>
            </a:r>
            <a:r>
              <a:rPr lang="es-ES" dirty="0" err="1">
                <a:solidFill>
                  <a:schemeClr val="dk1"/>
                </a:solidFill>
                <a:latin typeface="+mj-lt"/>
                <a:cs typeface="Arial"/>
              </a:rPr>
              <a:t>Care</a:t>
            </a:r>
            <a:r>
              <a:rPr lang="es-ES" dirty="0">
                <a:solidFill>
                  <a:schemeClr val="dk1"/>
                </a:solidFill>
                <a:latin typeface="+mj-lt"/>
                <a:cs typeface="Arial"/>
              </a:rPr>
              <a:t>. 2012; 35(4):774-99. </a:t>
            </a:r>
            <a:br>
              <a:rPr lang="es-ES" dirty="0">
                <a:solidFill>
                  <a:schemeClr val="dk1"/>
                </a:solidFill>
                <a:latin typeface="+mj-lt"/>
                <a:cs typeface="Arial"/>
              </a:rPr>
            </a:br>
            <a:r>
              <a:rPr lang="es-ES" dirty="0">
                <a:solidFill>
                  <a:schemeClr val="dk1"/>
                </a:solidFill>
                <a:latin typeface="+mj-lt"/>
                <a:cs typeface="Arial"/>
              </a:rPr>
              <a:t>Pérez A, Mediavilla JJ, Miñambres I, González-Segura D. Control glucémico en pacientes con diabetes mellitus tipo 2 en España. </a:t>
            </a:r>
            <a:r>
              <a:rPr lang="es-ES" dirty="0" err="1">
                <a:solidFill>
                  <a:schemeClr val="dk1"/>
                </a:solidFill>
                <a:latin typeface="+mj-lt"/>
                <a:cs typeface="Arial"/>
              </a:rPr>
              <a:t>Rev</a:t>
            </a:r>
            <a:r>
              <a:rPr lang="es-ES" dirty="0">
                <a:solidFill>
                  <a:schemeClr val="dk1"/>
                </a:solidFill>
                <a:latin typeface="+mj-lt"/>
                <a:cs typeface="Arial"/>
              </a:rPr>
              <a:t> </a:t>
            </a:r>
            <a:r>
              <a:rPr lang="es-ES" dirty="0" err="1">
                <a:solidFill>
                  <a:schemeClr val="dk1"/>
                </a:solidFill>
                <a:latin typeface="+mj-lt"/>
                <a:cs typeface="Arial"/>
              </a:rPr>
              <a:t>Clin</a:t>
            </a:r>
            <a:r>
              <a:rPr lang="es-ES" dirty="0">
                <a:solidFill>
                  <a:schemeClr val="dk1"/>
                </a:solidFill>
                <a:latin typeface="+mj-lt"/>
                <a:cs typeface="Arial"/>
              </a:rPr>
              <a:t> Esp. 2014; 214(8):429-436. </a:t>
            </a:r>
            <a:endParaRPr lang="es-ES_tradnl" dirty="0">
              <a:solidFill>
                <a:schemeClr val="dk1"/>
              </a:solidFill>
              <a:latin typeface="+mj-lt"/>
              <a:cs typeface="Arial"/>
            </a:endParaRPr>
          </a:p>
        </p:txBody>
      </p:sp>
      <p:sp>
        <p:nvSpPr>
          <p:cNvPr id="67587"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5ED2D20-80C9-4EEB-9796-C673CC0F1EE4}"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2782241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Cohorte española de 198.919 adultos</a:t>
            </a:r>
          </a:p>
          <a:p>
            <a:r>
              <a:rPr lang="es-ES" dirty="0"/>
              <a:t>1997-2013 hasta 2016; mediana seguimiento: 6,0 +/- 4,5 años</a:t>
            </a:r>
          </a:p>
        </p:txBody>
      </p:sp>
      <p:sp>
        <p:nvSpPr>
          <p:cNvPr id="4" name="Marcador de número de diapositiva 3"/>
          <p:cNvSpPr>
            <a:spLocks noGrp="1"/>
          </p:cNvSpPr>
          <p:nvPr>
            <p:ph type="sldNum" sz="quarter" idx="5"/>
          </p:nvPr>
        </p:nvSpPr>
        <p:spPr/>
        <p:txBody>
          <a:bodyPr/>
          <a:lstStyle/>
          <a:p>
            <a:fld id="{DB3ED676-DE5F-4787-9750-9FE5FB108E80}" type="slidenum">
              <a:rPr lang="es-ES" smtClean="0"/>
              <a:t>16</a:t>
            </a:fld>
            <a:endParaRPr lang="es-ES"/>
          </a:p>
        </p:txBody>
      </p:sp>
    </p:spTree>
    <p:extLst>
      <p:ext uri="{BB962C8B-B14F-4D97-AF65-F5344CB8AC3E}">
        <p14:creationId xmlns:p14="http://schemas.microsoft.com/office/powerpoint/2010/main" val="2371965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58EEA4-0F7F-438C-A86E-62787FC3B175}"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6505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a:extLst>
              <a:ext uri="{FF2B5EF4-FFF2-40B4-BE49-F238E27FC236}">
                <a16:creationId xmlns:a16="http://schemas.microsoft.com/office/drawing/2014/main" id="{C2B1CA72-0FD2-416C-80A1-3ACC38C5CF13}"/>
              </a:ext>
            </a:extLst>
          </p:cNvPr>
          <p:cNvSpPr>
            <a:spLocks noGrp="1" noRot="1" noChangeAspect="1" noChangeArrowheads="1" noTextEdit="1"/>
          </p:cNvSpPr>
          <p:nvPr>
            <p:ph type="sldImg"/>
          </p:nvPr>
        </p:nvSpPr>
        <p:spPr>
          <a:xfrm>
            <a:off x="-966788" y="306388"/>
            <a:ext cx="8601076" cy="4838700"/>
          </a:xfrm>
          <a:solidFill>
            <a:srgbClr val="FFFFFF"/>
          </a:solidFill>
          <a:ln/>
        </p:spPr>
      </p:sp>
      <p:sp>
        <p:nvSpPr>
          <p:cNvPr id="907267" name="Rectangle 3">
            <a:extLst>
              <a:ext uri="{FF2B5EF4-FFF2-40B4-BE49-F238E27FC236}">
                <a16:creationId xmlns:a16="http://schemas.microsoft.com/office/drawing/2014/main" id="{6A39EA19-609D-5446-825E-F25BB0AD3A1C}"/>
              </a:ext>
            </a:extLst>
          </p:cNvPr>
          <p:cNvSpPr>
            <a:spLocks noGrp="1" noChangeArrowheads="1"/>
          </p:cNvSpPr>
          <p:nvPr>
            <p:ph type="body" idx="1"/>
          </p:nvPr>
        </p:nvSpPr>
        <p:spPr>
          <a:xfrm>
            <a:off x="327025" y="5318125"/>
            <a:ext cx="5992813" cy="3952875"/>
          </a:xfrm>
          <a:ln/>
          <a:extLst>
            <a:ext uri="{909E8E84-426E-40dd-AFC4-6F175D3DCCD1}"/>
            <a:ext uri="{91240B29-F687-4f45-9708-019B960494DF}"/>
          </a:extLst>
        </p:spPr>
        <p:txBody>
          <a:bodyPr/>
          <a:lstStyle/>
          <a:p>
            <a:pPr defTabSz="914400">
              <a:defRPr/>
            </a:pPr>
            <a:endParaRPr lang="en-GB" altLang="en-US">
              <a:ea typeface="ＭＳ Ｐゴシック" charset="-128"/>
              <a:cs typeface="+mn-cs"/>
            </a:endParaRPr>
          </a:p>
        </p:txBody>
      </p:sp>
    </p:spTree>
    <p:extLst>
      <p:ext uri="{BB962C8B-B14F-4D97-AF65-F5344CB8AC3E}">
        <p14:creationId xmlns:p14="http://schemas.microsoft.com/office/powerpoint/2010/main" val="3544372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err="1">
                <a:solidFill>
                  <a:schemeClr val="tx1"/>
                </a:solidFill>
                <a:latin typeface="+mn-lt"/>
                <a:ea typeface="+mn-ea"/>
                <a:cs typeface="+mn-cs"/>
              </a:rPr>
              <a:t>The</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proposed</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model</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for</a:t>
            </a:r>
            <a:r>
              <a:rPr lang="es-ES"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the action of metformin that leads to protection of the </a:t>
            </a:r>
            <a:r>
              <a:rPr lang="es-ES" sz="1200" b="0" i="0" u="none" strike="noStrike" kern="1200" baseline="0" dirty="0" err="1">
                <a:solidFill>
                  <a:schemeClr val="tx1"/>
                </a:solidFill>
                <a:latin typeface="+mn-lt"/>
                <a:ea typeface="+mn-ea"/>
                <a:cs typeface="+mn-cs"/>
              </a:rPr>
              <a:t>myocardium</a:t>
            </a:r>
            <a:r>
              <a:rPr lang="es-ES" sz="1200" b="0" i="0" u="none" strike="noStrike" kern="1200" baseline="0" dirty="0">
                <a:solidFill>
                  <a:schemeClr val="tx1"/>
                </a:solidFill>
                <a:latin typeface="+mn-lt"/>
                <a:ea typeface="+mn-ea"/>
                <a:cs typeface="+mn-cs"/>
              </a:rPr>
              <a:t> and </a:t>
            </a:r>
            <a:r>
              <a:rPr lang="es-ES" sz="1200" b="0" i="0" u="none" strike="noStrike" kern="1200" baseline="0" dirty="0" err="1">
                <a:solidFill>
                  <a:schemeClr val="tx1"/>
                </a:solidFill>
                <a:latin typeface="+mn-lt"/>
                <a:ea typeface="+mn-ea"/>
                <a:cs typeface="+mn-cs"/>
              </a:rPr>
              <a:t>preservation</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of</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left</a:t>
            </a:r>
            <a:r>
              <a:rPr lang="es-ES" sz="1200" b="0" i="0" u="none" strike="noStrike" kern="1200" baseline="0" dirty="0">
                <a:solidFill>
                  <a:schemeClr val="tx1"/>
                </a:solidFill>
                <a:latin typeface="+mn-lt"/>
                <a:ea typeface="+mn-ea"/>
                <a:cs typeface="+mn-cs"/>
              </a:rPr>
              <a:t> ventricular </a:t>
            </a:r>
            <a:r>
              <a:rPr lang="es-ES" sz="1200" b="0" i="0" u="none" strike="noStrike" kern="1200" baseline="0" dirty="0" err="1">
                <a:solidFill>
                  <a:schemeClr val="tx1"/>
                </a:solidFill>
                <a:latin typeface="+mn-lt"/>
                <a:ea typeface="+mn-ea"/>
                <a:cs typeface="+mn-cs"/>
              </a:rPr>
              <a:t>function</a:t>
            </a:r>
            <a:r>
              <a:rPr lang="es-ES" sz="1200" b="0" i="0" u="none" strike="noStrike" kern="1200" baseline="0" dirty="0">
                <a:solidFill>
                  <a:schemeClr val="tx1"/>
                </a:solidFill>
                <a:latin typeface="+mn-lt"/>
                <a:ea typeface="+mn-ea"/>
                <a:cs typeface="+mn-cs"/>
              </a:rPr>
              <a:t>. AMPK </a:t>
            </a:r>
            <a:r>
              <a:rPr lang="es-ES" sz="1200" b="0" i="0" u="none" strike="noStrike" kern="1200" baseline="0" dirty="0" err="1">
                <a:solidFill>
                  <a:schemeClr val="tx1"/>
                </a:solidFill>
                <a:latin typeface="+mn-lt"/>
                <a:ea typeface="+mn-ea"/>
                <a:cs typeface="+mn-cs"/>
              </a:rPr>
              <a:t>adenosine</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monophosphateactivated</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protein</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kinase</a:t>
            </a:r>
            <a:r>
              <a:rPr lang="es-ES" sz="1200" b="0" i="0" u="none" strike="noStrike" kern="1200" baseline="0" dirty="0">
                <a:solidFill>
                  <a:schemeClr val="tx1"/>
                </a:solidFill>
                <a:latin typeface="+mn-lt"/>
                <a:ea typeface="+mn-ea"/>
                <a:cs typeface="+mn-cs"/>
              </a:rPr>
              <a:t>, AMPK-P </a:t>
            </a:r>
            <a:r>
              <a:rPr lang="es-ES" sz="1200" b="0" i="0" u="none" strike="noStrike" kern="1200" baseline="0" dirty="0" err="1">
                <a:solidFill>
                  <a:schemeClr val="tx1"/>
                </a:solidFill>
                <a:latin typeface="+mn-lt"/>
                <a:ea typeface="+mn-ea"/>
                <a:cs typeface="+mn-cs"/>
              </a:rPr>
              <a:t>phosphorylated</a:t>
            </a:r>
            <a:r>
              <a:rPr lang="es-ES" sz="1200" b="0" i="0" u="none" strike="noStrike" kern="1200" baseline="0" dirty="0">
                <a:solidFill>
                  <a:schemeClr val="tx1"/>
                </a:solidFill>
                <a:latin typeface="+mn-lt"/>
                <a:ea typeface="+mn-ea"/>
                <a:cs typeface="+mn-cs"/>
              </a:rPr>
              <a:t> AMPK, ATP </a:t>
            </a:r>
            <a:r>
              <a:rPr lang="es-ES" sz="1200" b="0" i="0" u="none" strike="noStrike" kern="1200" baseline="0" dirty="0" err="1">
                <a:solidFill>
                  <a:schemeClr val="tx1"/>
                </a:solidFill>
                <a:latin typeface="+mn-lt"/>
                <a:ea typeface="+mn-ea"/>
                <a:cs typeface="+mn-cs"/>
              </a:rPr>
              <a:t>adenosine</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triphosphate</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eNOS</a:t>
            </a:r>
            <a:r>
              <a:rPr lang="es-ES" sz="1200" b="0" i="0" u="none" strike="noStrike" kern="1200" baseline="0" dirty="0">
                <a:solidFill>
                  <a:schemeClr val="tx1"/>
                </a:solidFill>
                <a:latin typeface="+mn-lt"/>
                <a:ea typeface="+mn-ea"/>
                <a:cs typeface="+mn-cs"/>
              </a:rPr>
              <a:t> endotelial </a:t>
            </a:r>
            <a:r>
              <a:rPr lang="es-ES" sz="1200" b="0" i="0" u="none" strike="noStrike" kern="1200" baseline="0" dirty="0" err="1">
                <a:solidFill>
                  <a:schemeClr val="tx1"/>
                </a:solidFill>
                <a:latin typeface="+mn-lt"/>
                <a:ea typeface="+mn-ea"/>
                <a:cs typeface="+mn-cs"/>
              </a:rPr>
              <a:t>nitric</a:t>
            </a:r>
            <a:r>
              <a:rPr lang="es-ES" sz="1200" b="0" i="0" u="none" strike="noStrike" kern="1200" baseline="0" dirty="0">
                <a:solidFill>
                  <a:schemeClr val="tx1"/>
                </a:solidFill>
                <a:latin typeface="+mn-lt"/>
                <a:ea typeface="+mn-ea"/>
                <a:cs typeface="+mn-cs"/>
              </a:rPr>
              <a:t> oxide </a:t>
            </a:r>
            <a:r>
              <a:rPr lang="es-ES" sz="1200" b="0" i="0" u="none" strike="noStrike" kern="1200" baseline="0" dirty="0" err="1">
                <a:solidFill>
                  <a:schemeClr val="tx1"/>
                </a:solidFill>
                <a:latin typeface="+mn-lt"/>
                <a:ea typeface="+mn-ea"/>
                <a:cs typeface="+mn-cs"/>
              </a:rPr>
              <a:t>synthase</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eNOS</a:t>
            </a:r>
            <a:r>
              <a:rPr lang="es-ES" sz="1200" b="0" i="0" u="none" strike="noStrike" kern="1200" baseline="0" dirty="0">
                <a:solidFill>
                  <a:schemeClr val="tx1"/>
                </a:solidFill>
                <a:latin typeface="+mn-lt"/>
                <a:ea typeface="+mn-ea"/>
                <a:cs typeface="+mn-cs"/>
              </a:rPr>
              <a:t>-P </a:t>
            </a:r>
            <a:r>
              <a:rPr lang="es-ES" sz="1200" b="0" i="0" u="none" strike="noStrike" kern="1200" baseline="0" dirty="0" err="1">
                <a:solidFill>
                  <a:schemeClr val="tx1"/>
                </a:solidFill>
                <a:latin typeface="+mn-lt"/>
                <a:ea typeface="+mn-ea"/>
                <a:cs typeface="+mn-cs"/>
              </a:rPr>
              <a:t>phosphorylkated</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eNOS</a:t>
            </a:r>
            <a:r>
              <a:rPr lang="es-ES" sz="1200" b="0" i="0" u="none" strike="noStrike" kern="1200" baseline="0" dirty="0">
                <a:solidFill>
                  <a:schemeClr val="tx1"/>
                </a:solidFill>
                <a:latin typeface="+mn-lt"/>
                <a:ea typeface="+mn-ea"/>
                <a:cs typeface="+mn-cs"/>
              </a:rPr>
              <a:t>, LV </a:t>
            </a:r>
            <a:r>
              <a:rPr lang="es-ES" sz="1200" b="0" i="0" u="none" strike="noStrike" kern="1200" baseline="0" dirty="0" err="1">
                <a:solidFill>
                  <a:schemeClr val="tx1"/>
                </a:solidFill>
                <a:latin typeface="+mn-lt"/>
                <a:ea typeface="+mn-ea"/>
                <a:cs typeface="+mn-cs"/>
              </a:rPr>
              <a:t>left</a:t>
            </a:r>
            <a:r>
              <a:rPr lang="es-ES" sz="1200" b="0" i="0" u="none" strike="noStrike" kern="1200" baseline="0" dirty="0">
                <a:solidFill>
                  <a:schemeClr val="tx1"/>
                </a:solidFill>
                <a:latin typeface="+mn-lt"/>
                <a:ea typeface="+mn-ea"/>
                <a:cs typeface="+mn-cs"/>
              </a:rPr>
              <a:t> ventricular, NO </a:t>
            </a:r>
            <a:r>
              <a:rPr lang="es-ES" sz="1200" b="0" i="0" u="none" strike="noStrike" kern="1200" baseline="0" dirty="0" err="1">
                <a:solidFill>
                  <a:schemeClr val="tx1"/>
                </a:solidFill>
                <a:latin typeface="+mn-lt"/>
                <a:ea typeface="+mn-ea"/>
                <a:cs typeface="+mn-cs"/>
              </a:rPr>
              <a:t>nitric</a:t>
            </a:r>
            <a:r>
              <a:rPr lang="es-ES" sz="1200" b="0" i="0" u="none" strike="noStrike" kern="1200" baseline="0" dirty="0">
                <a:solidFill>
                  <a:schemeClr val="tx1"/>
                </a:solidFill>
                <a:latin typeface="+mn-lt"/>
                <a:ea typeface="+mn-ea"/>
                <a:cs typeface="+mn-cs"/>
              </a:rPr>
              <a:t> oxide, TGF-b1 </a:t>
            </a:r>
            <a:r>
              <a:rPr lang="es-ES" sz="1200" b="0" i="0" u="none" strike="noStrike" kern="1200" baseline="0" dirty="0" err="1">
                <a:solidFill>
                  <a:schemeClr val="tx1"/>
                </a:solidFill>
                <a:latin typeface="+mn-lt"/>
                <a:ea typeface="+mn-ea"/>
                <a:cs typeface="+mn-cs"/>
              </a:rPr>
              <a:t>transforming</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growth</a:t>
            </a:r>
            <a:r>
              <a:rPr lang="es-ES" sz="1200" b="0" i="0" u="none" strike="noStrike" kern="1200" baseline="0" dirty="0">
                <a:solidFill>
                  <a:schemeClr val="tx1"/>
                </a:solidFill>
                <a:latin typeface="+mn-lt"/>
                <a:ea typeface="+mn-ea"/>
                <a:cs typeface="+mn-cs"/>
              </a:rPr>
              <a:t> factor-b1, PGC-1a </a:t>
            </a:r>
            <a:r>
              <a:rPr lang="es-ES" sz="1200" b="0" i="0" u="none" strike="noStrike" kern="1200" baseline="0" dirty="0" err="1">
                <a:solidFill>
                  <a:schemeClr val="tx1"/>
                </a:solidFill>
                <a:latin typeface="+mn-lt"/>
                <a:ea typeface="+mn-ea"/>
                <a:cs typeface="+mn-cs"/>
              </a:rPr>
              <a:t>peroxisome</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proliferator-activated</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receptorgamma</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coactivator</a:t>
            </a:r>
            <a:r>
              <a:rPr lang="es-ES" sz="1200" b="0" i="0" u="none" strike="noStrike" kern="1200" baseline="0" dirty="0">
                <a:solidFill>
                  <a:schemeClr val="tx1"/>
                </a:solidFill>
                <a:latin typeface="+mn-lt"/>
                <a:ea typeface="+mn-ea"/>
                <a:cs typeface="+mn-cs"/>
              </a:rPr>
              <a:t>(PGC)-1a</a:t>
            </a:r>
            <a:endParaRPr lang="es-ES" dirty="0"/>
          </a:p>
        </p:txBody>
      </p:sp>
      <p:sp>
        <p:nvSpPr>
          <p:cNvPr id="4" name="Marcador de número de diapositiva 3"/>
          <p:cNvSpPr>
            <a:spLocks noGrp="1"/>
          </p:cNvSpPr>
          <p:nvPr>
            <p:ph type="sldNum" sz="quarter" idx="10"/>
          </p:nvPr>
        </p:nvSpPr>
        <p:spPr/>
        <p:txBody>
          <a:bodyPr/>
          <a:lstStyle/>
          <a:p>
            <a:fld id="{FAB981EC-2FB2-4F32-BC7D-D9CDF0EACC0E}" type="slidenum">
              <a:rPr lang="es-ES" smtClean="0"/>
              <a:t>24</a:t>
            </a:fld>
            <a:endParaRPr lang="es-ES"/>
          </a:p>
        </p:txBody>
      </p:sp>
    </p:spTree>
    <p:extLst>
      <p:ext uri="{BB962C8B-B14F-4D97-AF65-F5344CB8AC3E}">
        <p14:creationId xmlns:p14="http://schemas.microsoft.com/office/powerpoint/2010/main" val="1545156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8769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es Placeholder 5"/>
          <p:cNvSpPr>
            <a:spLocks noGrp="1"/>
          </p:cNvSpPr>
          <p:nvPr>
            <p:ph type="body" idx="1"/>
          </p:nvPr>
        </p:nvSpPr>
        <p:spPr>
          <a:xfrm>
            <a:off x="1058800" y="4243603"/>
            <a:ext cx="4875506" cy="4302887"/>
          </a:xfrm>
        </p:spPr>
        <p:txBody>
          <a:bodyPr/>
          <a:lstStyle/>
          <a:p>
            <a:pPr marL="0" indent="0">
              <a:buNone/>
            </a:pPr>
            <a:r>
              <a:rPr lang="es" b="1" dirty="0"/>
              <a:t>Ensayos de resultados CV tradicionales frente a ensayos de resultados CV con inhibidores de </a:t>
            </a:r>
            <a:r>
              <a:rPr lang="es" b="1"/>
              <a:t>la DPP-4</a:t>
            </a:r>
          </a:p>
          <a:p>
            <a:pPr marL="0" indent="0">
              <a:buNone/>
            </a:pPr>
            <a:endParaRPr lang="es" dirty="0"/>
          </a:p>
          <a:p>
            <a:endParaRPr lang="es" dirty="0"/>
          </a:p>
          <a:p>
            <a:endParaRPr lang="es" dirty="0"/>
          </a:p>
          <a:p>
            <a:endParaRPr lang="es" dirty="0"/>
          </a:p>
          <a:p>
            <a:endParaRPr lang="es" dirty="0"/>
          </a:p>
          <a:p>
            <a:r>
              <a:rPr lang="es" dirty="0"/>
              <a:t>Los ensayos de resultados cardiovasculares (CV) tradicionales buscan demostrar el beneficio CV al disminuir determinado factor de riesgo con el fármaco del estudio, como el colesterol-LDL (C-LDL), en comparación con un placebo.  El tratamiento con el fármaco del estudio o con el placebo produce una diferencia entre los valores medios de C-LDL de los pacientes del grupo experimental y los del grupo con placebo. Si existe una reducción significativa de los resultados CV con el fármaco del estudio, el beneficio CV queda demostrado.</a:t>
            </a:r>
            <a:r>
              <a:rPr lang="es" baseline="30000" dirty="0"/>
              <a:t>1,2</a:t>
            </a:r>
          </a:p>
          <a:p>
            <a:r>
              <a:rPr lang="es" dirty="0"/>
              <a:t>El ensayo 'Examination of Cardiovascular Outcomes: Alogliptin vs Standard of Care in Patients With Type 2 Diabetes Mellitus and Acute Coronary Syndrome' (EXAMINE), el 'Saxagliptin Assessment of Vascular Outcomes Recorded in Patients With Diabetes Mellitus Trial-Thrombolysis in Myocardial Infarction' (SAVOR-TIMI) y el 'Trial Evaluating Cardiovascular Outcomes With Sitagliptin' (TECOS) se diseñaron para demostrar la no inferioridad de los inhibidores de la dipeptidil-peptidasa 4 (DPP-4) frente a un control activo (el tratamiento habitual) en términos de episodios CV.</a:t>
            </a:r>
            <a:r>
              <a:rPr lang="es" baseline="30000" dirty="0"/>
              <a:t>3–5</a:t>
            </a:r>
          </a:p>
          <a:p>
            <a:r>
              <a:rPr lang="es" dirty="0"/>
              <a:t>La continuación de la atención habitual en los grupos experimental y de comparación, y la meta de alcanzar los objetivos de HbA</a:t>
            </a:r>
            <a:r>
              <a:rPr lang="es" baseline="-25000" dirty="0"/>
              <a:t>1c</a:t>
            </a:r>
            <a:r>
              <a:rPr lang="es" dirty="0"/>
              <a:t> en todos los grupos del estudio facilitó la obtención del equilibrado glucémico, permitiendo evaluar los efectos de los inhibidores de la DPP-4 sobre los resultados CV con independencia de su eficacia hipoglucemiante.</a:t>
            </a:r>
            <a:r>
              <a:rPr lang="es" baseline="30000" dirty="0"/>
              <a:t>5</a:t>
            </a:r>
          </a:p>
          <a:p>
            <a:endParaRPr lang="es" dirty="0"/>
          </a:p>
          <a:p>
            <a:endParaRPr lang="es" dirty="0"/>
          </a:p>
          <a:p>
            <a:endParaRPr lang="es" dirty="0"/>
          </a:p>
          <a:p>
            <a:endParaRPr lang="es" dirty="0"/>
          </a:p>
        </p:txBody>
      </p:sp>
      <p:sp>
        <p:nvSpPr>
          <p:cNvPr id="10" name="Rectangle 16"/>
          <p:cNvSpPr>
            <a:spLocks noChangeArrowheads="1"/>
          </p:cNvSpPr>
          <p:nvPr/>
        </p:nvSpPr>
        <p:spPr bwMode="auto">
          <a:xfrm>
            <a:off x="1131197" y="4609575"/>
            <a:ext cx="4913921" cy="1159853"/>
          </a:xfrm>
          <a:prstGeom prst="rect">
            <a:avLst/>
          </a:prstGeom>
          <a:solidFill>
            <a:srgbClr val="FFFF00"/>
          </a:solidFill>
          <a:ln w="12700" algn="ctr">
            <a:solidFill>
              <a:schemeClr val="tx1"/>
            </a:solidFill>
            <a:miter lim="800000"/>
            <a:headEnd/>
            <a:tailEnd/>
          </a:ln>
        </p:spPr>
        <p:txBody>
          <a:bodyPr wrap="square" lIns="18147" tIns="18147" rIns="18147" bIns="18147">
            <a:spAutoFit/>
          </a:bodyPr>
          <a:lstStyle/>
          <a:p>
            <a:pPr marL="60313" marR="0" lvl="0" indent="0" algn="l" defTabSz="909487" rtl="0" eaLnBrk="1" fontAlgn="auto" latinLnBrk="0" hangingPunct="1">
              <a:lnSpc>
                <a:spcPct val="100000"/>
              </a:lnSpc>
              <a:spcBef>
                <a:spcPct val="10000"/>
              </a:spcBef>
              <a:spcAft>
                <a:spcPts val="0"/>
              </a:spcAft>
              <a:buClrTx/>
              <a:buSzTx/>
              <a:buFontTx/>
              <a:buNone/>
              <a:tabLst/>
              <a:defRPr/>
            </a:pPr>
            <a:r>
              <a:rPr kumimoji="0" lang="es" sz="1000" b="1" i="0" u="none" strike="noStrike" kern="1200" cap="none" spc="0" normalizeH="0" baseline="0" noProof="0" dirty="0">
                <a:ln>
                  <a:noFill/>
                </a:ln>
                <a:solidFill>
                  <a:prstClr val="black"/>
                </a:solidFill>
                <a:effectLst/>
                <a:uLnTx/>
                <a:uFillTx/>
                <a:latin typeface="Arial Narrow" panose="020B0606020202030204" pitchFamily="34" charset="0"/>
                <a:ea typeface="Arial Unicode MS" pitchFamily="34" charset="-128"/>
                <a:cs typeface="Arial" panose="020B0604020202020204" pitchFamily="34" charset="0"/>
              </a:rPr>
              <a:t>Finalidad</a:t>
            </a:r>
          </a:p>
          <a:p>
            <a:pPr marL="60313" marR="0" lvl="0" indent="0" algn="l" defTabSz="909487" rtl="0" eaLnBrk="1" fontAlgn="auto" latinLnBrk="0" hangingPunct="1">
              <a:lnSpc>
                <a:spcPct val="100000"/>
              </a:lnSpc>
              <a:spcBef>
                <a:spcPct val="10000"/>
              </a:spcBef>
              <a:spcAft>
                <a:spcPts val="0"/>
              </a:spcAft>
              <a:buClrTx/>
              <a:buSzTx/>
              <a:buFontTx/>
              <a:buNone/>
              <a:tabLst/>
              <a:defRPr/>
            </a:pPr>
            <a:r>
              <a:rPr kumimoji="0" lang="es" sz="1000" b="0" i="0" u="none" strike="noStrike" kern="1200" cap="none" spc="0" normalizeH="0" baseline="0" noProof="0" dirty="0">
                <a:ln>
                  <a:noFill/>
                </a:ln>
                <a:solidFill>
                  <a:prstClr val="black"/>
                </a:solidFill>
                <a:effectLst/>
                <a:uLnTx/>
                <a:uFillTx/>
                <a:latin typeface="Arial Narrow" panose="020B0606020202030204" pitchFamily="34" charset="0"/>
                <a:ea typeface="Arial Unicode MS" pitchFamily="34" charset="-128"/>
                <a:cs typeface="Arial" panose="020B0604020202020204" pitchFamily="34" charset="0"/>
              </a:rPr>
              <a:t>Diferenciar el diseño de los ensayos de resultados CV tradicionales y de los ensayos de resultados CV con inhibidores de la DPP-4.</a:t>
            </a:r>
          </a:p>
          <a:p>
            <a:pPr marL="60313" marR="0" lvl="0" indent="0" algn="l" defTabSz="909487" rtl="0" eaLnBrk="1" fontAlgn="auto" latinLnBrk="0" hangingPunct="1">
              <a:lnSpc>
                <a:spcPct val="100000"/>
              </a:lnSpc>
              <a:spcBef>
                <a:spcPct val="10000"/>
              </a:spcBef>
              <a:spcAft>
                <a:spcPts val="0"/>
              </a:spcAft>
              <a:buClrTx/>
              <a:buSzTx/>
              <a:buFontTx/>
              <a:buNone/>
              <a:tabLst/>
              <a:defRPr/>
            </a:pPr>
            <a:r>
              <a:rPr kumimoji="0" lang="es" sz="1000" b="1" i="0" u="none" strike="noStrike" kern="1200" cap="none" spc="0" normalizeH="0" baseline="0" noProof="0" dirty="0">
                <a:ln>
                  <a:noFill/>
                </a:ln>
                <a:solidFill>
                  <a:prstClr val="black"/>
                </a:solidFill>
                <a:effectLst/>
                <a:uLnTx/>
                <a:uFillTx/>
                <a:latin typeface="Arial Narrow" panose="020B0606020202030204" pitchFamily="34" charset="0"/>
                <a:ea typeface="Arial Unicode MS" pitchFamily="34" charset="-128"/>
                <a:cs typeface="Arial" panose="020B0604020202020204" pitchFamily="34" charset="0"/>
              </a:rPr>
              <a:t>Para recordar</a:t>
            </a:r>
          </a:p>
          <a:p>
            <a:pPr marL="60313" marR="0" lvl="0" indent="0" algn="l" defTabSz="909487" rtl="0" eaLnBrk="1" fontAlgn="auto" latinLnBrk="0" hangingPunct="1">
              <a:lnSpc>
                <a:spcPct val="100000"/>
              </a:lnSpc>
              <a:spcBef>
                <a:spcPct val="10000"/>
              </a:spcBef>
              <a:spcAft>
                <a:spcPts val="0"/>
              </a:spcAft>
              <a:buClrTx/>
              <a:buSzTx/>
              <a:buFontTx/>
              <a:buNone/>
              <a:tabLst/>
              <a:defRPr/>
            </a:pPr>
            <a:r>
              <a:rPr kumimoji="0" lang="es" sz="1000" b="0" i="0" u="none" strike="noStrike" kern="1200" cap="none" spc="0" normalizeH="0" baseline="0" noProof="0" dirty="0">
                <a:ln>
                  <a:noFill/>
                </a:ln>
                <a:solidFill>
                  <a:prstClr val="black"/>
                </a:solidFill>
                <a:effectLst/>
                <a:uLnTx/>
                <a:uFillTx/>
                <a:latin typeface="Arial Narrow" panose="020B0606020202030204" pitchFamily="34" charset="0"/>
                <a:ea typeface="Arial Unicode MS" pitchFamily="34" charset="-128"/>
                <a:cs typeface="Arial" panose="020B0604020202020204" pitchFamily="34" charset="0"/>
              </a:rPr>
              <a:t>Los ensayos de resultados CV tradicionales están diseñados para evaluar la reducción de dichos resultados a largo plazo gracias al tratamiento, mientras que los ensayos de resultados CV de los inhibidores de la DPP-4 están diseñados para demostrar la seguridad CV.</a:t>
            </a:r>
          </a:p>
        </p:txBody>
      </p:sp>
      <p:sp>
        <p:nvSpPr>
          <p:cNvPr id="5" name="Slide Image Placeholder 4"/>
          <p:cNvSpPr>
            <a:spLocks noGrp="1" noRot="1" noChangeAspect="1"/>
          </p:cNvSpPr>
          <p:nvPr>
            <p:ph type="sldImg"/>
          </p:nvPr>
        </p:nvSpPr>
        <p:spPr/>
      </p:sp>
      <p:sp>
        <p:nvSpPr>
          <p:cNvPr id="7" name="Text Box 9"/>
          <p:cNvSpPr txBox="1">
            <a:spLocks noChangeArrowheads="1"/>
          </p:cNvSpPr>
          <p:nvPr/>
        </p:nvSpPr>
        <p:spPr bwMode="auto">
          <a:xfrm>
            <a:off x="1030101" y="8509653"/>
            <a:ext cx="5193940" cy="508002"/>
          </a:xfrm>
          <a:prstGeom prst="rect">
            <a:avLst/>
          </a:prstGeom>
          <a:noFill/>
          <a:ln w="9525">
            <a:noFill/>
            <a:miter lim="800000"/>
            <a:headEnd/>
            <a:tailEnd/>
          </a:ln>
        </p:spPr>
        <p:txBody>
          <a:bodyPr wrap="square" lIns="0" tIns="0" rIns="0" bIns="0" anchor="b" anchorCtr="0">
            <a:noAutofit/>
          </a:bodyPr>
          <a:lstStyle/>
          <a:p>
            <a:pPr marL="0" marR="0" lvl="0" indent="0" algn="l" defTabSz="915858" rtl="0" eaLnBrk="0" fontAlgn="auto" latinLnBrk="0" hangingPunct="0">
              <a:lnSpc>
                <a:spcPct val="100000"/>
              </a:lnSpc>
              <a:spcBef>
                <a:spcPts val="11"/>
              </a:spcBef>
              <a:spcAft>
                <a:spcPts val="11"/>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1. </a:t>
            </a:r>
            <a:r>
              <a:rPr kumimoji="0" lang="en-US" sz="9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Heart Protection Study Collaborative Group. </a:t>
            </a:r>
            <a:r>
              <a:rPr kumimoji="0" lang="en-US" sz="9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Lancet</a:t>
            </a:r>
            <a:r>
              <a:rPr kumimoji="0" lang="en-US" sz="9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2002;360:7–22. </a:t>
            </a:r>
            <a:r>
              <a:rPr kumimoji="0" lang="en-US" sz="9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2. </a:t>
            </a:r>
            <a:r>
              <a:rPr kumimoji="0" lang="en-US" sz="9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Heart Protection Study Collaborative Group. </a:t>
            </a:r>
            <a:r>
              <a:rPr kumimoji="0" lang="en-US" sz="9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Lancet</a:t>
            </a:r>
            <a:r>
              <a:rPr kumimoji="0" lang="en-US" sz="9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2003;361:2005–2016.</a:t>
            </a:r>
            <a:r>
              <a:rPr kumimoji="0" lang="en-US" sz="9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itchFamily="34" charset="-128"/>
                <a:cs typeface="Arial" pitchFamily="34" charset="0"/>
              </a:rPr>
              <a:t> </a:t>
            </a:r>
            <a:r>
              <a:rPr kumimoji="0" lang="en-US" sz="9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itchFamily="34" charset="-128"/>
                <a:cs typeface="+mn-cs"/>
              </a:rPr>
              <a:t>3.</a:t>
            </a:r>
            <a:r>
              <a:rPr kumimoji="0" lang="en-US" sz="90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itchFamily="34" charset="-128"/>
                <a:cs typeface="+mn-cs"/>
              </a:rPr>
              <a:t> White WB et al. </a:t>
            </a:r>
            <a:r>
              <a:rPr kumimoji="0" lang="en-US" sz="900" b="0" i="1" u="none" strike="noStrike" kern="1200" cap="none" spc="0" normalizeH="0" baseline="0" noProof="0" dirty="0">
                <a:ln>
                  <a:noFill/>
                </a:ln>
                <a:solidFill>
                  <a:prstClr val="black"/>
                </a:solidFill>
                <a:effectLst/>
                <a:uLnTx/>
                <a:uFillTx/>
                <a:latin typeface="Arial Narrow" panose="020B0606020202030204" pitchFamily="34" charset="0"/>
                <a:ea typeface="ＭＳ Ｐゴシック" pitchFamily="34" charset="-128"/>
                <a:cs typeface="+mn-cs"/>
              </a:rPr>
              <a:t>N Engl J Med. </a:t>
            </a:r>
            <a:r>
              <a:rPr kumimoji="0" lang="en-US" sz="90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itchFamily="34" charset="-128"/>
                <a:cs typeface="+mn-cs"/>
              </a:rPr>
              <a:t>2013;369:1327–1335. </a:t>
            </a:r>
            <a:r>
              <a:rPr kumimoji="0" lang="en-US" sz="9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itchFamily="34" charset="-128"/>
                <a:cs typeface="+mn-cs"/>
              </a:rPr>
              <a:t>4. </a:t>
            </a:r>
            <a:r>
              <a:rPr kumimoji="0" lang="en-US" sz="90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itchFamily="34" charset="-128"/>
                <a:cs typeface="+mn-cs"/>
              </a:rPr>
              <a:t>Scirica BM et al. </a:t>
            </a:r>
            <a:r>
              <a:rPr kumimoji="0" lang="en-US" sz="900" b="0" i="1" u="none" strike="noStrike" kern="1200" cap="none" spc="0" normalizeH="0" baseline="0" noProof="0" dirty="0">
                <a:ln>
                  <a:noFill/>
                </a:ln>
                <a:solidFill>
                  <a:prstClr val="black"/>
                </a:solidFill>
                <a:effectLst/>
                <a:uLnTx/>
                <a:uFillTx/>
                <a:latin typeface="Arial Narrow" panose="020B0606020202030204" pitchFamily="34" charset="0"/>
                <a:ea typeface="ＭＳ Ｐゴシック" pitchFamily="34" charset="-128"/>
                <a:cs typeface="+mn-cs"/>
              </a:rPr>
              <a:t>Am Heart J. </a:t>
            </a:r>
            <a:r>
              <a:rPr kumimoji="0" lang="en-US" sz="90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itchFamily="34" charset="-128"/>
                <a:cs typeface="+mn-cs"/>
              </a:rPr>
              <a:t>2011;162:818–825.e6. </a:t>
            </a:r>
            <a:r>
              <a:rPr kumimoji="0" lang="en-US" sz="900" b="1"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itchFamily="34" charset="-128"/>
                <a:cs typeface="+mn-cs"/>
              </a:rPr>
              <a:t>5. </a:t>
            </a:r>
            <a:r>
              <a:rPr kumimoji="0" lang="en-US" sz="90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itchFamily="34" charset="-128"/>
                <a:cs typeface="+mn-cs"/>
              </a:rPr>
              <a:t> Green JB et al. </a:t>
            </a:r>
            <a:r>
              <a:rPr kumimoji="0" lang="en-US" sz="900" b="0" i="1" u="none" strike="noStrike" kern="1200" cap="none" spc="0" normalizeH="0" baseline="0" noProof="0" dirty="0">
                <a:ln>
                  <a:noFill/>
                </a:ln>
                <a:solidFill>
                  <a:prstClr val="black"/>
                </a:solidFill>
                <a:effectLst/>
                <a:uLnTx/>
                <a:uFillTx/>
                <a:latin typeface="Arial Narrow" panose="020B0606020202030204" pitchFamily="34" charset="0"/>
                <a:ea typeface="ＭＳ Ｐゴシック" pitchFamily="34" charset="-128"/>
                <a:cs typeface="+mn-cs"/>
              </a:rPr>
              <a:t>Am Heart J. </a:t>
            </a:r>
            <a:r>
              <a:rPr kumimoji="0" lang="en-US" sz="900" b="0" i="0" u="none" strike="noStrike" kern="1200" cap="none" spc="0" normalizeH="0" baseline="0" noProof="0" dirty="0">
                <a:ln>
                  <a:noFill/>
                </a:ln>
                <a:solidFill>
                  <a:prstClr val="black"/>
                </a:solidFill>
                <a:effectLst/>
                <a:uLnTx/>
                <a:uFillTx/>
                <a:latin typeface="Arial Narrow" panose="020B0606020202030204" pitchFamily="34" charset="0"/>
                <a:ea typeface="ＭＳ Ｐゴシック" pitchFamily="34" charset="-128"/>
                <a:cs typeface="+mn-cs"/>
              </a:rPr>
              <a:t>2013;166:983–989.e7. </a:t>
            </a:r>
            <a:endParaRPr kumimoji="0" lang="en-US" sz="9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Tree>
    <p:extLst>
      <p:ext uri="{BB962C8B-B14F-4D97-AF65-F5344CB8AC3E}">
        <p14:creationId xmlns:p14="http://schemas.microsoft.com/office/powerpoint/2010/main" val="491460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2BAEAF-E35C-483E-9E19-9313A25044E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0D4093BD-2511-4F19-96B0-A0848ACE8B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8ED9D326-C0BA-4950-9A52-3A62C73039CE}"/>
              </a:ext>
            </a:extLst>
          </p:cNvPr>
          <p:cNvSpPr>
            <a:spLocks noGrp="1"/>
          </p:cNvSpPr>
          <p:nvPr>
            <p:ph type="dt" sz="half" idx="10"/>
          </p:nvPr>
        </p:nvSpPr>
        <p:spPr/>
        <p:txBody>
          <a:bodyPr/>
          <a:lstStyle/>
          <a:p>
            <a:fld id="{445E3612-8D16-423D-9A9F-B439323D7448}" type="datetimeFigureOut">
              <a:rPr lang="es-ES" smtClean="0"/>
              <a:t>16/06/2020</a:t>
            </a:fld>
            <a:endParaRPr lang="es-ES"/>
          </a:p>
        </p:txBody>
      </p:sp>
      <p:sp>
        <p:nvSpPr>
          <p:cNvPr id="5" name="Marcador de pie de página 4">
            <a:extLst>
              <a:ext uri="{FF2B5EF4-FFF2-40B4-BE49-F238E27FC236}">
                <a16:creationId xmlns:a16="http://schemas.microsoft.com/office/drawing/2014/main" id="{359C0A4C-F82B-4973-9D14-1AAF5DAAA05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206A0A9-6A3D-4C2D-A6F8-F68E3D5CA9CD}"/>
              </a:ext>
            </a:extLst>
          </p:cNvPr>
          <p:cNvSpPr>
            <a:spLocks noGrp="1"/>
          </p:cNvSpPr>
          <p:nvPr>
            <p:ph type="sldNum" sz="quarter" idx="12"/>
          </p:nvPr>
        </p:nvSpPr>
        <p:spPr/>
        <p:txBody>
          <a:bodyPr/>
          <a:lstStyle/>
          <a:p>
            <a:fld id="{BBC9E063-16D9-4E76-A11C-1E3981D7E6B2}" type="slidenum">
              <a:rPr lang="es-ES" smtClean="0"/>
              <a:t>‹Nº›</a:t>
            </a:fld>
            <a:endParaRPr lang="es-ES"/>
          </a:p>
        </p:txBody>
      </p:sp>
    </p:spTree>
    <p:extLst>
      <p:ext uri="{BB962C8B-B14F-4D97-AF65-F5344CB8AC3E}">
        <p14:creationId xmlns:p14="http://schemas.microsoft.com/office/powerpoint/2010/main" val="2073824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54747F-2936-437F-AEF9-780559029CA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DE90CE9-4C3F-44A9-BC3C-6A25C6458F0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A2D67F0-DD16-4C42-8B0A-8321129EB2B2}"/>
              </a:ext>
            </a:extLst>
          </p:cNvPr>
          <p:cNvSpPr>
            <a:spLocks noGrp="1"/>
          </p:cNvSpPr>
          <p:nvPr>
            <p:ph type="dt" sz="half" idx="10"/>
          </p:nvPr>
        </p:nvSpPr>
        <p:spPr/>
        <p:txBody>
          <a:bodyPr/>
          <a:lstStyle/>
          <a:p>
            <a:fld id="{445E3612-8D16-423D-9A9F-B439323D7448}" type="datetimeFigureOut">
              <a:rPr lang="es-ES" smtClean="0"/>
              <a:t>16/06/2020</a:t>
            </a:fld>
            <a:endParaRPr lang="es-ES"/>
          </a:p>
        </p:txBody>
      </p:sp>
      <p:sp>
        <p:nvSpPr>
          <p:cNvPr id="5" name="Marcador de pie de página 4">
            <a:extLst>
              <a:ext uri="{FF2B5EF4-FFF2-40B4-BE49-F238E27FC236}">
                <a16:creationId xmlns:a16="http://schemas.microsoft.com/office/drawing/2014/main" id="{BB453B73-D299-4C3F-9B60-CD7DE1E6F86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83BBCC3-2AA6-4078-B4F3-1C3374FA1366}"/>
              </a:ext>
            </a:extLst>
          </p:cNvPr>
          <p:cNvSpPr>
            <a:spLocks noGrp="1"/>
          </p:cNvSpPr>
          <p:nvPr>
            <p:ph type="sldNum" sz="quarter" idx="12"/>
          </p:nvPr>
        </p:nvSpPr>
        <p:spPr/>
        <p:txBody>
          <a:bodyPr/>
          <a:lstStyle/>
          <a:p>
            <a:fld id="{BBC9E063-16D9-4E76-A11C-1E3981D7E6B2}" type="slidenum">
              <a:rPr lang="es-ES" smtClean="0"/>
              <a:t>‹Nº›</a:t>
            </a:fld>
            <a:endParaRPr lang="es-ES"/>
          </a:p>
        </p:txBody>
      </p:sp>
    </p:spTree>
    <p:extLst>
      <p:ext uri="{BB962C8B-B14F-4D97-AF65-F5344CB8AC3E}">
        <p14:creationId xmlns:p14="http://schemas.microsoft.com/office/powerpoint/2010/main" val="933910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FE031FB-9F0F-466B-9B7A-DB8F1BF09F6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E9258A3-AAC0-45C7-80C8-329F02EE542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BA7B3E3-34AE-484F-8A26-A7DF56C7D297}"/>
              </a:ext>
            </a:extLst>
          </p:cNvPr>
          <p:cNvSpPr>
            <a:spLocks noGrp="1"/>
          </p:cNvSpPr>
          <p:nvPr>
            <p:ph type="dt" sz="half" idx="10"/>
          </p:nvPr>
        </p:nvSpPr>
        <p:spPr/>
        <p:txBody>
          <a:bodyPr/>
          <a:lstStyle/>
          <a:p>
            <a:fld id="{445E3612-8D16-423D-9A9F-B439323D7448}" type="datetimeFigureOut">
              <a:rPr lang="es-ES" smtClean="0"/>
              <a:t>16/06/2020</a:t>
            </a:fld>
            <a:endParaRPr lang="es-ES"/>
          </a:p>
        </p:txBody>
      </p:sp>
      <p:sp>
        <p:nvSpPr>
          <p:cNvPr id="5" name="Marcador de pie de página 4">
            <a:extLst>
              <a:ext uri="{FF2B5EF4-FFF2-40B4-BE49-F238E27FC236}">
                <a16:creationId xmlns:a16="http://schemas.microsoft.com/office/drawing/2014/main" id="{B263580E-3A9A-4B40-B015-5CF44A9305E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90DB993-8C0F-448B-8539-275F2D579C6B}"/>
              </a:ext>
            </a:extLst>
          </p:cNvPr>
          <p:cNvSpPr>
            <a:spLocks noGrp="1"/>
          </p:cNvSpPr>
          <p:nvPr>
            <p:ph type="sldNum" sz="quarter" idx="12"/>
          </p:nvPr>
        </p:nvSpPr>
        <p:spPr/>
        <p:txBody>
          <a:bodyPr/>
          <a:lstStyle/>
          <a:p>
            <a:fld id="{BBC9E063-16D9-4E76-A11C-1E3981D7E6B2}" type="slidenum">
              <a:rPr lang="es-ES" smtClean="0"/>
              <a:t>‹Nº›</a:t>
            </a:fld>
            <a:endParaRPr lang="es-ES"/>
          </a:p>
        </p:txBody>
      </p:sp>
    </p:spTree>
    <p:extLst>
      <p:ext uri="{BB962C8B-B14F-4D97-AF65-F5344CB8AC3E}">
        <p14:creationId xmlns:p14="http://schemas.microsoft.com/office/powerpoint/2010/main" val="2474300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4" y="1706890"/>
            <a:ext cx="10972801" cy="4084319"/>
          </a:xfrm>
          <a:prstGeom prst="rect">
            <a:avLst/>
          </a:prstGeom>
        </p:spPr>
        <p:txBody>
          <a:bodyPr lIns="91428" tIns="45715" rIns="91428" bIns="45715"/>
          <a:lstStyle>
            <a:lvl1pPr>
              <a:defRPr>
                <a:latin typeface="Calibri"/>
              </a:defRPr>
            </a:lvl1pPr>
            <a:lvl2pPr>
              <a:defRPr>
                <a:latin typeface="Calibri"/>
              </a:defRPr>
            </a:lvl2pPr>
            <a:lvl3pPr>
              <a:defRPr>
                <a:latin typeface="Calibri"/>
              </a:defRPr>
            </a:lvl3pPr>
            <a:lvl4pPr>
              <a:defRPr>
                <a:latin typeface="Calibri"/>
              </a:defRPr>
            </a:lvl4pPr>
            <a:lvl5pPr>
              <a:defRPr>
                <a:latin typeface="Calibr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a:xfrm>
            <a:off x="336339" y="188684"/>
            <a:ext cx="11519339" cy="1008111"/>
          </a:xfrm>
          <a:prstGeom prst="rect">
            <a:avLst/>
          </a:prstGeom>
        </p:spPr>
        <p:txBody>
          <a:bodyPr lIns="91428" tIns="45715" rIns="91428" bIns="45715"/>
          <a:lstStyle>
            <a:lvl1pPr>
              <a:defRPr>
                <a:latin typeface="Calibri"/>
              </a:defRPr>
            </a:lvl1pPr>
          </a:lstStyle>
          <a:p>
            <a:r>
              <a:rPr lang="en-US" dirty="0"/>
              <a:t>Click to edit Master title style</a:t>
            </a:r>
          </a:p>
        </p:txBody>
      </p:sp>
    </p:spTree>
    <p:extLst>
      <p:ext uri="{BB962C8B-B14F-4D97-AF65-F5344CB8AC3E}">
        <p14:creationId xmlns:p14="http://schemas.microsoft.com/office/powerpoint/2010/main" val="8497705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a:xfrm>
            <a:off x="609600" y="6201600"/>
            <a:ext cx="9465600" cy="484800"/>
          </a:xfrm>
          <a:prstGeom prst="rect">
            <a:avLst/>
          </a:prstGeom>
        </p:spPr>
        <p:txBody>
          <a:bodyPr lIns="91428" tIns="45715" rIns="91428" bIns="45715"/>
          <a:lstStyle>
            <a:lvl1pPr>
              <a:defRPr>
                <a:latin typeface="Calibri"/>
              </a:defRPr>
            </a:lvl1pPr>
          </a:lstStyle>
          <a:p>
            <a:endParaRPr lang="en-GB" dirty="0">
              <a:solidFill>
                <a:srgbClr val="5A5A5A"/>
              </a:solidFill>
            </a:endParaRPr>
          </a:p>
        </p:txBody>
      </p:sp>
      <p:sp>
        <p:nvSpPr>
          <p:cNvPr id="5" name="Title 4"/>
          <p:cNvSpPr>
            <a:spLocks noGrp="1"/>
          </p:cNvSpPr>
          <p:nvPr>
            <p:ph type="title"/>
          </p:nvPr>
        </p:nvSpPr>
        <p:spPr>
          <a:xfrm>
            <a:off x="609603" y="163200"/>
            <a:ext cx="10238317" cy="914400"/>
          </a:xfrm>
          <a:prstGeom prst="rect">
            <a:avLst/>
          </a:prstGeom>
        </p:spPr>
        <p:txBody>
          <a:bodyPr lIns="91428" tIns="45715" rIns="91428" bIns="45715"/>
          <a:lstStyle>
            <a:lvl1pPr>
              <a:defRPr>
                <a:solidFill>
                  <a:schemeClr val="accent1"/>
                </a:solidFill>
                <a:latin typeface="Calibri"/>
              </a:defRPr>
            </a:lvl1pPr>
          </a:lstStyle>
          <a:p>
            <a:r>
              <a:rPr lang="de-DE" dirty="0"/>
              <a:t>Titelmasterformat durch Klicken bearbeiten</a:t>
            </a:r>
            <a:endParaRPr lang="en-GB" dirty="0"/>
          </a:p>
        </p:txBody>
      </p:sp>
      <p:sp>
        <p:nvSpPr>
          <p:cNvPr id="7" name="Slide Number Placeholder 6"/>
          <p:cNvSpPr>
            <a:spLocks noGrp="1"/>
          </p:cNvSpPr>
          <p:nvPr>
            <p:ph type="sldNum" sz="quarter" idx="11"/>
          </p:nvPr>
        </p:nvSpPr>
        <p:spPr>
          <a:xfrm>
            <a:off x="10992544" y="6309320"/>
            <a:ext cx="589856" cy="365208"/>
          </a:xfrm>
          <a:prstGeom prst="rect">
            <a:avLst/>
          </a:prstGeom>
        </p:spPr>
        <p:txBody>
          <a:bodyPr lIns="91428" tIns="45715" rIns="91428" bIns="45715"/>
          <a:lstStyle>
            <a:lvl1pPr>
              <a:defRPr>
                <a:latin typeface="Calibri"/>
              </a:defRPr>
            </a:lvl1pPr>
          </a:lstStyle>
          <a:p>
            <a:fld id="{3CE978CD-8200-452B-A882-54D258D61118}" type="slidenum">
              <a:rPr lang="en-GB" smtClean="0">
                <a:solidFill>
                  <a:srgbClr val="5A5A5A"/>
                </a:solidFill>
              </a:rPr>
              <a:pPr/>
              <a:t>‹Nº›</a:t>
            </a:fld>
            <a:endParaRPr lang="en-GB" dirty="0">
              <a:solidFill>
                <a:srgbClr val="5A5A5A"/>
              </a:solidFill>
            </a:endParaRPr>
          </a:p>
        </p:txBody>
      </p:sp>
    </p:spTree>
    <p:extLst>
      <p:ext uri="{BB962C8B-B14F-4D97-AF65-F5344CB8AC3E}">
        <p14:creationId xmlns:p14="http://schemas.microsoft.com/office/powerpoint/2010/main" val="2029435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6335" y="188657"/>
            <a:ext cx="11519339" cy="1008111"/>
          </a:xfrm>
          <a:prstGeom prst="rect">
            <a:avLst/>
          </a:prstGeom>
        </p:spPr>
        <p:txBody>
          <a:bodyPr/>
          <a:lstStyle/>
          <a:p>
            <a:r>
              <a:rPr lang="en-US"/>
              <a:t>Click to edit Master title style</a:t>
            </a:r>
            <a:endParaRPr lang="en-US" dirty="0"/>
          </a:p>
        </p:txBody>
      </p:sp>
      <p:sp>
        <p:nvSpPr>
          <p:cNvPr id="4" name="Footer Placeholder 3"/>
          <p:cNvSpPr>
            <a:spLocks noGrp="1"/>
          </p:cNvSpPr>
          <p:nvPr>
            <p:ph type="ftr" sz="quarter" idx="11"/>
          </p:nvPr>
        </p:nvSpPr>
        <p:spPr>
          <a:xfrm>
            <a:off x="336000" y="6382800"/>
            <a:ext cx="9124800" cy="244800"/>
          </a:xfrm>
          <a:prstGeom prst="rect">
            <a:avLst/>
          </a:prstGeom>
        </p:spPr>
        <p:txBody>
          <a:bodyPr/>
          <a:lstStyle/>
          <a:p>
            <a:endParaRPr lang="en-GB" dirty="0">
              <a:solidFill>
                <a:prstClr val="black">
                  <a:tint val="75000"/>
                </a:prstClr>
              </a:solidFill>
            </a:endParaRPr>
          </a:p>
        </p:txBody>
      </p:sp>
      <p:sp>
        <p:nvSpPr>
          <p:cNvPr id="7" name="Slide Number Placeholder 3"/>
          <p:cNvSpPr>
            <a:spLocks noGrp="1"/>
          </p:cNvSpPr>
          <p:nvPr>
            <p:ph type="sldNum" sz="quarter" idx="12"/>
          </p:nvPr>
        </p:nvSpPr>
        <p:spPr>
          <a:xfrm>
            <a:off x="10944837" y="6597352"/>
            <a:ext cx="1247168" cy="260648"/>
          </a:xfrm>
          <a:prstGeom prst="rect">
            <a:avLst/>
          </a:prstGeom>
        </p:spPr>
        <p:txBody>
          <a:bodyPr/>
          <a:lstStyle/>
          <a:p>
            <a:fld id="{4AD7133C-5F9C-4F7F-9637-3E296898A784}" type="slidenum">
              <a:rPr lang="en-GB" smtClean="0">
                <a:solidFill>
                  <a:prstClr val="black">
                    <a:tint val="75000"/>
                  </a:prstClr>
                </a:solidFill>
              </a:rPr>
              <a:pPr/>
              <a:t>‹Nº›</a:t>
            </a:fld>
            <a:endParaRPr lang="en-GB" dirty="0">
              <a:solidFill>
                <a:prstClr val="black">
                  <a:tint val="75000"/>
                </a:prstClr>
              </a:solidFill>
            </a:endParaRPr>
          </a:p>
        </p:txBody>
      </p:sp>
    </p:spTree>
    <p:extLst>
      <p:ext uri="{BB962C8B-B14F-4D97-AF65-F5344CB8AC3E}">
        <p14:creationId xmlns:p14="http://schemas.microsoft.com/office/powerpoint/2010/main" val="42663677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7"/>
          <p:cNvSpPr>
            <a:spLocks noGrp="1"/>
          </p:cNvSpPr>
          <p:nvPr>
            <p:ph type="body" sz="quarter" idx="13"/>
          </p:nvPr>
        </p:nvSpPr>
        <p:spPr>
          <a:xfrm>
            <a:off x="335364" y="6382903"/>
            <a:ext cx="9122834" cy="244682"/>
          </a:xfrm>
        </p:spPr>
        <p:txBody>
          <a:bodyPr anchor="b">
            <a:spAutoFit/>
          </a:bodyPr>
          <a:lstStyle>
            <a:lvl1pPr marL="0" indent="0">
              <a:buNone/>
              <a:defRPr sz="1100"/>
            </a:lvl1pPr>
            <a:lvl2pPr marL="457141" indent="0">
              <a:buNone/>
              <a:defRPr sz="1100"/>
            </a:lvl2pPr>
            <a:lvl3pPr marL="914285" indent="0">
              <a:buNone/>
              <a:defRPr sz="1100"/>
            </a:lvl3pPr>
            <a:lvl4pPr marL="1371428" indent="0">
              <a:buNone/>
              <a:defRPr sz="1100"/>
            </a:lvl4pPr>
            <a:lvl5pPr marL="1828572" indent="0">
              <a:buNone/>
              <a:defRPr sz="1100"/>
            </a:lvl5pPr>
          </a:lstStyle>
          <a:p>
            <a:pPr lvl="0"/>
            <a:r>
              <a:rPr lang="en-US"/>
              <a:t>Click to edit Master text styles</a:t>
            </a:r>
          </a:p>
        </p:txBody>
      </p:sp>
      <p:sp>
        <p:nvSpPr>
          <p:cNvPr id="7" name="Slide Number Placeholder 3"/>
          <p:cNvSpPr>
            <a:spLocks noGrp="1"/>
          </p:cNvSpPr>
          <p:nvPr>
            <p:ph type="sldNum" sz="quarter" idx="12"/>
          </p:nvPr>
        </p:nvSpPr>
        <p:spPr>
          <a:xfrm>
            <a:off x="10944837" y="6597352"/>
            <a:ext cx="1247168" cy="260648"/>
          </a:xfrm>
        </p:spPr>
        <p:txBody>
          <a:bodyPr/>
          <a:lstStyle/>
          <a:p>
            <a:fld id="{4AD7133C-5F9C-4F7F-9637-3E296898A784}" type="slidenum">
              <a:rPr lang="en-GB" smtClean="0">
                <a:solidFill>
                  <a:srgbClr val="5A5A5A">
                    <a:tint val="75000"/>
                  </a:srgbClr>
                </a:solidFill>
              </a:rPr>
              <a:pPr/>
              <a:t>‹Nº›</a:t>
            </a:fld>
            <a:endParaRPr lang="en-GB" dirty="0">
              <a:solidFill>
                <a:srgbClr val="5A5A5A">
                  <a:tint val="75000"/>
                </a:srgbClr>
              </a:solidFill>
            </a:endParaRPr>
          </a:p>
        </p:txBody>
      </p:sp>
    </p:spTree>
    <p:extLst>
      <p:ext uri="{BB962C8B-B14F-4D97-AF65-F5344CB8AC3E}">
        <p14:creationId xmlns:p14="http://schemas.microsoft.com/office/powerpoint/2010/main" val="33238559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4"/>
          </p:nvPr>
        </p:nvSpPr>
        <p:spPr/>
        <p:txBody>
          <a:bodyPr/>
          <a:lstStyle/>
          <a:p>
            <a:fld id="{4AD7133C-5F9C-4F7F-9637-3E296898A784}" type="slidenum">
              <a:rPr lang="en-GB" smtClean="0">
                <a:solidFill>
                  <a:srgbClr val="5A5A5A">
                    <a:lumMod val="60000"/>
                    <a:lumOff val="40000"/>
                  </a:srgbClr>
                </a:solidFill>
              </a:rPr>
              <a:pPr/>
              <a:t>‹Nº›</a:t>
            </a:fld>
            <a:endParaRPr lang="en-GB" dirty="0">
              <a:solidFill>
                <a:srgbClr val="5A5A5A">
                  <a:lumMod val="60000"/>
                  <a:lumOff val="40000"/>
                </a:srgbClr>
              </a:solidFill>
            </a:endParaRPr>
          </a:p>
        </p:txBody>
      </p:sp>
      <p:sp>
        <p:nvSpPr>
          <p:cNvPr id="5" name="Footer Placeholder 4"/>
          <p:cNvSpPr>
            <a:spLocks noGrp="1"/>
          </p:cNvSpPr>
          <p:nvPr>
            <p:ph type="ftr" sz="quarter" idx="15"/>
          </p:nvPr>
        </p:nvSpPr>
        <p:spPr/>
        <p:txBody>
          <a:bodyPr/>
          <a:lstStyle/>
          <a:p>
            <a:endParaRPr lang="en-GB" dirty="0">
              <a:solidFill>
                <a:srgbClr val="5A5A5A">
                  <a:lumMod val="60000"/>
                  <a:lumOff val="40000"/>
                </a:srgbClr>
              </a:solidFill>
            </a:endParaRPr>
          </a:p>
        </p:txBody>
      </p:sp>
      <p:sp>
        <p:nvSpPr>
          <p:cNvPr id="7" name="Content Placeholder 6"/>
          <p:cNvSpPr>
            <a:spLocks noGrp="1"/>
          </p:cNvSpPr>
          <p:nvPr>
            <p:ph sz="quarter" idx="16"/>
          </p:nvPr>
        </p:nvSpPr>
        <p:spPr>
          <a:xfrm>
            <a:off x="336001" y="1339200"/>
            <a:ext cx="11520000" cy="439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264315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6335" y="188663"/>
            <a:ext cx="11519339" cy="1008111"/>
          </a:xfrm>
          <a:prstGeom prst="rect">
            <a:avLst/>
          </a:prstGeom>
        </p:spPr>
        <p:txBody>
          <a:bodyPr lIns="91428" tIns="45715" rIns="91428" bIns="45715"/>
          <a:lstStyle>
            <a:lvl1pPr>
              <a:defRPr>
                <a:latin typeface="Calibri"/>
              </a:defRPr>
            </a:lvl1pPr>
          </a:lstStyle>
          <a:p>
            <a:r>
              <a:rPr lang="en-US" dirty="0"/>
              <a:t>Click to edit Master title style</a:t>
            </a:r>
          </a:p>
        </p:txBody>
      </p:sp>
      <p:sp>
        <p:nvSpPr>
          <p:cNvPr id="3" name="Content Placeholder 2"/>
          <p:cNvSpPr>
            <a:spLocks noGrp="1"/>
          </p:cNvSpPr>
          <p:nvPr>
            <p:ph idx="1"/>
          </p:nvPr>
        </p:nvSpPr>
        <p:spPr>
          <a:xfrm>
            <a:off x="336335" y="1340772"/>
            <a:ext cx="11519339" cy="4836195"/>
          </a:xfrm>
          <a:prstGeom prst="rect">
            <a:avLst/>
          </a:prstGeom>
        </p:spPr>
        <p:txBody>
          <a:bodyPr lIns="91428" tIns="45715" rIns="91428" bIns="45715"/>
          <a:lstStyle>
            <a:lvl1pPr>
              <a:defRPr>
                <a:latin typeface="Calibri"/>
              </a:defRPr>
            </a:lvl1pPr>
            <a:lvl2pPr>
              <a:defRPr>
                <a:latin typeface="Calibri"/>
              </a:defRPr>
            </a:lvl2pPr>
            <a:lvl3pPr>
              <a:defRPr>
                <a:latin typeface="Calibri"/>
              </a:defRPr>
            </a:lvl3pPr>
            <a:lvl4pPr>
              <a:defRPr>
                <a:latin typeface="Calibri"/>
              </a:defRPr>
            </a:lvl4pPr>
            <a:lvl5pPr>
              <a:defRPr>
                <a:latin typeface="Calibr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944837" y="6597352"/>
            <a:ext cx="1247168" cy="260648"/>
          </a:xfrm>
          <a:prstGeom prst="rect">
            <a:avLst/>
          </a:prstGeom>
        </p:spPr>
        <p:txBody>
          <a:bodyPr lIns="91428" tIns="45715" rIns="91428" bIns="45715"/>
          <a:lstStyle>
            <a:lvl1pPr>
              <a:defRPr>
                <a:latin typeface="Calibri"/>
              </a:defRPr>
            </a:lvl1pPr>
          </a:lstStyle>
          <a:p>
            <a:fld id="{4AD7133C-5F9C-4F7F-9637-3E296898A784}" type="slidenum">
              <a:rPr lang="en-GB" smtClean="0">
                <a:solidFill>
                  <a:prstClr val="black">
                    <a:tint val="75000"/>
                  </a:prstClr>
                </a:solidFill>
              </a:rPr>
              <a:pPr/>
              <a:t>‹Nº›</a:t>
            </a:fld>
            <a:endParaRPr lang="en-GB" dirty="0">
              <a:solidFill>
                <a:prstClr val="black">
                  <a:tint val="75000"/>
                </a:prstClr>
              </a:solidFill>
            </a:endParaRPr>
          </a:p>
        </p:txBody>
      </p:sp>
      <p:sp>
        <p:nvSpPr>
          <p:cNvPr id="7" name="Footer Placeholder 6"/>
          <p:cNvSpPr>
            <a:spLocks noGrp="1"/>
          </p:cNvSpPr>
          <p:nvPr>
            <p:ph type="ftr" sz="quarter" idx="13"/>
          </p:nvPr>
        </p:nvSpPr>
        <p:spPr>
          <a:xfrm>
            <a:off x="336000" y="6382800"/>
            <a:ext cx="9124800" cy="244800"/>
          </a:xfrm>
          <a:prstGeom prst="rect">
            <a:avLst/>
          </a:prstGeom>
        </p:spPr>
        <p:txBody>
          <a:bodyPr lIns="91428" tIns="45715" rIns="91428" bIns="45715"/>
          <a:lstStyle>
            <a:lvl1pPr>
              <a:defRPr>
                <a:latin typeface="Calibri"/>
              </a:defRPr>
            </a:lvl1pPr>
          </a:lstStyle>
          <a:p>
            <a:endParaRPr lang="en-GB" dirty="0">
              <a:solidFill>
                <a:prstClr val="black">
                  <a:tint val="75000"/>
                </a:prstClr>
              </a:solidFill>
            </a:endParaRPr>
          </a:p>
        </p:txBody>
      </p:sp>
    </p:spTree>
    <p:extLst>
      <p:ext uri="{BB962C8B-B14F-4D97-AF65-F5344CB8AC3E}">
        <p14:creationId xmlns:p14="http://schemas.microsoft.com/office/powerpoint/2010/main" val="4863192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BE96CC6-3437-4C16-8283-1FBE2AAC6408}" type="datetimeFigureOut">
              <a:rPr lang="en-GB" smtClean="0"/>
              <a:pPr/>
              <a:t>16/06/2020</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C5CB829-6BA4-4C12-93FA-066768B764C6}" type="slidenum">
              <a:rPr lang="en-GB" smtClean="0"/>
              <a:pPr/>
              <a:t>‹Nº›</a:t>
            </a:fld>
            <a:endParaRPr lang="en-GB" dirty="0"/>
          </a:p>
        </p:txBody>
      </p:sp>
      <p:sp>
        <p:nvSpPr>
          <p:cNvPr id="6" name="Title 1"/>
          <p:cNvSpPr>
            <a:spLocks noGrp="1"/>
          </p:cNvSpPr>
          <p:nvPr>
            <p:ph type="title" hasCustomPrompt="1"/>
          </p:nvPr>
        </p:nvSpPr>
        <p:spPr>
          <a:xfrm>
            <a:off x="609601" y="154530"/>
            <a:ext cx="10972801" cy="998984"/>
          </a:xfrm>
        </p:spPr>
        <p:txBody>
          <a:bodyPr>
            <a:noAutofit/>
          </a:bodyPr>
          <a:lstStyle>
            <a:lvl1pPr algn="l">
              <a:defRPr sz="2799">
                <a:latin typeface="Arial" pitchFamily="34" charset="0"/>
              </a:defRPr>
            </a:lvl1pPr>
          </a:lstStyle>
          <a:p>
            <a:r>
              <a:rPr lang="en-US" dirty="0"/>
              <a:t>Click to Master title style</a:t>
            </a:r>
            <a:endParaRPr lang="en-GB" dirty="0"/>
          </a:p>
        </p:txBody>
      </p:sp>
    </p:spTree>
    <p:extLst>
      <p:ext uri="{BB962C8B-B14F-4D97-AF65-F5344CB8AC3E}">
        <p14:creationId xmlns:p14="http://schemas.microsoft.com/office/powerpoint/2010/main" val="28379021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Footer Placeholder 2"/>
          <p:cNvSpPr>
            <a:spLocks noGrp="1"/>
          </p:cNvSpPr>
          <p:nvPr>
            <p:ph type="ftr" sz="quarter" idx="13"/>
          </p:nvPr>
        </p:nvSpPr>
        <p:spPr/>
        <p:txBody>
          <a:bodyPr/>
          <a:lstStyle/>
          <a:p>
            <a:endParaRPr lang="en-GB" dirty="0">
              <a:solidFill>
                <a:srgbClr val="5A5A5A">
                  <a:lumMod val="60000"/>
                  <a:lumOff val="40000"/>
                </a:srgbClr>
              </a:solidFill>
            </a:endParaRPr>
          </a:p>
        </p:txBody>
      </p:sp>
      <p:sp>
        <p:nvSpPr>
          <p:cNvPr id="4" name="Slide Number Placeholder 3"/>
          <p:cNvSpPr>
            <a:spLocks noGrp="1"/>
          </p:cNvSpPr>
          <p:nvPr>
            <p:ph type="sldNum" sz="quarter" idx="14"/>
          </p:nvPr>
        </p:nvSpPr>
        <p:spPr/>
        <p:txBody>
          <a:bodyPr/>
          <a:lstStyle/>
          <a:p>
            <a:fld id="{4AD7133C-5F9C-4F7F-9637-3E296898A784}" type="slidenum">
              <a:rPr lang="en-GB" smtClean="0">
                <a:solidFill>
                  <a:srgbClr val="5A5A5A">
                    <a:lumMod val="60000"/>
                    <a:lumOff val="40000"/>
                  </a:srgbClr>
                </a:solidFill>
              </a:rPr>
              <a:pPr/>
              <a:t>‹Nº›</a:t>
            </a:fld>
            <a:endParaRPr lang="en-GB" dirty="0">
              <a:solidFill>
                <a:srgbClr val="5A5A5A">
                  <a:lumMod val="60000"/>
                  <a:lumOff val="40000"/>
                </a:srgbClr>
              </a:solidFill>
            </a:endParaRPr>
          </a:p>
        </p:txBody>
      </p:sp>
      <p:sp>
        <p:nvSpPr>
          <p:cNvPr id="5" name="Text Placeholder 3"/>
          <p:cNvSpPr>
            <a:spLocks noGrp="1"/>
          </p:cNvSpPr>
          <p:nvPr>
            <p:ph type="body" sz="quarter" idx="17" hasCustomPrompt="1"/>
          </p:nvPr>
        </p:nvSpPr>
        <p:spPr>
          <a:xfrm>
            <a:off x="336000" y="1208482"/>
            <a:ext cx="11520000" cy="611235"/>
          </a:xfrm>
        </p:spPr>
        <p:txBody>
          <a:bodyPr/>
          <a:lstStyle>
            <a:lvl1pPr marL="0" indent="0">
              <a:buNone/>
              <a:defRPr b="1" baseline="0"/>
            </a:lvl1pPr>
          </a:lstStyle>
          <a:p>
            <a:pPr lvl="0"/>
            <a:r>
              <a:rPr lang="en-GB" dirty="0"/>
              <a:t>Click to edit subtitle</a:t>
            </a:r>
          </a:p>
        </p:txBody>
      </p:sp>
    </p:spTree>
    <p:extLst>
      <p:ext uri="{BB962C8B-B14F-4D97-AF65-F5344CB8AC3E}">
        <p14:creationId xmlns:p14="http://schemas.microsoft.com/office/powerpoint/2010/main" val="2053727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9334DE-47A4-407C-8ED4-13FAF339003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CC3AA36-407C-4480-83E1-12A64B5B43C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5EDCB2D-4FCE-420E-A592-0EEAA60AE939}"/>
              </a:ext>
            </a:extLst>
          </p:cNvPr>
          <p:cNvSpPr>
            <a:spLocks noGrp="1"/>
          </p:cNvSpPr>
          <p:nvPr>
            <p:ph type="dt" sz="half" idx="10"/>
          </p:nvPr>
        </p:nvSpPr>
        <p:spPr/>
        <p:txBody>
          <a:bodyPr/>
          <a:lstStyle/>
          <a:p>
            <a:fld id="{445E3612-8D16-423D-9A9F-B439323D7448}" type="datetimeFigureOut">
              <a:rPr lang="es-ES" smtClean="0"/>
              <a:t>16/06/2020</a:t>
            </a:fld>
            <a:endParaRPr lang="es-ES"/>
          </a:p>
        </p:txBody>
      </p:sp>
      <p:sp>
        <p:nvSpPr>
          <p:cNvPr id="5" name="Marcador de pie de página 4">
            <a:extLst>
              <a:ext uri="{FF2B5EF4-FFF2-40B4-BE49-F238E27FC236}">
                <a16:creationId xmlns:a16="http://schemas.microsoft.com/office/drawing/2014/main" id="{83EF3F97-89C4-46A7-AE3A-B16E770F92E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373C8EF-4976-4A42-9AFC-D9504187E939}"/>
              </a:ext>
            </a:extLst>
          </p:cNvPr>
          <p:cNvSpPr>
            <a:spLocks noGrp="1"/>
          </p:cNvSpPr>
          <p:nvPr>
            <p:ph type="sldNum" sz="quarter" idx="12"/>
          </p:nvPr>
        </p:nvSpPr>
        <p:spPr/>
        <p:txBody>
          <a:bodyPr/>
          <a:lstStyle/>
          <a:p>
            <a:fld id="{BBC9E063-16D9-4E76-A11C-1E3981D7E6B2}" type="slidenum">
              <a:rPr lang="es-ES" smtClean="0"/>
              <a:t>‹Nº›</a:t>
            </a:fld>
            <a:endParaRPr lang="es-ES"/>
          </a:p>
        </p:txBody>
      </p:sp>
    </p:spTree>
    <p:extLst>
      <p:ext uri="{BB962C8B-B14F-4D97-AF65-F5344CB8AC3E}">
        <p14:creationId xmlns:p14="http://schemas.microsoft.com/office/powerpoint/2010/main" val="51903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34A4D-797A-435C-AC9B-3E89EFDC5D7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2E9B5C6E-2231-4600-9830-82C2147F77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C8EE9AC-7B5A-4C00-9D0E-F04EC9B753EE}"/>
              </a:ext>
            </a:extLst>
          </p:cNvPr>
          <p:cNvSpPr>
            <a:spLocks noGrp="1"/>
          </p:cNvSpPr>
          <p:nvPr>
            <p:ph type="dt" sz="half" idx="10"/>
          </p:nvPr>
        </p:nvSpPr>
        <p:spPr/>
        <p:txBody>
          <a:bodyPr/>
          <a:lstStyle/>
          <a:p>
            <a:fld id="{445E3612-8D16-423D-9A9F-B439323D7448}" type="datetimeFigureOut">
              <a:rPr lang="es-ES" smtClean="0"/>
              <a:t>16/06/2020</a:t>
            </a:fld>
            <a:endParaRPr lang="es-ES"/>
          </a:p>
        </p:txBody>
      </p:sp>
      <p:sp>
        <p:nvSpPr>
          <p:cNvPr id="5" name="Marcador de pie de página 4">
            <a:extLst>
              <a:ext uri="{FF2B5EF4-FFF2-40B4-BE49-F238E27FC236}">
                <a16:creationId xmlns:a16="http://schemas.microsoft.com/office/drawing/2014/main" id="{7B6C26C7-ABDF-4DB6-8BE2-AFB299A167A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56D2E06-8ED5-4938-AD37-31F1E89DBFDB}"/>
              </a:ext>
            </a:extLst>
          </p:cNvPr>
          <p:cNvSpPr>
            <a:spLocks noGrp="1"/>
          </p:cNvSpPr>
          <p:nvPr>
            <p:ph type="sldNum" sz="quarter" idx="12"/>
          </p:nvPr>
        </p:nvSpPr>
        <p:spPr/>
        <p:txBody>
          <a:bodyPr/>
          <a:lstStyle/>
          <a:p>
            <a:fld id="{BBC9E063-16D9-4E76-A11C-1E3981D7E6B2}" type="slidenum">
              <a:rPr lang="es-ES" smtClean="0"/>
              <a:t>‹Nº›</a:t>
            </a:fld>
            <a:endParaRPr lang="es-ES"/>
          </a:p>
        </p:txBody>
      </p:sp>
    </p:spTree>
    <p:extLst>
      <p:ext uri="{BB962C8B-B14F-4D97-AF65-F5344CB8AC3E}">
        <p14:creationId xmlns:p14="http://schemas.microsoft.com/office/powerpoint/2010/main" val="1358321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F1EC98-C173-4929-8B00-7643F93F207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18D605C-CDB9-40E6-9563-29047E69E5CF}"/>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B716F84-2E63-47AA-A795-B51EB50F9B1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82A28F3-4899-46A5-A811-04B201D1717C}"/>
              </a:ext>
            </a:extLst>
          </p:cNvPr>
          <p:cNvSpPr>
            <a:spLocks noGrp="1"/>
          </p:cNvSpPr>
          <p:nvPr>
            <p:ph type="dt" sz="half" idx="10"/>
          </p:nvPr>
        </p:nvSpPr>
        <p:spPr/>
        <p:txBody>
          <a:bodyPr/>
          <a:lstStyle/>
          <a:p>
            <a:fld id="{445E3612-8D16-423D-9A9F-B439323D7448}" type="datetimeFigureOut">
              <a:rPr lang="es-ES" smtClean="0"/>
              <a:t>16/06/2020</a:t>
            </a:fld>
            <a:endParaRPr lang="es-ES"/>
          </a:p>
        </p:txBody>
      </p:sp>
      <p:sp>
        <p:nvSpPr>
          <p:cNvPr id="6" name="Marcador de pie de página 5">
            <a:extLst>
              <a:ext uri="{FF2B5EF4-FFF2-40B4-BE49-F238E27FC236}">
                <a16:creationId xmlns:a16="http://schemas.microsoft.com/office/drawing/2014/main" id="{EEEB3E04-7C8D-4E8D-AA25-1859644E852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DE6580E-7E0B-4E5C-96A5-2228DF12CEA6}"/>
              </a:ext>
            </a:extLst>
          </p:cNvPr>
          <p:cNvSpPr>
            <a:spLocks noGrp="1"/>
          </p:cNvSpPr>
          <p:nvPr>
            <p:ph type="sldNum" sz="quarter" idx="12"/>
          </p:nvPr>
        </p:nvSpPr>
        <p:spPr/>
        <p:txBody>
          <a:bodyPr/>
          <a:lstStyle/>
          <a:p>
            <a:fld id="{BBC9E063-16D9-4E76-A11C-1E3981D7E6B2}" type="slidenum">
              <a:rPr lang="es-ES" smtClean="0"/>
              <a:t>‹Nº›</a:t>
            </a:fld>
            <a:endParaRPr lang="es-ES"/>
          </a:p>
        </p:txBody>
      </p:sp>
    </p:spTree>
    <p:extLst>
      <p:ext uri="{BB962C8B-B14F-4D97-AF65-F5344CB8AC3E}">
        <p14:creationId xmlns:p14="http://schemas.microsoft.com/office/powerpoint/2010/main" val="2295439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A9A92-ADFE-4A9A-BCEA-EE1FC289C72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DF280C2-F752-4A25-A901-77226DB4E7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7F95247-6212-4F10-80C8-45BB3516FF4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B3CA741-7669-40C4-B47E-6214F1EE07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AE03DDB-D8B3-4EFF-9A88-4F3B72231FC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7BBBD00-9101-423B-82FD-F24F356ABB6C}"/>
              </a:ext>
            </a:extLst>
          </p:cNvPr>
          <p:cNvSpPr>
            <a:spLocks noGrp="1"/>
          </p:cNvSpPr>
          <p:nvPr>
            <p:ph type="dt" sz="half" idx="10"/>
          </p:nvPr>
        </p:nvSpPr>
        <p:spPr/>
        <p:txBody>
          <a:bodyPr/>
          <a:lstStyle/>
          <a:p>
            <a:fld id="{445E3612-8D16-423D-9A9F-B439323D7448}" type="datetimeFigureOut">
              <a:rPr lang="es-ES" smtClean="0"/>
              <a:t>16/06/2020</a:t>
            </a:fld>
            <a:endParaRPr lang="es-ES"/>
          </a:p>
        </p:txBody>
      </p:sp>
      <p:sp>
        <p:nvSpPr>
          <p:cNvPr id="8" name="Marcador de pie de página 7">
            <a:extLst>
              <a:ext uri="{FF2B5EF4-FFF2-40B4-BE49-F238E27FC236}">
                <a16:creationId xmlns:a16="http://schemas.microsoft.com/office/drawing/2014/main" id="{AF0A70CE-D506-4531-B675-A3134370983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0B570FFB-8ACF-46D0-9B03-8720A4B5808D}"/>
              </a:ext>
            </a:extLst>
          </p:cNvPr>
          <p:cNvSpPr>
            <a:spLocks noGrp="1"/>
          </p:cNvSpPr>
          <p:nvPr>
            <p:ph type="sldNum" sz="quarter" idx="12"/>
          </p:nvPr>
        </p:nvSpPr>
        <p:spPr/>
        <p:txBody>
          <a:bodyPr/>
          <a:lstStyle/>
          <a:p>
            <a:fld id="{BBC9E063-16D9-4E76-A11C-1E3981D7E6B2}" type="slidenum">
              <a:rPr lang="es-ES" smtClean="0"/>
              <a:t>‹Nº›</a:t>
            </a:fld>
            <a:endParaRPr lang="es-ES"/>
          </a:p>
        </p:txBody>
      </p:sp>
    </p:spTree>
    <p:extLst>
      <p:ext uri="{BB962C8B-B14F-4D97-AF65-F5344CB8AC3E}">
        <p14:creationId xmlns:p14="http://schemas.microsoft.com/office/powerpoint/2010/main" val="233745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C28EA0-891C-4FCE-B661-035D8FB7211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E774EF7-CDA1-42D6-815E-40FD11D12E6B}"/>
              </a:ext>
            </a:extLst>
          </p:cNvPr>
          <p:cNvSpPr>
            <a:spLocks noGrp="1"/>
          </p:cNvSpPr>
          <p:nvPr>
            <p:ph type="dt" sz="half" idx="10"/>
          </p:nvPr>
        </p:nvSpPr>
        <p:spPr/>
        <p:txBody>
          <a:bodyPr/>
          <a:lstStyle/>
          <a:p>
            <a:fld id="{445E3612-8D16-423D-9A9F-B439323D7448}" type="datetimeFigureOut">
              <a:rPr lang="es-ES" smtClean="0"/>
              <a:t>16/06/2020</a:t>
            </a:fld>
            <a:endParaRPr lang="es-ES"/>
          </a:p>
        </p:txBody>
      </p:sp>
      <p:sp>
        <p:nvSpPr>
          <p:cNvPr id="4" name="Marcador de pie de página 3">
            <a:extLst>
              <a:ext uri="{FF2B5EF4-FFF2-40B4-BE49-F238E27FC236}">
                <a16:creationId xmlns:a16="http://schemas.microsoft.com/office/drawing/2014/main" id="{971E93AA-AFCD-44F7-82C2-89B4425C3F3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B9AF0CA-BCFC-4DDA-95DC-83A9AAE77B76}"/>
              </a:ext>
            </a:extLst>
          </p:cNvPr>
          <p:cNvSpPr>
            <a:spLocks noGrp="1"/>
          </p:cNvSpPr>
          <p:nvPr>
            <p:ph type="sldNum" sz="quarter" idx="12"/>
          </p:nvPr>
        </p:nvSpPr>
        <p:spPr/>
        <p:txBody>
          <a:bodyPr/>
          <a:lstStyle/>
          <a:p>
            <a:fld id="{BBC9E063-16D9-4E76-A11C-1E3981D7E6B2}" type="slidenum">
              <a:rPr lang="es-ES" smtClean="0"/>
              <a:t>‹Nº›</a:t>
            </a:fld>
            <a:endParaRPr lang="es-ES"/>
          </a:p>
        </p:txBody>
      </p:sp>
    </p:spTree>
    <p:extLst>
      <p:ext uri="{BB962C8B-B14F-4D97-AF65-F5344CB8AC3E}">
        <p14:creationId xmlns:p14="http://schemas.microsoft.com/office/powerpoint/2010/main" val="201611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0B524F6-DE25-4E09-9F7F-4569F7F4238E}"/>
              </a:ext>
            </a:extLst>
          </p:cNvPr>
          <p:cNvSpPr>
            <a:spLocks noGrp="1"/>
          </p:cNvSpPr>
          <p:nvPr>
            <p:ph type="dt" sz="half" idx="10"/>
          </p:nvPr>
        </p:nvSpPr>
        <p:spPr/>
        <p:txBody>
          <a:bodyPr/>
          <a:lstStyle/>
          <a:p>
            <a:fld id="{445E3612-8D16-423D-9A9F-B439323D7448}" type="datetimeFigureOut">
              <a:rPr lang="es-ES" smtClean="0"/>
              <a:t>16/06/2020</a:t>
            </a:fld>
            <a:endParaRPr lang="es-ES"/>
          </a:p>
        </p:txBody>
      </p:sp>
      <p:sp>
        <p:nvSpPr>
          <p:cNvPr id="3" name="Marcador de pie de página 2">
            <a:extLst>
              <a:ext uri="{FF2B5EF4-FFF2-40B4-BE49-F238E27FC236}">
                <a16:creationId xmlns:a16="http://schemas.microsoft.com/office/drawing/2014/main" id="{7EC803E4-23EE-4D04-93CE-C01C9C7AAC2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FE09FDE1-3EE2-4763-93AE-DAC69B52E686}"/>
              </a:ext>
            </a:extLst>
          </p:cNvPr>
          <p:cNvSpPr>
            <a:spLocks noGrp="1"/>
          </p:cNvSpPr>
          <p:nvPr>
            <p:ph type="sldNum" sz="quarter" idx="12"/>
          </p:nvPr>
        </p:nvSpPr>
        <p:spPr/>
        <p:txBody>
          <a:bodyPr/>
          <a:lstStyle/>
          <a:p>
            <a:fld id="{BBC9E063-16D9-4E76-A11C-1E3981D7E6B2}" type="slidenum">
              <a:rPr lang="es-ES" smtClean="0"/>
              <a:t>‹Nº›</a:t>
            </a:fld>
            <a:endParaRPr lang="es-ES"/>
          </a:p>
        </p:txBody>
      </p:sp>
    </p:spTree>
    <p:extLst>
      <p:ext uri="{BB962C8B-B14F-4D97-AF65-F5344CB8AC3E}">
        <p14:creationId xmlns:p14="http://schemas.microsoft.com/office/powerpoint/2010/main" val="2088159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B26699-22CE-4D0A-9A41-FD62823D9E6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FF00C78-4712-45B5-AE26-2457FA728F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1C5304A-7BEB-4A2B-83EA-ADE737BD58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FDBB9D3-9107-4D7A-9686-D8CED2551688}"/>
              </a:ext>
            </a:extLst>
          </p:cNvPr>
          <p:cNvSpPr>
            <a:spLocks noGrp="1"/>
          </p:cNvSpPr>
          <p:nvPr>
            <p:ph type="dt" sz="half" idx="10"/>
          </p:nvPr>
        </p:nvSpPr>
        <p:spPr/>
        <p:txBody>
          <a:bodyPr/>
          <a:lstStyle/>
          <a:p>
            <a:fld id="{445E3612-8D16-423D-9A9F-B439323D7448}" type="datetimeFigureOut">
              <a:rPr lang="es-ES" smtClean="0"/>
              <a:t>16/06/2020</a:t>
            </a:fld>
            <a:endParaRPr lang="es-ES"/>
          </a:p>
        </p:txBody>
      </p:sp>
      <p:sp>
        <p:nvSpPr>
          <p:cNvPr id="6" name="Marcador de pie de página 5">
            <a:extLst>
              <a:ext uri="{FF2B5EF4-FFF2-40B4-BE49-F238E27FC236}">
                <a16:creationId xmlns:a16="http://schemas.microsoft.com/office/drawing/2014/main" id="{074BA389-1FD8-49BC-A251-FB68722A852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9004BBE-9D17-4FDA-AA21-CC57D037C191}"/>
              </a:ext>
            </a:extLst>
          </p:cNvPr>
          <p:cNvSpPr>
            <a:spLocks noGrp="1"/>
          </p:cNvSpPr>
          <p:nvPr>
            <p:ph type="sldNum" sz="quarter" idx="12"/>
          </p:nvPr>
        </p:nvSpPr>
        <p:spPr/>
        <p:txBody>
          <a:bodyPr/>
          <a:lstStyle/>
          <a:p>
            <a:fld id="{BBC9E063-16D9-4E76-A11C-1E3981D7E6B2}" type="slidenum">
              <a:rPr lang="es-ES" smtClean="0"/>
              <a:t>‹Nº›</a:t>
            </a:fld>
            <a:endParaRPr lang="es-ES"/>
          </a:p>
        </p:txBody>
      </p:sp>
    </p:spTree>
    <p:extLst>
      <p:ext uri="{BB962C8B-B14F-4D97-AF65-F5344CB8AC3E}">
        <p14:creationId xmlns:p14="http://schemas.microsoft.com/office/powerpoint/2010/main" val="55609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5A35DD-A0DB-4BA9-863B-EB2AD91EA5C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B74B4CB-62AF-4E44-9718-6E43310120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5DB2B82-EF15-4883-A3B6-8E2448D7F0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F18AA60-14C0-4B21-A8E4-38558E6AA103}"/>
              </a:ext>
            </a:extLst>
          </p:cNvPr>
          <p:cNvSpPr>
            <a:spLocks noGrp="1"/>
          </p:cNvSpPr>
          <p:nvPr>
            <p:ph type="dt" sz="half" idx="10"/>
          </p:nvPr>
        </p:nvSpPr>
        <p:spPr/>
        <p:txBody>
          <a:bodyPr/>
          <a:lstStyle/>
          <a:p>
            <a:fld id="{445E3612-8D16-423D-9A9F-B439323D7448}" type="datetimeFigureOut">
              <a:rPr lang="es-ES" smtClean="0"/>
              <a:t>16/06/2020</a:t>
            </a:fld>
            <a:endParaRPr lang="es-ES"/>
          </a:p>
        </p:txBody>
      </p:sp>
      <p:sp>
        <p:nvSpPr>
          <p:cNvPr id="6" name="Marcador de pie de página 5">
            <a:extLst>
              <a:ext uri="{FF2B5EF4-FFF2-40B4-BE49-F238E27FC236}">
                <a16:creationId xmlns:a16="http://schemas.microsoft.com/office/drawing/2014/main" id="{FE138E75-9EB9-48C7-83D0-4350A318C33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BE6C86C-0D57-4544-88E2-78C6C0E1BC78}"/>
              </a:ext>
            </a:extLst>
          </p:cNvPr>
          <p:cNvSpPr>
            <a:spLocks noGrp="1"/>
          </p:cNvSpPr>
          <p:nvPr>
            <p:ph type="sldNum" sz="quarter" idx="12"/>
          </p:nvPr>
        </p:nvSpPr>
        <p:spPr/>
        <p:txBody>
          <a:bodyPr/>
          <a:lstStyle/>
          <a:p>
            <a:fld id="{BBC9E063-16D9-4E76-A11C-1E3981D7E6B2}" type="slidenum">
              <a:rPr lang="es-ES" smtClean="0"/>
              <a:t>‹Nº›</a:t>
            </a:fld>
            <a:endParaRPr lang="es-ES"/>
          </a:p>
        </p:txBody>
      </p:sp>
    </p:spTree>
    <p:extLst>
      <p:ext uri="{BB962C8B-B14F-4D97-AF65-F5344CB8AC3E}">
        <p14:creationId xmlns:p14="http://schemas.microsoft.com/office/powerpoint/2010/main" val="4202383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DDA4F25-F202-42D1-B361-D20741E9D1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E596FB4-24F5-4819-88E8-6476F3F168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7F810C3-CBE7-45F9-AC11-2A30CF4472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5E3612-8D16-423D-9A9F-B439323D7448}" type="datetimeFigureOut">
              <a:rPr lang="es-ES" smtClean="0"/>
              <a:t>16/06/2020</a:t>
            </a:fld>
            <a:endParaRPr lang="es-ES"/>
          </a:p>
        </p:txBody>
      </p:sp>
      <p:sp>
        <p:nvSpPr>
          <p:cNvPr id="5" name="Marcador de pie de página 4">
            <a:extLst>
              <a:ext uri="{FF2B5EF4-FFF2-40B4-BE49-F238E27FC236}">
                <a16:creationId xmlns:a16="http://schemas.microsoft.com/office/drawing/2014/main" id="{12C4BC05-6BEB-41D2-A858-F168D5D317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E25C5B7A-7168-4DD3-8C62-C68D0C0BF4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C9E063-16D9-4E76-A11C-1E3981D7E6B2}" type="slidenum">
              <a:rPr lang="es-ES" smtClean="0"/>
              <a:t>‹Nº›</a:t>
            </a:fld>
            <a:endParaRPr lang="es-ES"/>
          </a:p>
        </p:txBody>
      </p:sp>
    </p:spTree>
    <p:extLst>
      <p:ext uri="{BB962C8B-B14F-4D97-AF65-F5344CB8AC3E}">
        <p14:creationId xmlns:p14="http://schemas.microsoft.com/office/powerpoint/2010/main" val="29235508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6.xml"/><Relationship Id="rId5" Type="http://schemas.openxmlformats.org/officeDocument/2006/relationships/image" Target="../media/image24.emf"/><Relationship Id="rId4" Type="http://schemas.openxmlformats.org/officeDocument/2006/relationships/image" Target="../media/image23.emf"/></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6.emf"/><Relationship Id="rId4" Type="http://schemas.openxmlformats.org/officeDocument/2006/relationships/image" Target="../media/image22.emf"/></Relationships>
</file>

<file path=ppt/slides/_rels/slide1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29.emf"/></Relationships>
</file>

<file path=ppt/slides/_rels/slide1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6.emf"/></Relationships>
</file>

<file path=ppt/slides/_rels/slide2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52.emf"/><Relationship Id="rId4" Type="http://schemas.openxmlformats.org/officeDocument/2006/relationships/image" Target="../media/image46.emf"/></Relationships>
</file>

<file path=ppt/slides/_rels/slide3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55.emf"/><Relationship Id="rId5" Type="http://schemas.openxmlformats.org/officeDocument/2006/relationships/image" Target="../media/image41.png"/><Relationship Id="rId10" Type="http://schemas.openxmlformats.org/officeDocument/2006/relationships/image" Target="../media/image54.emf"/><Relationship Id="rId4" Type="http://schemas.openxmlformats.org/officeDocument/2006/relationships/image" Target="../media/image40.png"/><Relationship Id="rId9" Type="http://schemas.openxmlformats.org/officeDocument/2006/relationships/image" Target="../media/image53.png"/></Relationships>
</file>

<file path=ppt/slides/_rels/slide32.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56.png"/><Relationship Id="rId7" Type="http://schemas.openxmlformats.org/officeDocument/2006/relationships/image" Target="../media/image57.emf"/><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hyperlink" Target="http://www.trialresultscenter.org/study2606-HOPE.htm" TargetMode="External"/><Relationship Id="rId2" Type="http://schemas.openxmlformats.org/officeDocument/2006/relationships/hyperlink" Target="http://www.trialresultscenter.org/study2590-4S.htm" TargetMode="Externa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image" Target="../media/image39.png"/><Relationship Id="rId7" Type="http://schemas.openxmlformats.org/officeDocument/2006/relationships/image" Target="../media/image59.emf"/><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42.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chart" Target="../charts/chart2.xml"/><Relationship Id="rId1" Type="http://schemas.openxmlformats.org/officeDocument/2006/relationships/slideLayout" Target="../slideLayouts/slideLayout7.xml"/><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 Id="rId6" Type="http://schemas.openxmlformats.org/officeDocument/2006/relationships/image" Target="../media/image66.png"/><Relationship Id="rId5" Type="http://schemas.openxmlformats.org/officeDocument/2006/relationships/image" Target="../media/image65.emf"/><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5.em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7.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5.emf"/><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70.svg"/><Relationship Id="rId7" Type="http://schemas.openxmlformats.org/officeDocument/2006/relationships/image" Target="../media/image74.emf"/><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emf"/><Relationship Id="rId5" Type="http://schemas.openxmlformats.org/officeDocument/2006/relationships/image" Target="../media/image72.png"/><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image" Target="../media/image39.png"/><Relationship Id="rId7" Type="http://schemas.openxmlformats.org/officeDocument/2006/relationships/image" Target="../media/image59.emf"/><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42.png"/><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4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image" Target="../media/image81.tiff"/><Relationship Id="rId1" Type="http://schemas.openxmlformats.org/officeDocument/2006/relationships/slideLayout" Target="../slideLayouts/slideLayout7.xml"/><Relationship Id="rId4" Type="http://schemas.openxmlformats.org/officeDocument/2006/relationships/image" Target="../media/image83.tiff"/></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6.emf"/><Relationship Id="rId4" Type="http://schemas.openxmlformats.org/officeDocument/2006/relationships/image" Target="../media/image85.emf"/></Relationships>
</file>

<file path=ppt/slides/_rels/slide51.xml.rels><?xml version="1.0" encoding="UTF-8" standalone="yes"?>
<Relationships xmlns="http://schemas.openxmlformats.org/package/2006/relationships"><Relationship Id="rId8" Type="http://schemas.openxmlformats.org/officeDocument/2006/relationships/image" Target="../media/image93.emf"/><Relationship Id="rId3" Type="http://schemas.openxmlformats.org/officeDocument/2006/relationships/image" Target="../media/image88.svg"/><Relationship Id="rId7" Type="http://schemas.openxmlformats.org/officeDocument/2006/relationships/image" Target="../media/image92.emf"/><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52.xml.rels><?xml version="1.0" encoding="UTF-8" standalone="yes"?>
<Relationships xmlns="http://schemas.openxmlformats.org/package/2006/relationships"><Relationship Id="rId3" Type="http://schemas.openxmlformats.org/officeDocument/2006/relationships/hyperlink" Target="http://www.jnj.com/phase-3-credence-renal-outcomes-trial-of-invokana-canagliflozin-is-being-stopped-early-for-positive-efficacy-findings" TargetMode="External"/><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emf"/><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04F7A2-33AA-4117-99FE-A0C5AB24B947}"/>
              </a:ext>
            </a:extLst>
          </p:cNvPr>
          <p:cNvSpPr>
            <a:spLocks noGrp="1"/>
          </p:cNvSpPr>
          <p:nvPr>
            <p:ph type="ctrTitle"/>
          </p:nvPr>
        </p:nvSpPr>
        <p:spPr/>
        <p:txBody>
          <a:bodyPr/>
          <a:lstStyle/>
          <a:p>
            <a:r>
              <a:rPr lang="es-ES" b="1" dirty="0">
                <a:solidFill>
                  <a:schemeClr val="accent1">
                    <a:lumMod val="75000"/>
                  </a:schemeClr>
                </a:solidFill>
              </a:rPr>
              <a:t>Antidiabéticos iSGLT2</a:t>
            </a:r>
            <a:br>
              <a:rPr lang="es-ES" b="1" dirty="0">
                <a:solidFill>
                  <a:schemeClr val="accent1">
                    <a:lumMod val="75000"/>
                  </a:schemeClr>
                </a:solidFill>
              </a:rPr>
            </a:br>
            <a:r>
              <a:rPr lang="es-ES" b="1" dirty="0">
                <a:solidFill>
                  <a:schemeClr val="accent1">
                    <a:lumMod val="75000"/>
                  </a:schemeClr>
                </a:solidFill>
              </a:rPr>
              <a:t>¿Existe el efecto de clase?</a:t>
            </a:r>
          </a:p>
        </p:txBody>
      </p:sp>
      <p:sp>
        <p:nvSpPr>
          <p:cNvPr id="3" name="Subtítulo 2">
            <a:extLst>
              <a:ext uri="{FF2B5EF4-FFF2-40B4-BE49-F238E27FC236}">
                <a16:creationId xmlns:a16="http://schemas.microsoft.com/office/drawing/2014/main" id="{470F4E0E-E554-415F-82E9-382888B692F6}"/>
              </a:ext>
            </a:extLst>
          </p:cNvPr>
          <p:cNvSpPr>
            <a:spLocks noGrp="1"/>
          </p:cNvSpPr>
          <p:nvPr>
            <p:ph type="subTitle" idx="1"/>
          </p:nvPr>
        </p:nvSpPr>
        <p:spPr/>
        <p:txBody>
          <a:bodyPr/>
          <a:lstStyle/>
          <a:p>
            <a:endParaRPr lang="es-ES"/>
          </a:p>
        </p:txBody>
      </p:sp>
      <p:pic>
        <p:nvPicPr>
          <p:cNvPr id="4" name="Imagen 3" descr="Imagen que contiene dibujo&#10;&#10;Descripción generada automáticamente">
            <a:extLst>
              <a:ext uri="{FF2B5EF4-FFF2-40B4-BE49-F238E27FC236}">
                <a16:creationId xmlns:a16="http://schemas.microsoft.com/office/drawing/2014/main" id="{CFCD874D-39AA-49C5-B4EB-360BFE86EC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84218"/>
            <a:ext cx="1641987" cy="473782"/>
          </a:xfrm>
          <a:prstGeom prst="rect">
            <a:avLst/>
          </a:prstGeom>
        </p:spPr>
      </p:pic>
      <p:sp>
        <p:nvSpPr>
          <p:cNvPr id="5" name="Subtítulo 2">
            <a:extLst>
              <a:ext uri="{FF2B5EF4-FFF2-40B4-BE49-F238E27FC236}">
                <a16:creationId xmlns:a16="http://schemas.microsoft.com/office/drawing/2014/main" id="{B796B02A-FF7F-45E1-B97E-0B830CDEE5A0}"/>
              </a:ext>
            </a:extLst>
          </p:cNvPr>
          <p:cNvSpPr txBox="1">
            <a:spLocks/>
          </p:cNvSpPr>
          <p:nvPr/>
        </p:nvSpPr>
        <p:spPr>
          <a:xfrm>
            <a:off x="335360" y="5301208"/>
            <a:ext cx="11593288" cy="1159882"/>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ES" dirty="0">
                <a:solidFill>
                  <a:schemeClr val="accent1">
                    <a:lumMod val="75000"/>
                  </a:schemeClr>
                </a:solidFill>
              </a:rPr>
              <a:t>Dr. Sergio Cinza Sanjurjo</a:t>
            </a:r>
          </a:p>
          <a:p>
            <a:pPr algn="r"/>
            <a:r>
              <a:rPr lang="es-ES" dirty="0">
                <a:solidFill>
                  <a:schemeClr val="accent1">
                    <a:lumMod val="75000"/>
                  </a:schemeClr>
                </a:solidFill>
              </a:rPr>
              <a:t>@</a:t>
            </a:r>
            <a:r>
              <a:rPr lang="es-ES" dirty="0" err="1">
                <a:solidFill>
                  <a:schemeClr val="accent1">
                    <a:lumMod val="75000"/>
                  </a:schemeClr>
                </a:solidFill>
              </a:rPr>
              <a:t>SergioCinza</a:t>
            </a:r>
            <a:r>
              <a:rPr lang="es-ES" dirty="0">
                <a:solidFill>
                  <a:schemeClr val="accent1">
                    <a:lumMod val="75000"/>
                  </a:schemeClr>
                </a:solidFill>
              </a:rPr>
              <a:t> </a:t>
            </a:r>
          </a:p>
          <a:p>
            <a:pPr algn="r"/>
            <a:r>
              <a:rPr lang="es-ES" dirty="0">
                <a:solidFill>
                  <a:schemeClr val="accent1">
                    <a:lumMod val="75000"/>
                  </a:schemeClr>
                </a:solidFill>
              </a:rPr>
              <a:t>C.S. Porto do Son. AS Santiago de Compostela</a:t>
            </a:r>
          </a:p>
          <a:p>
            <a:pPr algn="r"/>
            <a:endParaRPr lang="es-ES" dirty="0">
              <a:solidFill>
                <a:schemeClr val="accent1">
                  <a:lumMod val="75000"/>
                </a:schemeClr>
              </a:solidFill>
            </a:endParaRPr>
          </a:p>
        </p:txBody>
      </p:sp>
    </p:spTree>
    <p:extLst>
      <p:ext uri="{BB962C8B-B14F-4D97-AF65-F5344CB8AC3E}">
        <p14:creationId xmlns:p14="http://schemas.microsoft.com/office/powerpoint/2010/main" val="3166397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FAB7AAB7-1B51-0A47-9FCE-73D8798BCED8}"/>
              </a:ext>
            </a:extLst>
          </p:cNvPr>
          <p:cNvSpPr>
            <a:spLocks noGrp="1"/>
          </p:cNvSpPr>
          <p:nvPr>
            <p:ph type="title"/>
          </p:nvPr>
        </p:nvSpPr>
        <p:spPr>
          <a:xfrm>
            <a:off x="838200" y="227117"/>
            <a:ext cx="10515600" cy="911020"/>
          </a:xfrm>
        </p:spPr>
        <p:txBody>
          <a:bodyPr>
            <a:normAutofit fontScale="90000"/>
          </a:bodyPr>
          <a:lstStyle/>
          <a:p>
            <a:r>
              <a:rPr lang="es-ES" sz="3000" dirty="0">
                <a:solidFill>
                  <a:schemeClr val="accent1">
                    <a:lumMod val="75000"/>
                  </a:schemeClr>
                </a:solidFill>
              </a:rPr>
              <a:t>Las estrategias intensivas para el control glucémico pueden reducir</a:t>
            </a:r>
            <a:br>
              <a:rPr lang="es-ES" sz="3000" dirty="0">
                <a:solidFill>
                  <a:schemeClr val="accent1">
                    <a:lumMod val="75000"/>
                  </a:schemeClr>
                </a:solidFill>
              </a:rPr>
            </a:br>
            <a:r>
              <a:rPr lang="es-ES" sz="3000" dirty="0">
                <a:solidFill>
                  <a:schemeClr val="accent1">
                    <a:lumMod val="75000"/>
                  </a:schemeClr>
                </a:solidFill>
              </a:rPr>
              <a:t> el riesgo de complicaciones microvasculares</a:t>
            </a:r>
            <a:r>
              <a:rPr lang="es-ES" sz="3000" baseline="30000" dirty="0">
                <a:solidFill>
                  <a:schemeClr val="accent1">
                    <a:lumMod val="75000"/>
                  </a:schemeClr>
                </a:solidFill>
              </a:rPr>
              <a:t>1,2</a:t>
            </a:r>
          </a:p>
        </p:txBody>
      </p:sp>
      <p:sp>
        <p:nvSpPr>
          <p:cNvPr id="4" name="Marcador de contenido 3">
            <a:extLst>
              <a:ext uri="{FF2B5EF4-FFF2-40B4-BE49-F238E27FC236}">
                <a16:creationId xmlns:a16="http://schemas.microsoft.com/office/drawing/2014/main" id="{19E80FF2-643A-AF46-B19B-02BD663B2ACF}"/>
              </a:ext>
            </a:extLst>
          </p:cNvPr>
          <p:cNvSpPr>
            <a:spLocks noGrp="1"/>
          </p:cNvSpPr>
          <p:nvPr>
            <p:ph idx="1"/>
          </p:nvPr>
        </p:nvSpPr>
        <p:spPr>
          <a:xfrm>
            <a:off x="546100" y="1332000"/>
            <a:ext cx="11158220" cy="4806153"/>
          </a:xfrm>
          <a:noFill/>
        </p:spPr>
        <p:txBody>
          <a:bodyPr anchor="t" anchorCtr="0">
            <a:normAutofit lnSpcReduction="10000"/>
          </a:bodyPr>
          <a:lstStyle/>
          <a:p>
            <a:pPr algn="just"/>
            <a:r>
              <a:rPr lang="es-ES" sz="1800" dirty="0"/>
              <a:t>En el estudio UKPDS 33 se evaluó el riesgo de complicaciones </a:t>
            </a:r>
            <a:r>
              <a:rPr lang="es-ES" sz="1800" dirty="0" err="1"/>
              <a:t>microvasculares</a:t>
            </a:r>
            <a:r>
              <a:rPr lang="es-ES" sz="1800" dirty="0"/>
              <a:t> y </a:t>
            </a:r>
            <a:r>
              <a:rPr lang="es-ES" sz="1800" dirty="0" err="1"/>
              <a:t>macrovasculares</a:t>
            </a:r>
            <a:r>
              <a:rPr lang="es-ES" sz="1800" dirty="0"/>
              <a:t> con un control intensivo de la glucosa en sangre, mediante terapia con </a:t>
            </a:r>
            <a:r>
              <a:rPr lang="es-ES" sz="1800" dirty="0" err="1"/>
              <a:t>sulfonilurea</a:t>
            </a:r>
            <a:r>
              <a:rPr lang="es-ES" sz="1800" dirty="0"/>
              <a:t> o insulina, en comparación con el tratamiento convencional con dieta</a:t>
            </a:r>
            <a:r>
              <a:rPr lang="es-ES" sz="1800" baseline="30000" dirty="0"/>
              <a:t>1</a:t>
            </a:r>
            <a:r>
              <a:rPr lang="es-ES" sz="1800" dirty="0"/>
              <a:t>. Tras 10 años de seguimiento de la cohorte de supervivientes de UKPDS, se examinó si existía un beneficio </a:t>
            </a:r>
            <a:r>
              <a:rPr lang="es-ES" sz="1800" dirty="0" err="1"/>
              <a:t>microvascular</a:t>
            </a:r>
            <a:r>
              <a:rPr lang="es-ES" sz="1800" dirty="0"/>
              <a:t> continuado con un mejor y más temprano control de la glucosa, y si esa terapia tenía  un efecto a largo plazo en los resultados macrovasculares</a:t>
            </a:r>
            <a:r>
              <a:rPr lang="es-ES" sz="1800" baseline="30000" dirty="0"/>
              <a:t>2</a:t>
            </a:r>
            <a:r>
              <a:rPr lang="es-ES" sz="1800" dirty="0"/>
              <a:t>.</a:t>
            </a:r>
            <a:endParaRPr lang="es-ES" sz="1800" b="1" dirty="0">
              <a:solidFill>
                <a:srgbClr val="01867C"/>
              </a:solidFill>
            </a:endParaRPr>
          </a:p>
          <a:p>
            <a:pPr algn="ctr"/>
            <a:r>
              <a:rPr lang="es-ES" b="1" dirty="0">
                <a:solidFill>
                  <a:srgbClr val="01867C"/>
                </a:solidFill>
              </a:rPr>
              <a:t>UKPDS</a:t>
            </a:r>
          </a:p>
          <a:p>
            <a:pPr algn="ctr"/>
            <a:r>
              <a:rPr lang="es-ES" sz="1800" b="1" dirty="0"/>
              <a:t>Tratamiento intensivo</a:t>
            </a:r>
          </a:p>
          <a:p>
            <a:pPr algn="ctr"/>
            <a:endParaRPr lang="es-ES" sz="1800" dirty="0"/>
          </a:p>
          <a:p>
            <a:pPr algn="ctr"/>
            <a:endParaRPr lang="es-ES" sz="1800" dirty="0"/>
          </a:p>
          <a:p>
            <a:pPr algn="ctr"/>
            <a:endParaRPr lang="es-ES" sz="1800" dirty="0"/>
          </a:p>
          <a:p>
            <a:pPr algn="ctr"/>
            <a:endParaRPr lang="es-ES" sz="1800" dirty="0"/>
          </a:p>
          <a:p>
            <a:pPr algn="ctr"/>
            <a:endParaRPr lang="es-ES" sz="1800" dirty="0"/>
          </a:p>
          <a:p>
            <a:pPr algn="just"/>
            <a:r>
              <a:rPr lang="es-ES" sz="1800" dirty="0"/>
              <a:t>El control glucémico intensivo redujo las complicaciones </a:t>
            </a:r>
            <a:r>
              <a:rPr lang="es-ES" sz="1800" dirty="0" err="1"/>
              <a:t>microvasculares</a:t>
            </a:r>
            <a:r>
              <a:rPr lang="es-ES" sz="1800" dirty="0"/>
              <a:t> y los eventos relacionados con la diabetes</a:t>
            </a:r>
            <a:r>
              <a:rPr lang="es-ES" sz="1800" baseline="30000" dirty="0"/>
              <a:t>2</a:t>
            </a:r>
            <a:r>
              <a:rPr lang="es-ES" sz="1800" dirty="0"/>
              <a:t>. Además, </a:t>
            </a:r>
            <a:r>
              <a:rPr lang="es-ES" sz="1800" b="1" dirty="0"/>
              <a:t>después de un seguimiento adicional de 10 años, se observó un descenso de IAM y de la mortalidad</a:t>
            </a:r>
            <a:r>
              <a:rPr lang="es-ES" sz="1800" b="1" baseline="30000" dirty="0"/>
              <a:t>2</a:t>
            </a:r>
            <a:r>
              <a:rPr lang="es-ES" sz="1800" b="1" dirty="0"/>
              <a:t>.</a:t>
            </a:r>
          </a:p>
        </p:txBody>
      </p:sp>
      <p:sp>
        <p:nvSpPr>
          <p:cNvPr id="5" name="Marcador de pie de página 4">
            <a:extLst>
              <a:ext uri="{FF2B5EF4-FFF2-40B4-BE49-F238E27FC236}">
                <a16:creationId xmlns:a16="http://schemas.microsoft.com/office/drawing/2014/main" id="{787BBB07-9A09-E446-8869-B97D64373548}"/>
              </a:ext>
            </a:extLst>
          </p:cNvPr>
          <p:cNvSpPr>
            <a:spLocks noGrp="1"/>
          </p:cNvSpPr>
          <p:nvPr>
            <p:ph type="ftr" sz="quarter" idx="11"/>
          </p:nvPr>
        </p:nvSpPr>
        <p:spPr>
          <a:xfrm>
            <a:off x="327497" y="6228215"/>
            <a:ext cx="11598614" cy="365125"/>
          </a:xfrm>
        </p:spPr>
        <p:txBody>
          <a:bodyPr/>
          <a:lstStyle/>
          <a:p>
            <a:pPr algn="just"/>
            <a:r>
              <a:rPr lang="es-ES_tradnl" b="1" i="0" dirty="0">
                <a:latin typeface="Calibri" panose="020F0502020204030204" pitchFamily="34" charset="0"/>
                <a:cs typeface="Calibri" panose="020F0502020204030204" pitchFamily="34" charset="0"/>
              </a:rPr>
              <a:t>IAM, infarto agudo de miocardio; UKPDS, </a:t>
            </a:r>
            <a:r>
              <a:rPr lang="es-ES_tradnl" b="1" dirty="0">
                <a:latin typeface="Calibri" panose="020F0502020204030204" pitchFamily="34" charset="0"/>
                <a:cs typeface="Calibri" panose="020F0502020204030204" pitchFamily="34" charset="0"/>
              </a:rPr>
              <a:t>UK </a:t>
            </a:r>
            <a:r>
              <a:rPr lang="es-ES_tradnl" b="1" dirty="0" err="1">
                <a:latin typeface="Calibri" panose="020F0502020204030204" pitchFamily="34" charset="0"/>
                <a:cs typeface="Calibri" panose="020F0502020204030204" pitchFamily="34" charset="0"/>
              </a:rPr>
              <a:t>Prospective</a:t>
            </a:r>
            <a:r>
              <a:rPr lang="es-ES_tradnl" b="1" dirty="0">
                <a:latin typeface="Calibri" panose="020F0502020204030204" pitchFamily="34" charset="0"/>
                <a:cs typeface="Calibri" panose="020F0502020204030204" pitchFamily="34" charset="0"/>
              </a:rPr>
              <a:t> Diabetes </a:t>
            </a:r>
            <a:r>
              <a:rPr lang="es-ES_tradnl" b="1" dirty="0" err="1">
                <a:latin typeface="Calibri" panose="020F0502020204030204" pitchFamily="34" charset="0"/>
                <a:cs typeface="Calibri" panose="020F0502020204030204" pitchFamily="34" charset="0"/>
              </a:rPr>
              <a:t>Study</a:t>
            </a:r>
            <a:r>
              <a:rPr lang="es-ES_tradnl" b="1" dirty="0">
                <a:latin typeface="Calibri" panose="020F0502020204030204" pitchFamily="34" charset="0"/>
                <a:cs typeface="Calibri" panose="020F0502020204030204" pitchFamily="34" charset="0"/>
              </a:rPr>
              <a:t>; </a:t>
            </a:r>
            <a:r>
              <a:rPr lang="es-ES_tradnl" b="1" i="0" dirty="0">
                <a:latin typeface="Calibri" panose="020F0502020204030204" pitchFamily="34" charset="0"/>
                <a:cs typeface="Calibri" panose="020F0502020204030204" pitchFamily="34" charset="0"/>
              </a:rPr>
              <a:t>RA, riesgo absoluto</a:t>
            </a:r>
            <a:r>
              <a:rPr lang="es-ES_tradnl" b="1" dirty="0">
                <a:latin typeface="Calibri" panose="020F0502020204030204" pitchFamily="34" charset="0"/>
                <a:cs typeface="Calibri" panose="020F0502020204030204" pitchFamily="34" charset="0"/>
              </a:rPr>
              <a:t>.</a:t>
            </a:r>
          </a:p>
          <a:p>
            <a:pPr marL="228600" indent="-228600" algn="just">
              <a:buAutoNum type="arabicPeriod"/>
            </a:pPr>
            <a:r>
              <a:rPr lang="es-ES" dirty="0"/>
              <a:t>UKPDS Group. </a:t>
            </a:r>
            <a:r>
              <a:rPr lang="es-ES" dirty="0" err="1"/>
              <a:t>Intensive</a:t>
            </a:r>
            <a:r>
              <a:rPr lang="es-ES" dirty="0"/>
              <a:t> </a:t>
            </a:r>
            <a:r>
              <a:rPr lang="es-ES" dirty="0" err="1"/>
              <a:t>blood-glucose</a:t>
            </a:r>
            <a:r>
              <a:rPr lang="es-ES" dirty="0"/>
              <a:t> control </a:t>
            </a:r>
            <a:r>
              <a:rPr lang="es-ES" dirty="0" err="1"/>
              <a:t>with</a:t>
            </a:r>
            <a:r>
              <a:rPr lang="es-ES" dirty="0"/>
              <a:t> </a:t>
            </a:r>
            <a:r>
              <a:rPr lang="es-ES" dirty="0" err="1"/>
              <a:t>sulphonylureas</a:t>
            </a:r>
            <a:r>
              <a:rPr lang="es-ES" dirty="0"/>
              <a:t> </a:t>
            </a:r>
            <a:r>
              <a:rPr lang="es-ES" dirty="0" err="1"/>
              <a:t>or</a:t>
            </a:r>
            <a:r>
              <a:rPr lang="es-ES" dirty="0"/>
              <a:t> </a:t>
            </a:r>
            <a:r>
              <a:rPr lang="es-ES" dirty="0" err="1"/>
              <a:t>insulin</a:t>
            </a:r>
            <a:r>
              <a:rPr lang="es-ES" dirty="0"/>
              <a:t> </a:t>
            </a:r>
            <a:r>
              <a:rPr lang="es-ES" dirty="0" err="1"/>
              <a:t>compared</a:t>
            </a:r>
            <a:r>
              <a:rPr lang="es-ES" dirty="0"/>
              <a:t> </a:t>
            </a:r>
            <a:r>
              <a:rPr lang="es-ES" dirty="0" err="1"/>
              <a:t>with</a:t>
            </a:r>
            <a:r>
              <a:rPr lang="es-ES" dirty="0"/>
              <a:t> </a:t>
            </a:r>
            <a:r>
              <a:rPr lang="es-ES" dirty="0" err="1"/>
              <a:t>conventional</a:t>
            </a:r>
            <a:r>
              <a:rPr lang="es-ES" dirty="0"/>
              <a:t> </a:t>
            </a:r>
            <a:r>
              <a:rPr lang="es-ES" dirty="0" err="1"/>
              <a:t>treatment</a:t>
            </a:r>
            <a:r>
              <a:rPr lang="es-ES" dirty="0"/>
              <a:t> and </a:t>
            </a:r>
            <a:r>
              <a:rPr lang="es-ES" dirty="0" err="1"/>
              <a:t>risk</a:t>
            </a:r>
            <a:r>
              <a:rPr lang="es-ES" dirty="0"/>
              <a:t> of </a:t>
            </a:r>
            <a:r>
              <a:rPr lang="es-ES" dirty="0" err="1"/>
              <a:t>complications</a:t>
            </a:r>
            <a:r>
              <a:rPr lang="es-ES" dirty="0"/>
              <a:t> in </a:t>
            </a:r>
            <a:r>
              <a:rPr lang="es-ES" dirty="0" err="1"/>
              <a:t>patients</a:t>
            </a:r>
            <a:r>
              <a:rPr lang="es-ES" dirty="0"/>
              <a:t> </a:t>
            </a:r>
            <a:r>
              <a:rPr lang="es-ES" dirty="0" err="1"/>
              <a:t>with</a:t>
            </a:r>
            <a:r>
              <a:rPr lang="es-ES" dirty="0"/>
              <a:t> </a:t>
            </a:r>
            <a:r>
              <a:rPr lang="es-ES" dirty="0" err="1"/>
              <a:t>type</a:t>
            </a:r>
            <a:r>
              <a:rPr lang="es-ES" dirty="0"/>
              <a:t> 2 diabetes (UKPDS 33)</a:t>
            </a:r>
            <a:r>
              <a:rPr lang="es-ES_tradnl" dirty="0"/>
              <a:t>. </a:t>
            </a:r>
            <a:r>
              <a:rPr lang="es-ES_tradnl" dirty="0" err="1"/>
              <a:t>The</a:t>
            </a:r>
            <a:r>
              <a:rPr lang="es-ES_tradnl" dirty="0"/>
              <a:t> </a:t>
            </a:r>
            <a:r>
              <a:rPr lang="es-ES_tradnl" dirty="0" err="1"/>
              <a:t>lancet</a:t>
            </a:r>
            <a:r>
              <a:rPr lang="es-ES_tradnl" dirty="0"/>
              <a:t>. 1998 </a:t>
            </a:r>
            <a:r>
              <a:rPr lang="es-ES_tradnl" dirty="0" err="1"/>
              <a:t>Sep</a:t>
            </a:r>
            <a:r>
              <a:rPr lang="es-ES_tradnl" dirty="0"/>
              <a:t> 12;352(9131):837-53.   </a:t>
            </a:r>
          </a:p>
          <a:p>
            <a:pPr marL="228600" indent="-228600" algn="just">
              <a:buAutoNum type="arabicPeriod"/>
            </a:pPr>
            <a:r>
              <a:rPr lang="es-ES" dirty="0"/>
              <a:t>Holman RR, Paul SK, Bethel MA, Matthews DR, Neil HA. 10-year </a:t>
            </a:r>
            <a:r>
              <a:rPr lang="es-ES" dirty="0" err="1"/>
              <a:t>follow</a:t>
            </a:r>
            <a:r>
              <a:rPr lang="es-ES" dirty="0"/>
              <a:t>-up of </a:t>
            </a:r>
            <a:r>
              <a:rPr lang="es-ES" dirty="0" err="1"/>
              <a:t>intensive</a:t>
            </a:r>
            <a:r>
              <a:rPr lang="es-ES" dirty="0"/>
              <a:t> </a:t>
            </a:r>
            <a:r>
              <a:rPr lang="es-ES" dirty="0" err="1"/>
              <a:t>glucose</a:t>
            </a:r>
            <a:r>
              <a:rPr lang="es-ES" dirty="0"/>
              <a:t> control in </a:t>
            </a:r>
            <a:r>
              <a:rPr lang="es-ES" dirty="0" err="1"/>
              <a:t>type</a:t>
            </a:r>
            <a:r>
              <a:rPr lang="es-ES" dirty="0"/>
              <a:t> 2 diabetes. N </a:t>
            </a:r>
            <a:r>
              <a:rPr lang="es-ES" dirty="0" err="1"/>
              <a:t>Engl</a:t>
            </a:r>
            <a:r>
              <a:rPr lang="es-ES" dirty="0"/>
              <a:t> J </a:t>
            </a:r>
            <a:r>
              <a:rPr lang="es-ES" dirty="0" err="1"/>
              <a:t>Med</a:t>
            </a:r>
            <a:r>
              <a:rPr lang="es-ES" dirty="0"/>
              <a:t>. 2008 Oct 9;359(15):1577-89. </a:t>
            </a:r>
          </a:p>
        </p:txBody>
      </p:sp>
      <p:sp>
        <p:nvSpPr>
          <p:cNvPr id="12" name="Flecha abajo 11">
            <a:extLst>
              <a:ext uri="{FF2B5EF4-FFF2-40B4-BE49-F238E27FC236}">
                <a16:creationId xmlns:a16="http://schemas.microsoft.com/office/drawing/2014/main" id="{548DAC1F-DEA6-574F-8A10-B1CFB13087AB}"/>
              </a:ext>
            </a:extLst>
          </p:cNvPr>
          <p:cNvSpPr/>
          <p:nvPr/>
        </p:nvSpPr>
        <p:spPr>
          <a:xfrm>
            <a:off x="2463048" y="3139086"/>
            <a:ext cx="717004" cy="773691"/>
          </a:xfrm>
          <a:prstGeom prst="downArrow">
            <a:avLst>
              <a:gd name="adj1" fmla="val 53509"/>
              <a:gd name="adj2"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Flecha abajo 12">
            <a:extLst>
              <a:ext uri="{FF2B5EF4-FFF2-40B4-BE49-F238E27FC236}">
                <a16:creationId xmlns:a16="http://schemas.microsoft.com/office/drawing/2014/main" id="{2FCD3AA0-C9A3-9249-822A-BB8336EE3BA4}"/>
              </a:ext>
            </a:extLst>
          </p:cNvPr>
          <p:cNvSpPr/>
          <p:nvPr/>
        </p:nvSpPr>
        <p:spPr>
          <a:xfrm>
            <a:off x="4298457" y="3119464"/>
            <a:ext cx="717004" cy="773691"/>
          </a:xfrm>
          <a:prstGeom prst="downArrow">
            <a:avLst>
              <a:gd name="adj1" fmla="val 53509"/>
              <a:gd name="adj2"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Flecha abajo 13">
            <a:extLst>
              <a:ext uri="{FF2B5EF4-FFF2-40B4-BE49-F238E27FC236}">
                <a16:creationId xmlns:a16="http://schemas.microsoft.com/office/drawing/2014/main" id="{8F0A7CF0-09BC-F949-B5C1-A172D3C2B4FA}"/>
              </a:ext>
            </a:extLst>
          </p:cNvPr>
          <p:cNvSpPr/>
          <p:nvPr/>
        </p:nvSpPr>
        <p:spPr>
          <a:xfrm>
            <a:off x="8171687" y="3119464"/>
            <a:ext cx="717004" cy="773691"/>
          </a:xfrm>
          <a:prstGeom prst="downArrow">
            <a:avLst>
              <a:gd name="adj1" fmla="val 53509"/>
              <a:gd name="adj2"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Flecha abajo 14">
            <a:extLst>
              <a:ext uri="{FF2B5EF4-FFF2-40B4-BE49-F238E27FC236}">
                <a16:creationId xmlns:a16="http://schemas.microsoft.com/office/drawing/2014/main" id="{22CEC1AD-051D-9A41-B4A7-6F346E8AA30C}"/>
              </a:ext>
            </a:extLst>
          </p:cNvPr>
          <p:cNvSpPr/>
          <p:nvPr/>
        </p:nvSpPr>
        <p:spPr>
          <a:xfrm>
            <a:off x="10219631" y="3119464"/>
            <a:ext cx="717004" cy="773691"/>
          </a:xfrm>
          <a:prstGeom prst="downArrow">
            <a:avLst>
              <a:gd name="adj1" fmla="val 53509"/>
              <a:gd name="adj2"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6" name="Tabla 5">
            <a:extLst>
              <a:ext uri="{FF2B5EF4-FFF2-40B4-BE49-F238E27FC236}">
                <a16:creationId xmlns:a16="http://schemas.microsoft.com/office/drawing/2014/main" id="{5673BDD9-B250-0249-A80A-6C38B508DE40}"/>
              </a:ext>
            </a:extLst>
          </p:cNvPr>
          <p:cNvGraphicFramePr>
            <a:graphicFrameLocks noGrp="1"/>
          </p:cNvGraphicFramePr>
          <p:nvPr/>
        </p:nvGraphicFramePr>
        <p:xfrm>
          <a:off x="1092000" y="2948958"/>
          <a:ext cx="10008000" cy="1996440"/>
        </p:xfrm>
        <a:graphic>
          <a:graphicData uri="http://schemas.openxmlformats.org/drawingml/2006/table">
            <a:tbl>
              <a:tblPr firstRow="1" bandRow="1">
                <a:tableStyleId>{2D5ABB26-0587-4C30-8999-92F81FD0307C}</a:tableStyleId>
              </a:tblPr>
              <a:tblGrid>
                <a:gridCol w="2052000">
                  <a:extLst>
                    <a:ext uri="{9D8B030D-6E8A-4147-A177-3AD203B41FA5}">
                      <a16:colId xmlns:a16="http://schemas.microsoft.com/office/drawing/2014/main" val="2389326214"/>
                    </a:ext>
                  </a:extLst>
                </a:gridCol>
                <a:gridCol w="2052000">
                  <a:extLst>
                    <a:ext uri="{9D8B030D-6E8A-4147-A177-3AD203B41FA5}">
                      <a16:colId xmlns:a16="http://schemas.microsoft.com/office/drawing/2014/main" val="4148670037"/>
                    </a:ext>
                  </a:extLst>
                </a:gridCol>
                <a:gridCol w="1800000">
                  <a:extLst>
                    <a:ext uri="{9D8B030D-6E8A-4147-A177-3AD203B41FA5}">
                      <a16:colId xmlns:a16="http://schemas.microsoft.com/office/drawing/2014/main" val="1775403089"/>
                    </a:ext>
                  </a:extLst>
                </a:gridCol>
                <a:gridCol w="2052000">
                  <a:extLst>
                    <a:ext uri="{9D8B030D-6E8A-4147-A177-3AD203B41FA5}">
                      <a16:colId xmlns:a16="http://schemas.microsoft.com/office/drawing/2014/main" val="2388643124"/>
                    </a:ext>
                  </a:extLst>
                </a:gridCol>
                <a:gridCol w="2052000">
                  <a:extLst>
                    <a:ext uri="{9D8B030D-6E8A-4147-A177-3AD203B41FA5}">
                      <a16:colId xmlns:a16="http://schemas.microsoft.com/office/drawing/2014/main" val="4135210816"/>
                    </a:ext>
                  </a:extLst>
                </a:gridCol>
              </a:tblGrid>
              <a:tr h="2152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3200" b="1" dirty="0">
                          <a:solidFill>
                            <a:srgbClr val="01867C"/>
                          </a:solidFill>
                        </a:rPr>
                        <a:t>14 </a:t>
                      </a:r>
                      <a:r>
                        <a:rPr lang="es-ES" sz="3200" b="1" i="1" dirty="0">
                          <a:solidFill>
                            <a:srgbClr val="01867C"/>
                          </a:solidFill>
                        </a:rPr>
                        <a:t>vs.</a:t>
                      </a:r>
                      <a:br>
                        <a:rPr lang="es-ES" sz="3200" b="1" dirty="0">
                          <a:solidFill>
                            <a:srgbClr val="01867C"/>
                          </a:solidFill>
                        </a:rPr>
                      </a:br>
                      <a:r>
                        <a:rPr lang="es-ES" sz="3200" b="1" dirty="0">
                          <a:solidFill>
                            <a:srgbClr val="01867C"/>
                          </a:solidFill>
                        </a:rPr>
                        <a:t>12,7 años</a:t>
                      </a:r>
                      <a:br>
                        <a:rPr lang="es-ES" sz="2000" b="1" dirty="0">
                          <a:solidFill>
                            <a:srgbClr val="01867C"/>
                          </a:solidFill>
                        </a:rPr>
                      </a:br>
                      <a:r>
                        <a:rPr lang="es-ES" sz="1100" kern="1200" dirty="0">
                          <a:solidFill>
                            <a:srgbClr val="554A66"/>
                          </a:solidFill>
                          <a:effectLst/>
                          <a:latin typeface="+mn-lt"/>
                          <a:ea typeface="+mn-ea"/>
                          <a:cs typeface="+mn-cs"/>
                        </a:rPr>
                        <a:t>(</a:t>
                      </a:r>
                      <a:r>
                        <a:rPr lang="es-ES" sz="1100" kern="1200" dirty="0" err="1">
                          <a:solidFill>
                            <a:srgbClr val="554A66"/>
                          </a:solidFill>
                          <a:effectLst/>
                          <a:latin typeface="+mn-lt"/>
                          <a:ea typeface="+mn-ea"/>
                          <a:cs typeface="+mn-cs"/>
                        </a:rPr>
                        <a:t>tto</a:t>
                      </a:r>
                      <a:r>
                        <a:rPr lang="es-ES" sz="1100" kern="1200" dirty="0">
                          <a:solidFill>
                            <a:srgbClr val="554A66"/>
                          </a:solidFill>
                          <a:effectLst/>
                          <a:latin typeface="+mn-lt"/>
                          <a:ea typeface="+mn-ea"/>
                          <a:cs typeface="+mn-cs"/>
                        </a:rPr>
                        <a:t>. Convencional, p=0,029)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5400" b="1" dirty="0">
                          <a:solidFill>
                            <a:srgbClr val="01867C"/>
                          </a:solidFill>
                        </a:rPr>
                        <a:t>25</a:t>
                      </a:r>
                      <a:r>
                        <a:rPr lang="es-ES" sz="3600" b="1" dirty="0">
                          <a:solidFill>
                            <a:srgbClr val="01867C"/>
                          </a:solidFill>
                        </a:rPr>
                        <a:t>%</a:t>
                      </a:r>
                      <a:br>
                        <a:rPr lang="es-ES" sz="3600" b="1" dirty="0">
                          <a:solidFill>
                            <a:srgbClr val="01867C"/>
                          </a:solidFill>
                        </a:rPr>
                      </a:br>
                      <a:r>
                        <a:rPr lang="es-ES" sz="1100" kern="1200" dirty="0">
                          <a:solidFill>
                            <a:srgbClr val="554A66"/>
                          </a:solidFill>
                          <a:effectLst/>
                          <a:latin typeface="+mn-lt"/>
                          <a:ea typeface="+mn-ea"/>
                          <a:cs typeface="+mn-cs"/>
                        </a:rPr>
                        <a:t>(</a:t>
                      </a:r>
                      <a:r>
                        <a:rPr lang="es-ES" sz="1100" i="1" kern="1200" dirty="0">
                          <a:solidFill>
                            <a:srgbClr val="554A66"/>
                          </a:solidFill>
                          <a:effectLst/>
                          <a:latin typeface="+mn-lt"/>
                          <a:ea typeface="+mn-ea"/>
                          <a:cs typeface="+mn-cs"/>
                        </a:rPr>
                        <a:t>vs.</a:t>
                      </a:r>
                      <a:r>
                        <a:rPr lang="es-ES" sz="1100" kern="1200" dirty="0">
                          <a:solidFill>
                            <a:srgbClr val="554A66"/>
                          </a:solidFill>
                          <a:effectLst/>
                          <a:latin typeface="+mn-lt"/>
                          <a:ea typeface="+mn-ea"/>
                          <a:cs typeface="+mn-cs"/>
                        </a:rPr>
                        <a:t> </a:t>
                      </a:r>
                      <a:r>
                        <a:rPr lang="es-ES" sz="1100" kern="1200" dirty="0" err="1">
                          <a:solidFill>
                            <a:srgbClr val="554A66"/>
                          </a:solidFill>
                          <a:effectLst/>
                          <a:latin typeface="+mn-lt"/>
                          <a:ea typeface="+mn-ea"/>
                          <a:cs typeface="+mn-cs"/>
                        </a:rPr>
                        <a:t>tto</a:t>
                      </a:r>
                      <a:r>
                        <a:rPr lang="es-ES" sz="1100" kern="1200" dirty="0">
                          <a:solidFill>
                            <a:srgbClr val="554A66"/>
                          </a:solidFill>
                          <a:effectLst/>
                          <a:latin typeface="+mn-lt"/>
                          <a:ea typeface="+mn-ea"/>
                          <a:cs typeface="+mn-cs"/>
                        </a:rPr>
                        <a:t>. convencional, p=0,0099)</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kern="1200" dirty="0">
                          <a:solidFill>
                            <a:srgbClr val="554A66"/>
                          </a:solidFill>
                          <a:effectLst/>
                          <a:latin typeface="+mn-lt"/>
                          <a:ea typeface="+mn-ea"/>
                          <a:cs typeface="+mn-cs"/>
                        </a:rPr>
                        <a:t>RA: 8,6 (intensivo) </a:t>
                      </a:r>
                      <a:r>
                        <a:rPr lang="es-ES" sz="1100" i="1" kern="1200" dirty="0">
                          <a:solidFill>
                            <a:srgbClr val="554A66"/>
                          </a:solidFill>
                          <a:effectLst/>
                          <a:latin typeface="+mn-lt"/>
                          <a:ea typeface="+mn-ea"/>
                          <a:cs typeface="+mn-cs"/>
                        </a:rPr>
                        <a:t>vs.</a:t>
                      </a:r>
                      <a:endParaRPr lang="es-ES" sz="1100" kern="1200" dirty="0">
                        <a:solidFill>
                          <a:srgbClr val="554A66"/>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kern="1200" dirty="0">
                          <a:solidFill>
                            <a:srgbClr val="554A66"/>
                          </a:solidFill>
                          <a:effectLst/>
                          <a:latin typeface="+mn-lt"/>
                          <a:ea typeface="+mn-ea"/>
                          <a:cs typeface="+mn-cs"/>
                        </a:rPr>
                        <a:t>11,4 (convencional)</a:t>
                      </a:r>
                    </a:p>
                  </a:txBody>
                  <a:tcPr/>
                </a:tc>
                <a:tc>
                  <a:txBody>
                    <a:bodyPr/>
                    <a:lstStyle/>
                    <a:p>
                      <a:pPr algn="ctr"/>
                      <a:endParaRPr lang="es-ES" sz="5400" b="1" dirty="0">
                        <a:solidFill>
                          <a:srgbClr val="01867C"/>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5400" b="1" dirty="0">
                          <a:solidFill>
                            <a:srgbClr val="01867C"/>
                          </a:solidFill>
                        </a:rPr>
                        <a:t>15</a:t>
                      </a:r>
                      <a:r>
                        <a:rPr lang="es-ES" sz="3600" b="1" dirty="0">
                          <a:solidFill>
                            <a:srgbClr val="01867C"/>
                          </a:solidFill>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554A66"/>
                          </a:solidFill>
                          <a:effectLst/>
                          <a:uLnTx/>
                          <a:uFillTx/>
                          <a:latin typeface="+mn-lt"/>
                          <a:ea typeface="+mn-ea"/>
                          <a:cs typeface="+mn-cs"/>
                        </a:rPr>
                        <a:t>(</a:t>
                      </a:r>
                      <a:r>
                        <a:rPr kumimoji="0" lang="es-ES" sz="1100" b="0" i="1" u="none" strike="noStrike" kern="1200" cap="none" spc="0" normalizeH="0" baseline="0" noProof="0" dirty="0">
                          <a:ln>
                            <a:noFill/>
                          </a:ln>
                          <a:solidFill>
                            <a:srgbClr val="554A66"/>
                          </a:solidFill>
                          <a:effectLst/>
                          <a:uLnTx/>
                          <a:uFillTx/>
                          <a:latin typeface="+mn-lt"/>
                          <a:ea typeface="+mn-ea"/>
                          <a:cs typeface="+mn-cs"/>
                        </a:rPr>
                        <a:t>vs. </a:t>
                      </a:r>
                      <a:r>
                        <a:rPr kumimoji="0" lang="es-ES" sz="1100" b="0" i="0" u="none" strike="noStrike" kern="1200" cap="none" spc="0" normalizeH="0" baseline="0" noProof="0" dirty="0" err="1">
                          <a:ln>
                            <a:noFill/>
                          </a:ln>
                          <a:solidFill>
                            <a:srgbClr val="554A66"/>
                          </a:solidFill>
                          <a:effectLst/>
                          <a:uLnTx/>
                          <a:uFillTx/>
                          <a:latin typeface="+mn-lt"/>
                          <a:ea typeface="+mn-ea"/>
                          <a:cs typeface="+mn-cs"/>
                        </a:rPr>
                        <a:t>tto</a:t>
                      </a:r>
                      <a:r>
                        <a:rPr kumimoji="0" lang="es-ES" sz="1100" b="0" i="0" u="none" strike="noStrike" kern="1200" cap="none" spc="0" normalizeH="0" baseline="0" noProof="0" dirty="0">
                          <a:ln>
                            <a:noFill/>
                          </a:ln>
                          <a:solidFill>
                            <a:srgbClr val="554A66"/>
                          </a:solidFill>
                          <a:effectLst/>
                          <a:uLnTx/>
                          <a:uFillTx/>
                          <a:latin typeface="+mn-lt"/>
                          <a:ea typeface="+mn-ea"/>
                          <a:cs typeface="+mn-cs"/>
                        </a:rPr>
                        <a:t>. convencional, p=0,01)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554A66"/>
                          </a:solidFill>
                          <a:effectLst/>
                          <a:uLnTx/>
                          <a:uFillTx/>
                          <a:latin typeface="+mn-lt"/>
                          <a:ea typeface="+mn-ea"/>
                          <a:cs typeface="+mn-cs"/>
                        </a:rPr>
                        <a:t>RA: 16,8 (intensivo) </a:t>
                      </a:r>
                      <a:r>
                        <a:rPr kumimoji="0" lang="es-ES" sz="1100" b="0" i="1" u="none" strike="noStrike" kern="1200" cap="none" spc="0" normalizeH="0" baseline="0" noProof="0" dirty="0">
                          <a:ln>
                            <a:noFill/>
                          </a:ln>
                          <a:solidFill>
                            <a:srgbClr val="554A66"/>
                          </a:solidFill>
                          <a:effectLst/>
                          <a:uLnTx/>
                          <a:uFillTx/>
                          <a:latin typeface="+mn-lt"/>
                          <a:ea typeface="+mn-ea"/>
                          <a:cs typeface="+mn-cs"/>
                        </a:rPr>
                        <a:t>vs. </a:t>
                      </a:r>
                      <a:br>
                        <a:rPr kumimoji="0" lang="es-ES" sz="1100" b="0" i="0" u="none" strike="noStrike" kern="1200" cap="none" spc="0" normalizeH="0" baseline="0" noProof="0" dirty="0">
                          <a:ln>
                            <a:noFill/>
                          </a:ln>
                          <a:solidFill>
                            <a:srgbClr val="554A66"/>
                          </a:solidFill>
                          <a:effectLst/>
                          <a:uLnTx/>
                          <a:uFillTx/>
                          <a:latin typeface="+mn-lt"/>
                          <a:ea typeface="+mn-ea"/>
                          <a:cs typeface="+mn-cs"/>
                        </a:rPr>
                      </a:br>
                      <a:r>
                        <a:rPr kumimoji="0" lang="es-ES" sz="1100" b="0" i="0" u="none" strike="noStrike" kern="1200" cap="none" spc="0" normalizeH="0" baseline="0" noProof="0" dirty="0">
                          <a:ln>
                            <a:noFill/>
                          </a:ln>
                          <a:solidFill>
                            <a:srgbClr val="554A66"/>
                          </a:solidFill>
                          <a:effectLst/>
                          <a:uLnTx/>
                          <a:uFillTx/>
                          <a:latin typeface="+mn-lt"/>
                          <a:ea typeface="+mn-ea"/>
                          <a:cs typeface="+mn-cs"/>
                        </a:rPr>
                        <a:t>19,6 (convencional)</a:t>
                      </a:r>
                    </a:p>
                  </a:txBody>
                  <a:tcPr/>
                </a:tc>
                <a:tc>
                  <a:txBody>
                    <a:bodyPr/>
                    <a:lstStyle/>
                    <a:p>
                      <a:pPr algn="ctr"/>
                      <a:r>
                        <a:rPr lang="es-ES" sz="5400" b="1" dirty="0">
                          <a:solidFill>
                            <a:srgbClr val="01867C"/>
                          </a:solidFill>
                        </a:rPr>
                        <a:t>13</a:t>
                      </a:r>
                      <a:r>
                        <a:rPr lang="es-ES" sz="3600" b="1" dirty="0">
                          <a:solidFill>
                            <a:srgbClr val="01867C"/>
                          </a:solidFill>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554A66"/>
                          </a:solidFill>
                          <a:effectLst/>
                          <a:uLnTx/>
                          <a:uFillTx/>
                          <a:latin typeface="+mn-lt"/>
                          <a:ea typeface="+mn-ea"/>
                          <a:cs typeface="+mn-cs"/>
                        </a:rPr>
                        <a:t>(</a:t>
                      </a:r>
                      <a:r>
                        <a:rPr kumimoji="0" lang="es-ES" sz="1100" b="0" i="1" u="none" strike="noStrike" kern="1200" cap="none" spc="0" normalizeH="0" baseline="0" noProof="0" dirty="0">
                          <a:ln>
                            <a:noFill/>
                          </a:ln>
                          <a:solidFill>
                            <a:srgbClr val="554A66"/>
                          </a:solidFill>
                          <a:effectLst/>
                          <a:uLnTx/>
                          <a:uFillTx/>
                          <a:latin typeface="+mn-lt"/>
                          <a:ea typeface="+mn-ea"/>
                          <a:cs typeface="+mn-cs"/>
                        </a:rPr>
                        <a:t>vs. </a:t>
                      </a:r>
                      <a:r>
                        <a:rPr kumimoji="0" lang="es-ES" sz="1100" b="0" i="0" u="none" strike="noStrike" kern="1200" cap="none" spc="0" normalizeH="0" baseline="0" noProof="0" dirty="0" err="1">
                          <a:ln>
                            <a:noFill/>
                          </a:ln>
                          <a:solidFill>
                            <a:srgbClr val="554A66"/>
                          </a:solidFill>
                          <a:effectLst/>
                          <a:uLnTx/>
                          <a:uFillTx/>
                          <a:latin typeface="+mn-lt"/>
                          <a:ea typeface="+mn-ea"/>
                          <a:cs typeface="+mn-cs"/>
                        </a:rPr>
                        <a:t>tto</a:t>
                      </a:r>
                      <a:r>
                        <a:rPr kumimoji="0" lang="es-ES" sz="1100" b="0" i="0" u="none" strike="noStrike" kern="1200" cap="none" spc="0" normalizeH="0" baseline="0" noProof="0" dirty="0">
                          <a:ln>
                            <a:noFill/>
                          </a:ln>
                          <a:solidFill>
                            <a:srgbClr val="554A66"/>
                          </a:solidFill>
                          <a:effectLst/>
                          <a:uLnTx/>
                          <a:uFillTx/>
                          <a:latin typeface="+mn-lt"/>
                          <a:ea typeface="+mn-ea"/>
                          <a:cs typeface="+mn-cs"/>
                        </a:rPr>
                        <a:t>. convencional, p=0,007)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554A66"/>
                          </a:solidFill>
                          <a:effectLst/>
                          <a:uLnTx/>
                          <a:uFillTx/>
                          <a:latin typeface="+mn-lt"/>
                          <a:ea typeface="+mn-ea"/>
                          <a:cs typeface="+mn-cs"/>
                        </a:rPr>
                        <a:t>RA: 26,8 (intensivo) </a:t>
                      </a:r>
                      <a:r>
                        <a:rPr kumimoji="0" lang="es-ES" sz="1100" b="0" i="1" u="none" strike="noStrike" kern="1200" cap="none" spc="0" normalizeH="0" baseline="0" noProof="0" dirty="0">
                          <a:ln>
                            <a:noFill/>
                          </a:ln>
                          <a:solidFill>
                            <a:srgbClr val="554A66"/>
                          </a:solidFill>
                          <a:effectLst/>
                          <a:uLnTx/>
                          <a:uFillTx/>
                          <a:latin typeface="+mn-lt"/>
                          <a:ea typeface="+mn-ea"/>
                          <a:cs typeface="+mn-cs"/>
                        </a:rPr>
                        <a:t>vs. </a:t>
                      </a:r>
                      <a:br>
                        <a:rPr kumimoji="0" lang="es-ES" sz="1100" b="0" i="0" u="none" strike="noStrike" kern="1200" cap="none" spc="0" normalizeH="0" baseline="0" noProof="0" dirty="0">
                          <a:ln>
                            <a:noFill/>
                          </a:ln>
                          <a:solidFill>
                            <a:srgbClr val="554A66"/>
                          </a:solidFill>
                          <a:effectLst/>
                          <a:uLnTx/>
                          <a:uFillTx/>
                          <a:latin typeface="+mn-lt"/>
                          <a:ea typeface="+mn-ea"/>
                          <a:cs typeface="+mn-cs"/>
                        </a:rPr>
                      </a:br>
                      <a:r>
                        <a:rPr kumimoji="0" lang="es-ES" sz="1100" b="0" i="0" u="none" strike="noStrike" kern="1200" cap="none" spc="0" normalizeH="0" baseline="0" noProof="0" dirty="0">
                          <a:ln>
                            <a:noFill/>
                          </a:ln>
                          <a:solidFill>
                            <a:srgbClr val="554A66"/>
                          </a:solidFill>
                          <a:effectLst/>
                          <a:uLnTx/>
                          <a:uFillTx/>
                          <a:latin typeface="+mn-lt"/>
                          <a:ea typeface="+mn-ea"/>
                          <a:cs typeface="+mn-cs"/>
                        </a:rPr>
                        <a:t>30,3 (convencional)</a:t>
                      </a:r>
                    </a:p>
                  </a:txBody>
                  <a:tcPr/>
                </a:tc>
                <a:extLst>
                  <a:ext uri="{0D108BD9-81ED-4DB2-BD59-A6C34878D82A}">
                    <a16:rowId xmlns:a16="http://schemas.microsoft.com/office/drawing/2014/main" val="51034229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solidFill>
                            <a:srgbClr val="554A66"/>
                          </a:solidFill>
                        </a:rPr>
                        <a:t>Intervalo libre de complicaciones</a:t>
                      </a:r>
                      <a:r>
                        <a:rPr lang="es-ES" sz="1600" baseline="30000" dirty="0">
                          <a:solidFill>
                            <a:srgbClr val="554A66"/>
                          </a:solidFill>
                        </a:rPr>
                        <a:t>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solidFill>
                            <a:srgbClr val="554A66"/>
                          </a:solidFill>
                        </a:rPr>
                        <a:t>Complicaciones microvasculares</a:t>
                      </a:r>
                      <a:r>
                        <a:rPr lang="es-ES" sz="1600" baseline="30000" dirty="0">
                          <a:solidFill>
                            <a:srgbClr val="554A66"/>
                          </a:solidFill>
                        </a:rPr>
                        <a:t>1</a:t>
                      </a:r>
                      <a:endParaRPr lang="es-ES" sz="1600" dirty="0">
                        <a:solidFill>
                          <a:srgbClr val="554A66"/>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dirty="0">
                          <a:solidFill>
                            <a:srgbClr val="666666"/>
                          </a:solidFill>
                        </a:rPr>
                        <a:t>10 años adicionales de seguimiento</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solidFill>
                            <a:srgbClr val="554A66"/>
                          </a:solidFill>
                        </a:rPr>
                        <a:t>IAM</a:t>
                      </a:r>
                      <a:r>
                        <a:rPr lang="es-ES" sz="1600" baseline="30000" dirty="0">
                          <a:solidFill>
                            <a:srgbClr val="554A66"/>
                          </a:solidFill>
                        </a:rPr>
                        <a:t>2</a:t>
                      </a:r>
                      <a:endParaRPr lang="es-ES" sz="1600" dirty="0">
                        <a:solidFill>
                          <a:srgbClr val="554A66"/>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600" dirty="0">
                          <a:solidFill>
                            <a:srgbClr val="554A66"/>
                          </a:solidFill>
                        </a:rPr>
                        <a:t>Mortalidad por cualquier causa</a:t>
                      </a:r>
                      <a:r>
                        <a:rPr lang="es-ES" sz="1600" baseline="30000" dirty="0">
                          <a:solidFill>
                            <a:srgbClr val="554A66"/>
                          </a:solidFill>
                        </a:rPr>
                        <a:t>2</a:t>
                      </a:r>
                      <a:endParaRPr lang="es-ES" sz="1600" dirty="0">
                        <a:solidFill>
                          <a:srgbClr val="554A66"/>
                        </a:solidFill>
                      </a:endParaRPr>
                    </a:p>
                  </a:txBody>
                  <a:tcPr anchor="ctr"/>
                </a:tc>
                <a:extLst>
                  <a:ext uri="{0D108BD9-81ED-4DB2-BD59-A6C34878D82A}">
                    <a16:rowId xmlns:a16="http://schemas.microsoft.com/office/drawing/2014/main" val="514946215"/>
                  </a:ext>
                </a:extLst>
              </a:tr>
            </a:tbl>
          </a:graphicData>
        </a:graphic>
      </p:graphicFrame>
      <p:cxnSp>
        <p:nvCxnSpPr>
          <p:cNvPr id="17" name="Conector recto de flecha 16">
            <a:extLst>
              <a:ext uri="{FF2B5EF4-FFF2-40B4-BE49-F238E27FC236}">
                <a16:creationId xmlns:a16="http://schemas.microsoft.com/office/drawing/2014/main" id="{116D4EA6-2628-5843-85D4-84E7AE355925}"/>
              </a:ext>
            </a:extLst>
          </p:cNvPr>
          <p:cNvCxnSpPr>
            <a:cxnSpLocks/>
          </p:cNvCxnSpPr>
          <p:nvPr/>
        </p:nvCxnSpPr>
        <p:spPr>
          <a:xfrm>
            <a:off x="5066769" y="3758588"/>
            <a:ext cx="1950462" cy="0"/>
          </a:xfrm>
          <a:prstGeom prst="straightConnector1">
            <a:avLst/>
          </a:prstGeom>
          <a:ln>
            <a:solidFill>
              <a:srgbClr val="66666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1299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9" name="Rectangle 44">
            <a:extLst>
              <a:ext uri="{FF2B5EF4-FFF2-40B4-BE49-F238E27FC236}">
                <a16:creationId xmlns:a16="http://schemas.microsoft.com/office/drawing/2014/main" id="{2677EAC2-C316-472F-AD52-DED40D8077FE}"/>
              </a:ext>
            </a:extLst>
          </p:cNvPr>
          <p:cNvSpPr>
            <a:spLocks noGrp="1" noChangeArrowheads="1"/>
          </p:cNvSpPr>
          <p:nvPr>
            <p:ph type="title"/>
          </p:nvPr>
        </p:nvSpPr>
        <p:spPr>
          <a:xfrm>
            <a:off x="1524000" y="0"/>
            <a:ext cx="9144000" cy="908050"/>
          </a:xfrm>
        </p:spPr>
        <p:txBody>
          <a:bodyPr rtlCol="0">
            <a:noAutofit/>
          </a:bodyPr>
          <a:lstStyle/>
          <a:p>
            <a:pPr eaLnBrk="1" fontAlgn="auto" hangingPunct="1">
              <a:spcAft>
                <a:spcPts val="0"/>
              </a:spcAft>
              <a:defRPr/>
            </a:pPr>
            <a:r>
              <a:rPr lang="es-ES" sz="3000" b="1" dirty="0" err="1">
                <a:solidFill>
                  <a:schemeClr val="accent1">
                    <a:lumMod val="75000"/>
                  </a:schemeClr>
                </a:solidFill>
                <a:latin typeface="+mn-lt"/>
                <a:ea typeface="MS PGothic" charset="0"/>
                <a:cs typeface="Arial" charset="0"/>
              </a:rPr>
              <a:t>Metanálisis</a:t>
            </a:r>
            <a:r>
              <a:rPr lang="es-ES" sz="3000" b="1" dirty="0">
                <a:solidFill>
                  <a:schemeClr val="accent1">
                    <a:lumMod val="75000"/>
                  </a:schemeClr>
                </a:solidFill>
                <a:latin typeface="+mn-lt"/>
                <a:ea typeface="MS PGothic" charset="0"/>
                <a:cs typeface="Arial" charset="0"/>
              </a:rPr>
              <a:t>: hemoglobina </a:t>
            </a:r>
            <a:r>
              <a:rPr lang="es-ES" sz="3000" b="1" dirty="0" err="1">
                <a:solidFill>
                  <a:schemeClr val="accent1">
                    <a:lumMod val="75000"/>
                  </a:schemeClr>
                </a:solidFill>
                <a:latin typeface="+mn-lt"/>
                <a:ea typeface="MS PGothic" charset="0"/>
                <a:cs typeface="Arial" charset="0"/>
              </a:rPr>
              <a:t>glucosilada</a:t>
            </a:r>
            <a:r>
              <a:rPr lang="es-ES" sz="3000" b="1" dirty="0">
                <a:solidFill>
                  <a:schemeClr val="accent1">
                    <a:lumMod val="75000"/>
                  </a:schemeClr>
                </a:solidFill>
                <a:latin typeface="+mn-lt"/>
                <a:ea typeface="MS PGothic" charset="0"/>
                <a:cs typeface="Arial" charset="0"/>
              </a:rPr>
              <a:t> y enfermedad</a:t>
            </a:r>
            <a:br>
              <a:rPr lang="es-ES" sz="3000" b="1" dirty="0">
                <a:solidFill>
                  <a:schemeClr val="accent1">
                    <a:lumMod val="75000"/>
                  </a:schemeClr>
                </a:solidFill>
                <a:latin typeface="+mn-lt"/>
                <a:ea typeface="MS PGothic" charset="0"/>
                <a:cs typeface="Arial" charset="0"/>
              </a:rPr>
            </a:br>
            <a:r>
              <a:rPr lang="es-ES" sz="3000" b="1" dirty="0">
                <a:solidFill>
                  <a:schemeClr val="accent1">
                    <a:lumMod val="75000"/>
                  </a:schemeClr>
                </a:solidFill>
                <a:latin typeface="+mn-lt"/>
                <a:ea typeface="MS PGothic" charset="0"/>
                <a:cs typeface="Arial" charset="0"/>
              </a:rPr>
              <a:t> cardiovascular en la diabetes mellitus</a:t>
            </a:r>
          </a:p>
        </p:txBody>
      </p:sp>
      <p:sp>
        <p:nvSpPr>
          <p:cNvPr id="306180" name="AutoShape 3">
            <a:extLst>
              <a:ext uri="{FF2B5EF4-FFF2-40B4-BE49-F238E27FC236}">
                <a16:creationId xmlns:a16="http://schemas.microsoft.com/office/drawing/2014/main" id="{230EB1A0-47AE-4E9B-8280-ACF73379C219}"/>
              </a:ext>
            </a:extLst>
          </p:cNvPr>
          <p:cNvSpPr>
            <a:spLocks noChangeArrowheads="1"/>
          </p:cNvSpPr>
          <p:nvPr/>
        </p:nvSpPr>
        <p:spPr bwMode="auto">
          <a:xfrm>
            <a:off x="2578100" y="1557338"/>
            <a:ext cx="546100" cy="4184650"/>
          </a:xfrm>
          <a:prstGeom prst="downArrow">
            <a:avLst>
              <a:gd name="adj1" fmla="val 72898"/>
              <a:gd name="adj2" fmla="val 55023"/>
            </a:avLst>
          </a:prstGeom>
          <a:gradFill rotWithShape="1">
            <a:gsLst>
              <a:gs pos="0">
                <a:schemeClr val="bg1">
                  <a:alpha val="0"/>
                </a:schemeClr>
              </a:gs>
              <a:gs pos="100000">
                <a:schemeClr val="tx2">
                  <a:lumMod val="60000"/>
                  <a:lumOff val="40000"/>
                </a:schemeClr>
              </a:gs>
            </a:gsLst>
            <a:lin ang="5400000" scaled="1"/>
          </a:gradFill>
          <a:ln>
            <a:noFill/>
          </a:ln>
        </p:spPr>
        <p:txBody>
          <a:bodyPr wrap="none" anchor="ctr"/>
          <a:lstStyle/>
          <a:p>
            <a:pPr fontAlgn="auto">
              <a:spcBef>
                <a:spcPts val="0"/>
              </a:spcBef>
              <a:spcAft>
                <a:spcPts val="0"/>
              </a:spcAft>
              <a:defRPr/>
            </a:pPr>
            <a:endParaRPr lang="es-ES">
              <a:latin typeface="Arial" charset="0"/>
              <a:ea typeface="MS PGothic" charset="0"/>
              <a:cs typeface="MS PGothic" charset="0"/>
            </a:endParaRPr>
          </a:p>
        </p:txBody>
      </p:sp>
      <p:sp>
        <p:nvSpPr>
          <p:cNvPr id="37892" name="AutoShape 4">
            <a:extLst>
              <a:ext uri="{FF2B5EF4-FFF2-40B4-BE49-F238E27FC236}">
                <a16:creationId xmlns:a16="http://schemas.microsoft.com/office/drawing/2014/main" id="{D7D1579C-4444-47F3-BA97-78AAE1FB50CE}"/>
              </a:ext>
            </a:extLst>
          </p:cNvPr>
          <p:cNvSpPr>
            <a:spLocks noChangeArrowheads="1"/>
          </p:cNvSpPr>
          <p:nvPr/>
        </p:nvSpPr>
        <p:spPr bwMode="auto">
          <a:xfrm>
            <a:off x="2333625" y="3517900"/>
            <a:ext cx="1062038" cy="839788"/>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211" y="10800"/>
                </a:moveTo>
                <a:cubicBezTo>
                  <a:pt x="2211" y="15544"/>
                  <a:pt x="6056" y="19389"/>
                  <a:pt x="10800" y="19389"/>
                </a:cubicBezTo>
                <a:cubicBezTo>
                  <a:pt x="15544" y="19389"/>
                  <a:pt x="19389" y="15544"/>
                  <a:pt x="19389" y="10800"/>
                </a:cubicBezTo>
                <a:cubicBezTo>
                  <a:pt x="19389" y="6056"/>
                  <a:pt x="15544" y="2211"/>
                  <a:pt x="10800" y="2211"/>
                </a:cubicBezTo>
                <a:cubicBezTo>
                  <a:pt x="6056" y="2211"/>
                  <a:pt x="2211" y="6056"/>
                  <a:pt x="2211" y="10800"/>
                </a:cubicBezTo>
                <a:close/>
              </a:path>
            </a:pathLst>
          </a:custGeom>
          <a:solidFill>
            <a:srgbClr val="FF0000">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_tradnl" sz="2400" b="1">
                <a:latin typeface="Arial" panose="020B0604020202020204" pitchFamily="34" charset="0"/>
                <a:ea typeface="MS PGothic" panose="020B0600070205080204" pitchFamily="34" charset="-128"/>
              </a:rPr>
              <a:t>1%</a:t>
            </a:r>
          </a:p>
        </p:txBody>
      </p:sp>
      <p:sp>
        <p:nvSpPr>
          <p:cNvPr id="306182" name="AutoShape 5">
            <a:extLst>
              <a:ext uri="{FF2B5EF4-FFF2-40B4-BE49-F238E27FC236}">
                <a16:creationId xmlns:a16="http://schemas.microsoft.com/office/drawing/2014/main" id="{229785C7-CE0B-41CE-BC65-1F1FE109D222}"/>
              </a:ext>
            </a:extLst>
          </p:cNvPr>
          <p:cNvSpPr>
            <a:spLocks noChangeArrowheads="1"/>
          </p:cNvSpPr>
          <p:nvPr/>
        </p:nvSpPr>
        <p:spPr bwMode="auto">
          <a:xfrm>
            <a:off x="6243638" y="4964113"/>
            <a:ext cx="546100" cy="777875"/>
          </a:xfrm>
          <a:prstGeom prst="downArrow">
            <a:avLst>
              <a:gd name="adj1" fmla="val 72676"/>
              <a:gd name="adj2" fmla="val 53086"/>
            </a:avLst>
          </a:prstGeom>
          <a:gradFill rotWithShape="1">
            <a:gsLst>
              <a:gs pos="0">
                <a:schemeClr val="bg1">
                  <a:alpha val="0"/>
                </a:schemeClr>
              </a:gs>
              <a:gs pos="100000">
                <a:schemeClr val="tx2">
                  <a:lumMod val="60000"/>
                  <a:lumOff val="40000"/>
                </a:schemeClr>
              </a:gs>
            </a:gsLst>
            <a:lin ang="5400000" scaled="1"/>
          </a:gradFill>
          <a:ln>
            <a:noFill/>
          </a:ln>
        </p:spPr>
        <p:txBody>
          <a:bodyPr wrap="none" anchor="ctr"/>
          <a:lstStyle/>
          <a:p>
            <a:pPr fontAlgn="auto">
              <a:spcBef>
                <a:spcPts val="0"/>
              </a:spcBef>
              <a:spcAft>
                <a:spcPts val="0"/>
              </a:spcAft>
              <a:defRPr/>
            </a:pPr>
            <a:endParaRPr lang="es-ES">
              <a:latin typeface="Arial" charset="0"/>
              <a:ea typeface="MS PGothic" charset="0"/>
              <a:cs typeface="MS PGothic" charset="0"/>
            </a:endParaRPr>
          </a:p>
        </p:txBody>
      </p:sp>
      <p:sp>
        <p:nvSpPr>
          <p:cNvPr id="306183" name="AutoShape 6">
            <a:extLst>
              <a:ext uri="{FF2B5EF4-FFF2-40B4-BE49-F238E27FC236}">
                <a16:creationId xmlns:a16="http://schemas.microsoft.com/office/drawing/2014/main" id="{E81D8D35-E695-49CE-882C-FDDC769C024B}"/>
              </a:ext>
            </a:extLst>
          </p:cNvPr>
          <p:cNvSpPr>
            <a:spLocks noChangeArrowheads="1"/>
          </p:cNvSpPr>
          <p:nvPr/>
        </p:nvSpPr>
        <p:spPr bwMode="auto">
          <a:xfrm>
            <a:off x="6243638" y="4189413"/>
            <a:ext cx="546100" cy="777875"/>
          </a:xfrm>
          <a:prstGeom prst="downArrow">
            <a:avLst>
              <a:gd name="adj1" fmla="val 72676"/>
              <a:gd name="adj2" fmla="val 53086"/>
            </a:avLst>
          </a:prstGeom>
          <a:gradFill rotWithShape="1">
            <a:gsLst>
              <a:gs pos="0">
                <a:schemeClr val="bg1">
                  <a:alpha val="0"/>
                </a:schemeClr>
              </a:gs>
              <a:gs pos="100000">
                <a:schemeClr val="tx2">
                  <a:lumMod val="60000"/>
                  <a:lumOff val="40000"/>
                </a:schemeClr>
              </a:gs>
            </a:gsLst>
            <a:lin ang="5400000" scaled="1"/>
          </a:gradFill>
          <a:ln>
            <a:noFill/>
          </a:ln>
        </p:spPr>
        <p:txBody>
          <a:bodyPr wrap="none" anchor="ctr"/>
          <a:lstStyle/>
          <a:p>
            <a:pPr fontAlgn="auto">
              <a:spcBef>
                <a:spcPts val="0"/>
              </a:spcBef>
              <a:spcAft>
                <a:spcPts val="0"/>
              </a:spcAft>
              <a:defRPr/>
            </a:pPr>
            <a:endParaRPr lang="es-ES">
              <a:latin typeface="Arial" charset="0"/>
              <a:ea typeface="MS PGothic" charset="0"/>
              <a:cs typeface="MS PGothic" charset="0"/>
            </a:endParaRPr>
          </a:p>
        </p:txBody>
      </p:sp>
      <p:sp>
        <p:nvSpPr>
          <p:cNvPr id="306184" name="AutoShape 7">
            <a:extLst>
              <a:ext uri="{FF2B5EF4-FFF2-40B4-BE49-F238E27FC236}">
                <a16:creationId xmlns:a16="http://schemas.microsoft.com/office/drawing/2014/main" id="{A564D78B-8528-4CB7-9C6B-8BE3F597BBED}"/>
              </a:ext>
            </a:extLst>
          </p:cNvPr>
          <p:cNvSpPr>
            <a:spLocks noChangeArrowheads="1"/>
          </p:cNvSpPr>
          <p:nvPr/>
        </p:nvSpPr>
        <p:spPr bwMode="auto">
          <a:xfrm>
            <a:off x="6243638" y="3416300"/>
            <a:ext cx="546100" cy="777875"/>
          </a:xfrm>
          <a:prstGeom prst="downArrow">
            <a:avLst>
              <a:gd name="adj1" fmla="val 72676"/>
              <a:gd name="adj2" fmla="val 53086"/>
            </a:avLst>
          </a:prstGeom>
          <a:gradFill rotWithShape="1">
            <a:gsLst>
              <a:gs pos="0">
                <a:schemeClr val="bg1">
                  <a:alpha val="0"/>
                </a:schemeClr>
              </a:gs>
              <a:gs pos="100000">
                <a:schemeClr val="tx2">
                  <a:lumMod val="60000"/>
                  <a:lumOff val="40000"/>
                </a:schemeClr>
              </a:gs>
            </a:gsLst>
            <a:lin ang="5400000" scaled="1"/>
          </a:gradFill>
          <a:ln>
            <a:noFill/>
          </a:ln>
        </p:spPr>
        <p:txBody>
          <a:bodyPr wrap="none" anchor="ctr"/>
          <a:lstStyle/>
          <a:p>
            <a:pPr fontAlgn="auto">
              <a:spcBef>
                <a:spcPts val="0"/>
              </a:spcBef>
              <a:spcAft>
                <a:spcPts val="0"/>
              </a:spcAft>
              <a:defRPr/>
            </a:pPr>
            <a:endParaRPr lang="es-ES">
              <a:latin typeface="Arial" charset="0"/>
              <a:ea typeface="MS PGothic" charset="0"/>
              <a:cs typeface="MS PGothic" charset="0"/>
            </a:endParaRPr>
          </a:p>
        </p:txBody>
      </p:sp>
      <p:sp>
        <p:nvSpPr>
          <p:cNvPr id="306185" name="AutoShape 8">
            <a:extLst>
              <a:ext uri="{FF2B5EF4-FFF2-40B4-BE49-F238E27FC236}">
                <a16:creationId xmlns:a16="http://schemas.microsoft.com/office/drawing/2014/main" id="{85F5F53F-C664-43EC-8035-0F375E3CA9A3}"/>
              </a:ext>
            </a:extLst>
          </p:cNvPr>
          <p:cNvSpPr>
            <a:spLocks noChangeArrowheads="1"/>
          </p:cNvSpPr>
          <p:nvPr/>
        </p:nvSpPr>
        <p:spPr bwMode="auto">
          <a:xfrm>
            <a:off x="6243638" y="2651125"/>
            <a:ext cx="546100" cy="777875"/>
          </a:xfrm>
          <a:prstGeom prst="downArrow">
            <a:avLst>
              <a:gd name="adj1" fmla="val 72676"/>
              <a:gd name="adj2" fmla="val 53086"/>
            </a:avLst>
          </a:prstGeom>
          <a:gradFill rotWithShape="1">
            <a:gsLst>
              <a:gs pos="0">
                <a:schemeClr val="bg1">
                  <a:alpha val="0"/>
                </a:schemeClr>
              </a:gs>
              <a:gs pos="100000">
                <a:schemeClr val="tx2">
                  <a:lumMod val="60000"/>
                  <a:lumOff val="40000"/>
                </a:schemeClr>
              </a:gs>
            </a:gsLst>
            <a:lin ang="5400000" scaled="1"/>
          </a:gradFill>
          <a:ln>
            <a:noFill/>
          </a:ln>
        </p:spPr>
        <p:txBody>
          <a:bodyPr wrap="none" anchor="ctr"/>
          <a:lstStyle/>
          <a:p>
            <a:pPr fontAlgn="auto">
              <a:spcBef>
                <a:spcPts val="0"/>
              </a:spcBef>
              <a:spcAft>
                <a:spcPts val="0"/>
              </a:spcAft>
              <a:defRPr/>
            </a:pPr>
            <a:endParaRPr lang="es-ES">
              <a:latin typeface="Arial" charset="0"/>
              <a:ea typeface="MS PGothic" charset="0"/>
              <a:cs typeface="MS PGothic" charset="0"/>
            </a:endParaRPr>
          </a:p>
        </p:txBody>
      </p:sp>
      <p:sp>
        <p:nvSpPr>
          <p:cNvPr id="306186" name="AutoShape 9">
            <a:extLst>
              <a:ext uri="{FF2B5EF4-FFF2-40B4-BE49-F238E27FC236}">
                <a16:creationId xmlns:a16="http://schemas.microsoft.com/office/drawing/2014/main" id="{0B59EC71-7737-4591-9539-2C54F50419E4}"/>
              </a:ext>
            </a:extLst>
          </p:cNvPr>
          <p:cNvSpPr>
            <a:spLocks noChangeArrowheads="1"/>
          </p:cNvSpPr>
          <p:nvPr/>
        </p:nvSpPr>
        <p:spPr bwMode="auto">
          <a:xfrm>
            <a:off x="6243638" y="1878013"/>
            <a:ext cx="546100" cy="777875"/>
          </a:xfrm>
          <a:prstGeom prst="downArrow">
            <a:avLst>
              <a:gd name="adj1" fmla="val 72676"/>
              <a:gd name="adj2" fmla="val 53086"/>
            </a:avLst>
          </a:prstGeom>
          <a:gradFill rotWithShape="1">
            <a:gsLst>
              <a:gs pos="0">
                <a:schemeClr val="bg1">
                  <a:alpha val="0"/>
                </a:schemeClr>
              </a:gs>
              <a:gs pos="100000">
                <a:schemeClr val="tx2">
                  <a:lumMod val="60000"/>
                  <a:lumOff val="40000"/>
                </a:schemeClr>
              </a:gs>
            </a:gsLst>
            <a:lin ang="5400000" scaled="1"/>
          </a:gradFill>
          <a:ln>
            <a:noFill/>
          </a:ln>
        </p:spPr>
        <p:txBody>
          <a:bodyPr wrap="none" anchor="ctr"/>
          <a:lstStyle/>
          <a:p>
            <a:pPr fontAlgn="auto">
              <a:spcBef>
                <a:spcPts val="0"/>
              </a:spcBef>
              <a:spcAft>
                <a:spcPts val="0"/>
              </a:spcAft>
              <a:defRPr/>
            </a:pPr>
            <a:endParaRPr lang="es-ES">
              <a:latin typeface="Arial" charset="0"/>
              <a:ea typeface="MS PGothic" charset="0"/>
              <a:cs typeface="MS PGothic" charset="0"/>
            </a:endParaRPr>
          </a:p>
        </p:txBody>
      </p:sp>
      <p:sp>
        <p:nvSpPr>
          <p:cNvPr id="37898" name="AutoShape 10">
            <a:extLst>
              <a:ext uri="{FF2B5EF4-FFF2-40B4-BE49-F238E27FC236}">
                <a16:creationId xmlns:a16="http://schemas.microsoft.com/office/drawing/2014/main" id="{CC2641CC-36CA-476D-8530-F38A5F736813}"/>
              </a:ext>
            </a:extLst>
          </p:cNvPr>
          <p:cNvSpPr>
            <a:spLocks noChangeArrowheads="1"/>
          </p:cNvSpPr>
          <p:nvPr/>
        </p:nvSpPr>
        <p:spPr bwMode="auto">
          <a:xfrm>
            <a:off x="6511925" y="1943100"/>
            <a:ext cx="815975" cy="644525"/>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211" y="10800"/>
                </a:moveTo>
                <a:cubicBezTo>
                  <a:pt x="2211" y="15544"/>
                  <a:pt x="6056" y="19389"/>
                  <a:pt x="10800" y="19389"/>
                </a:cubicBezTo>
                <a:cubicBezTo>
                  <a:pt x="15544" y="19389"/>
                  <a:pt x="19389" y="15544"/>
                  <a:pt x="19389" y="10800"/>
                </a:cubicBezTo>
                <a:cubicBezTo>
                  <a:pt x="19389" y="6056"/>
                  <a:pt x="15544" y="2211"/>
                  <a:pt x="10800" y="2211"/>
                </a:cubicBezTo>
                <a:cubicBezTo>
                  <a:pt x="6056" y="2211"/>
                  <a:pt x="2211" y="6056"/>
                  <a:pt x="2211" y="10800"/>
                </a:cubicBezTo>
                <a:close/>
              </a:path>
            </a:pathLst>
          </a:custGeom>
          <a:solidFill>
            <a:srgbClr val="FF0000">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_tradnl" sz="1800" b="1">
                <a:latin typeface="Arial" panose="020B0604020202020204" pitchFamily="34" charset="0"/>
                <a:ea typeface="MS PGothic" panose="020B0600070205080204" pitchFamily="34" charset="-128"/>
              </a:rPr>
              <a:t>-18%</a:t>
            </a:r>
          </a:p>
        </p:txBody>
      </p:sp>
      <p:sp>
        <p:nvSpPr>
          <p:cNvPr id="37899" name="AutoShape 11">
            <a:extLst>
              <a:ext uri="{FF2B5EF4-FFF2-40B4-BE49-F238E27FC236}">
                <a16:creationId xmlns:a16="http://schemas.microsoft.com/office/drawing/2014/main" id="{5C24999C-E389-4AE4-BB25-4B6321D1ADA3}"/>
              </a:ext>
            </a:extLst>
          </p:cNvPr>
          <p:cNvSpPr>
            <a:spLocks noChangeArrowheads="1"/>
          </p:cNvSpPr>
          <p:nvPr/>
        </p:nvSpPr>
        <p:spPr bwMode="auto">
          <a:xfrm>
            <a:off x="6511925" y="2728913"/>
            <a:ext cx="815975" cy="644525"/>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211" y="10800"/>
                </a:moveTo>
                <a:cubicBezTo>
                  <a:pt x="2211" y="15544"/>
                  <a:pt x="6056" y="19389"/>
                  <a:pt x="10800" y="19389"/>
                </a:cubicBezTo>
                <a:cubicBezTo>
                  <a:pt x="15544" y="19389"/>
                  <a:pt x="19389" y="15544"/>
                  <a:pt x="19389" y="10800"/>
                </a:cubicBezTo>
                <a:cubicBezTo>
                  <a:pt x="19389" y="6056"/>
                  <a:pt x="15544" y="2211"/>
                  <a:pt x="10800" y="2211"/>
                </a:cubicBezTo>
                <a:cubicBezTo>
                  <a:pt x="6056" y="2211"/>
                  <a:pt x="2211" y="6056"/>
                  <a:pt x="2211" y="10800"/>
                </a:cubicBezTo>
                <a:close/>
              </a:path>
            </a:pathLst>
          </a:custGeom>
          <a:solidFill>
            <a:srgbClr val="FF0000">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_tradnl" sz="1800" b="1">
                <a:latin typeface="Arial" panose="020B0604020202020204" pitchFamily="34" charset="0"/>
                <a:ea typeface="MS PGothic" panose="020B0600070205080204" pitchFamily="34" charset="-128"/>
              </a:rPr>
              <a:t>-13%</a:t>
            </a:r>
          </a:p>
        </p:txBody>
      </p:sp>
      <p:sp>
        <p:nvSpPr>
          <p:cNvPr id="37900" name="AutoShape 12">
            <a:extLst>
              <a:ext uri="{FF2B5EF4-FFF2-40B4-BE49-F238E27FC236}">
                <a16:creationId xmlns:a16="http://schemas.microsoft.com/office/drawing/2014/main" id="{3267E32C-FDA0-4B37-9291-1CE5322F4127}"/>
              </a:ext>
            </a:extLst>
          </p:cNvPr>
          <p:cNvSpPr>
            <a:spLocks noChangeArrowheads="1"/>
          </p:cNvSpPr>
          <p:nvPr/>
        </p:nvSpPr>
        <p:spPr bwMode="auto">
          <a:xfrm>
            <a:off x="6511925" y="3492500"/>
            <a:ext cx="815975" cy="646113"/>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211" y="10800"/>
                </a:moveTo>
                <a:cubicBezTo>
                  <a:pt x="2211" y="15544"/>
                  <a:pt x="6056" y="19389"/>
                  <a:pt x="10800" y="19389"/>
                </a:cubicBezTo>
                <a:cubicBezTo>
                  <a:pt x="15544" y="19389"/>
                  <a:pt x="19389" y="15544"/>
                  <a:pt x="19389" y="10800"/>
                </a:cubicBezTo>
                <a:cubicBezTo>
                  <a:pt x="19389" y="6056"/>
                  <a:pt x="15544" y="2211"/>
                  <a:pt x="10800" y="2211"/>
                </a:cubicBezTo>
                <a:cubicBezTo>
                  <a:pt x="6056" y="2211"/>
                  <a:pt x="2211" y="6056"/>
                  <a:pt x="2211" y="10800"/>
                </a:cubicBezTo>
                <a:close/>
              </a:path>
            </a:pathLst>
          </a:custGeom>
          <a:solidFill>
            <a:srgbClr val="FF0000">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_tradnl" sz="1800" b="1">
                <a:latin typeface="Arial" panose="020B0604020202020204" pitchFamily="34" charset="0"/>
                <a:ea typeface="MS PGothic" panose="020B0600070205080204" pitchFamily="34" charset="-128"/>
              </a:rPr>
              <a:t>-16%</a:t>
            </a:r>
          </a:p>
        </p:txBody>
      </p:sp>
      <p:sp>
        <p:nvSpPr>
          <p:cNvPr id="37901" name="AutoShape 13">
            <a:extLst>
              <a:ext uri="{FF2B5EF4-FFF2-40B4-BE49-F238E27FC236}">
                <a16:creationId xmlns:a16="http://schemas.microsoft.com/office/drawing/2014/main" id="{3AE1DA65-A240-4466-8619-3587A549DBDE}"/>
              </a:ext>
            </a:extLst>
          </p:cNvPr>
          <p:cNvSpPr>
            <a:spLocks noChangeArrowheads="1"/>
          </p:cNvSpPr>
          <p:nvPr/>
        </p:nvSpPr>
        <p:spPr bwMode="auto">
          <a:xfrm>
            <a:off x="6511925" y="4267200"/>
            <a:ext cx="815975" cy="644525"/>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211" y="10800"/>
                </a:moveTo>
                <a:cubicBezTo>
                  <a:pt x="2211" y="15544"/>
                  <a:pt x="6056" y="19389"/>
                  <a:pt x="10800" y="19389"/>
                </a:cubicBezTo>
                <a:cubicBezTo>
                  <a:pt x="15544" y="19389"/>
                  <a:pt x="19389" y="15544"/>
                  <a:pt x="19389" y="10800"/>
                </a:cubicBezTo>
                <a:cubicBezTo>
                  <a:pt x="19389" y="6056"/>
                  <a:pt x="15544" y="2211"/>
                  <a:pt x="10800" y="2211"/>
                </a:cubicBezTo>
                <a:cubicBezTo>
                  <a:pt x="6056" y="2211"/>
                  <a:pt x="2211" y="6056"/>
                  <a:pt x="2211" y="10800"/>
                </a:cubicBezTo>
                <a:close/>
              </a:path>
            </a:pathLst>
          </a:custGeom>
          <a:solidFill>
            <a:srgbClr val="FF0000">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_tradnl" sz="1800" b="1">
                <a:latin typeface="Arial" panose="020B0604020202020204" pitchFamily="34" charset="0"/>
                <a:ea typeface="MS PGothic" panose="020B0600070205080204" pitchFamily="34" charset="-128"/>
              </a:rPr>
              <a:t>-17%</a:t>
            </a:r>
          </a:p>
        </p:txBody>
      </p:sp>
      <p:sp>
        <p:nvSpPr>
          <p:cNvPr id="37902" name="AutoShape 14">
            <a:extLst>
              <a:ext uri="{FF2B5EF4-FFF2-40B4-BE49-F238E27FC236}">
                <a16:creationId xmlns:a16="http://schemas.microsoft.com/office/drawing/2014/main" id="{45A20AC1-CE2C-49DC-AD2B-7CCCAAEF7235}"/>
              </a:ext>
            </a:extLst>
          </p:cNvPr>
          <p:cNvSpPr>
            <a:spLocks noChangeArrowheads="1"/>
          </p:cNvSpPr>
          <p:nvPr/>
        </p:nvSpPr>
        <p:spPr bwMode="auto">
          <a:xfrm>
            <a:off x="6511925" y="5040313"/>
            <a:ext cx="815975" cy="646112"/>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211" y="10800"/>
                </a:moveTo>
                <a:cubicBezTo>
                  <a:pt x="2211" y="15544"/>
                  <a:pt x="6056" y="19389"/>
                  <a:pt x="10800" y="19389"/>
                </a:cubicBezTo>
                <a:cubicBezTo>
                  <a:pt x="15544" y="19389"/>
                  <a:pt x="19389" y="15544"/>
                  <a:pt x="19389" y="10800"/>
                </a:cubicBezTo>
                <a:cubicBezTo>
                  <a:pt x="19389" y="6056"/>
                  <a:pt x="15544" y="2211"/>
                  <a:pt x="10800" y="2211"/>
                </a:cubicBezTo>
                <a:cubicBezTo>
                  <a:pt x="6056" y="2211"/>
                  <a:pt x="2211" y="6056"/>
                  <a:pt x="2211" y="10800"/>
                </a:cubicBezTo>
                <a:close/>
              </a:path>
            </a:pathLst>
          </a:custGeom>
          <a:solidFill>
            <a:srgbClr val="FF0000">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s-ES" altLang="es-ES_tradnl" sz="1800" b="1">
                <a:latin typeface="Arial" panose="020B0604020202020204" pitchFamily="34" charset="0"/>
                <a:ea typeface="MS PGothic" panose="020B0600070205080204" pitchFamily="34" charset="-128"/>
              </a:rPr>
              <a:t>-28%</a:t>
            </a:r>
          </a:p>
        </p:txBody>
      </p:sp>
      <p:sp>
        <p:nvSpPr>
          <p:cNvPr id="37903" name="Rectangle 15">
            <a:extLst>
              <a:ext uri="{FF2B5EF4-FFF2-40B4-BE49-F238E27FC236}">
                <a16:creationId xmlns:a16="http://schemas.microsoft.com/office/drawing/2014/main" id="{8180C071-3582-444E-B19C-D53F5322E2BB}"/>
              </a:ext>
            </a:extLst>
          </p:cNvPr>
          <p:cNvSpPr>
            <a:spLocks noChangeArrowheads="1"/>
          </p:cNvSpPr>
          <p:nvPr/>
        </p:nvSpPr>
        <p:spPr bwMode="auto">
          <a:xfrm>
            <a:off x="3559175" y="2127250"/>
            <a:ext cx="24987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5000"/>
              </a:lnSpc>
              <a:spcBef>
                <a:spcPct val="0"/>
              </a:spcBef>
              <a:buFontTx/>
              <a:buNone/>
            </a:pPr>
            <a:r>
              <a:rPr lang="es-ES" altLang="es-ES_tradnl" sz="1800">
                <a:ea typeface="MS PGothic" panose="020B0600070205080204" pitchFamily="34" charset="-128"/>
              </a:rPr>
              <a:t>Enfermedad cardiovascular  (CV)</a:t>
            </a:r>
          </a:p>
        </p:txBody>
      </p:sp>
      <p:sp>
        <p:nvSpPr>
          <p:cNvPr id="37904" name="Rectangle 16">
            <a:extLst>
              <a:ext uri="{FF2B5EF4-FFF2-40B4-BE49-F238E27FC236}">
                <a16:creationId xmlns:a16="http://schemas.microsoft.com/office/drawing/2014/main" id="{C40DA05C-88CA-4B55-9D58-B8FADA5AED41}"/>
              </a:ext>
            </a:extLst>
          </p:cNvPr>
          <p:cNvSpPr>
            <a:spLocks noChangeArrowheads="1"/>
          </p:cNvSpPr>
          <p:nvPr/>
        </p:nvSpPr>
        <p:spPr bwMode="auto">
          <a:xfrm>
            <a:off x="3559175" y="5124450"/>
            <a:ext cx="2335213"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5000"/>
              </a:lnSpc>
              <a:spcBef>
                <a:spcPct val="0"/>
              </a:spcBef>
              <a:buFontTx/>
              <a:buNone/>
            </a:pPr>
            <a:r>
              <a:rPr lang="es-ES" altLang="es-ES_tradnl" sz="1800">
                <a:ea typeface="MS PGothic" panose="020B0600070205080204" pitchFamily="34" charset="-128"/>
              </a:rPr>
              <a:t>Enfermedad arterial periférica</a:t>
            </a:r>
          </a:p>
        </p:txBody>
      </p:sp>
      <p:sp>
        <p:nvSpPr>
          <p:cNvPr id="37905" name="Rectangle 17">
            <a:extLst>
              <a:ext uri="{FF2B5EF4-FFF2-40B4-BE49-F238E27FC236}">
                <a16:creationId xmlns:a16="http://schemas.microsoft.com/office/drawing/2014/main" id="{77816726-CA98-4E39-B8AF-D425112D4C33}"/>
              </a:ext>
            </a:extLst>
          </p:cNvPr>
          <p:cNvSpPr>
            <a:spLocks noChangeArrowheads="1"/>
          </p:cNvSpPr>
          <p:nvPr/>
        </p:nvSpPr>
        <p:spPr bwMode="auto">
          <a:xfrm>
            <a:off x="3559175" y="4344988"/>
            <a:ext cx="249872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5000"/>
              </a:lnSpc>
              <a:spcBef>
                <a:spcPct val="0"/>
              </a:spcBef>
              <a:buFontTx/>
              <a:buNone/>
            </a:pPr>
            <a:r>
              <a:rPr lang="es-ES" altLang="es-ES_tradnl" sz="1800">
                <a:ea typeface="MS PGothic" panose="020B0600070205080204" pitchFamily="34" charset="-128"/>
              </a:rPr>
              <a:t>Enfermedad vascular cerebral</a:t>
            </a:r>
          </a:p>
        </p:txBody>
      </p:sp>
      <p:sp>
        <p:nvSpPr>
          <p:cNvPr id="37906" name="Rectangle 18">
            <a:extLst>
              <a:ext uri="{FF2B5EF4-FFF2-40B4-BE49-F238E27FC236}">
                <a16:creationId xmlns:a16="http://schemas.microsoft.com/office/drawing/2014/main" id="{3C32F631-6BE3-4604-90B2-B96A7E5EE403}"/>
              </a:ext>
            </a:extLst>
          </p:cNvPr>
          <p:cNvSpPr>
            <a:spLocks noChangeArrowheads="1"/>
          </p:cNvSpPr>
          <p:nvPr/>
        </p:nvSpPr>
        <p:spPr bwMode="auto">
          <a:xfrm>
            <a:off x="3559175" y="3570288"/>
            <a:ext cx="2498725"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5000"/>
              </a:lnSpc>
              <a:spcBef>
                <a:spcPct val="0"/>
              </a:spcBef>
              <a:buFontTx/>
              <a:buNone/>
            </a:pPr>
            <a:r>
              <a:rPr lang="es-ES" altLang="es-ES_tradnl" sz="1800">
                <a:ea typeface="MS PGothic" panose="020B0600070205080204" pitchFamily="34" charset="-128"/>
              </a:rPr>
              <a:t>Mortalidad por enfermedad coronaria</a:t>
            </a:r>
          </a:p>
        </p:txBody>
      </p:sp>
      <p:sp>
        <p:nvSpPr>
          <p:cNvPr id="37907" name="Rectangle 19">
            <a:extLst>
              <a:ext uri="{FF2B5EF4-FFF2-40B4-BE49-F238E27FC236}">
                <a16:creationId xmlns:a16="http://schemas.microsoft.com/office/drawing/2014/main" id="{F463F86B-10F3-4270-8C8C-2560A8FE3723}"/>
              </a:ext>
            </a:extLst>
          </p:cNvPr>
          <p:cNvSpPr>
            <a:spLocks noChangeArrowheads="1"/>
          </p:cNvSpPr>
          <p:nvPr/>
        </p:nvSpPr>
        <p:spPr bwMode="auto">
          <a:xfrm>
            <a:off x="3559175" y="2924175"/>
            <a:ext cx="2119313" cy="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5000"/>
              </a:lnSpc>
              <a:spcBef>
                <a:spcPct val="0"/>
              </a:spcBef>
              <a:buFontTx/>
              <a:buNone/>
            </a:pPr>
            <a:r>
              <a:rPr lang="es-ES" altLang="es-ES_tradnl" sz="1800">
                <a:ea typeface="MS PGothic" panose="020B0600070205080204" pitchFamily="34" charset="-128"/>
              </a:rPr>
              <a:t>Enfermedad coronaria</a:t>
            </a:r>
          </a:p>
        </p:txBody>
      </p:sp>
      <p:sp>
        <p:nvSpPr>
          <p:cNvPr id="37908" name="Rectangle 44">
            <a:extLst>
              <a:ext uri="{FF2B5EF4-FFF2-40B4-BE49-F238E27FC236}">
                <a16:creationId xmlns:a16="http://schemas.microsoft.com/office/drawing/2014/main" id="{EA56B7D1-7D2C-4BB6-BDCB-57C86FAA789E}"/>
              </a:ext>
            </a:extLst>
          </p:cNvPr>
          <p:cNvSpPr>
            <a:spLocks noChangeArrowheads="1"/>
          </p:cNvSpPr>
          <p:nvPr/>
        </p:nvSpPr>
        <p:spPr bwMode="auto">
          <a:xfrm>
            <a:off x="5926138" y="1549400"/>
            <a:ext cx="172085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85000"/>
              </a:lnSpc>
              <a:spcBef>
                <a:spcPct val="0"/>
              </a:spcBef>
              <a:buFontTx/>
              <a:buNone/>
            </a:pPr>
            <a:r>
              <a:rPr lang="es-ES" altLang="es-ES_tradnl" sz="1400" b="1">
                <a:solidFill>
                  <a:srgbClr val="50227B"/>
                </a:solidFill>
                <a:latin typeface="Arial" panose="020B0604020202020204" pitchFamily="34" charset="0"/>
                <a:ea typeface="MS PGothic" panose="020B0600070205080204" pitchFamily="34" charset="-128"/>
              </a:rPr>
              <a:t>Riesgo reducido*</a:t>
            </a:r>
          </a:p>
        </p:txBody>
      </p:sp>
      <p:sp>
        <p:nvSpPr>
          <p:cNvPr id="37909" name="Rectangle 45">
            <a:extLst>
              <a:ext uri="{FF2B5EF4-FFF2-40B4-BE49-F238E27FC236}">
                <a16:creationId xmlns:a16="http://schemas.microsoft.com/office/drawing/2014/main" id="{A6AE83C0-15BA-4D8F-A080-886134746AB1}"/>
              </a:ext>
            </a:extLst>
          </p:cNvPr>
          <p:cNvSpPr>
            <a:spLocks noChangeArrowheads="1"/>
          </p:cNvSpPr>
          <p:nvPr/>
        </p:nvSpPr>
        <p:spPr bwMode="auto">
          <a:xfrm>
            <a:off x="1792288" y="1350963"/>
            <a:ext cx="21621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85000"/>
              </a:lnSpc>
              <a:spcBef>
                <a:spcPct val="0"/>
              </a:spcBef>
              <a:buFontTx/>
              <a:buNone/>
            </a:pPr>
            <a:r>
              <a:rPr lang="es-ES" altLang="es-ES_tradnl" sz="1400" b="1">
                <a:solidFill>
                  <a:srgbClr val="50227B"/>
                </a:solidFill>
                <a:ea typeface="MS PGothic" panose="020B0600070205080204" pitchFamily="34" charset="-128"/>
              </a:rPr>
              <a:t>Por cada 1% de reducción en la HbA</a:t>
            </a:r>
            <a:r>
              <a:rPr lang="es-ES" altLang="es-ES_tradnl" sz="1400" b="1" baseline="-25000">
                <a:solidFill>
                  <a:srgbClr val="50227B"/>
                </a:solidFill>
                <a:ea typeface="MS PGothic" panose="020B0600070205080204" pitchFamily="34" charset="-128"/>
              </a:rPr>
              <a:t>1c</a:t>
            </a:r>
          </a:p>
        </p:txBody>
      </p:sp>
      <p:sp>
        <p:nvSpPr>
          <p:cNvPr id="37910" name="Rectangle 46">
            <a:extLst>
              <a:ext uri="{FF2B5EF4-FFF2-40B4-BE49-F238E27FC236}">
                <a16:creationId xmlns:a16="http://schemas.microsoft.com/office/drawing/2014/main" id="{CEF86E41-5040-4DC9-9C35-B615A207D3AB}"/>
              </a:ext>
            </a:extLst>
          </p:cNvPr>
          <p:cNvSpPr>
            <a:spLocks noChangeArrowheads="1"/>
          </p:cNvSpPr>
          <p:nvPr/>
        </p:nvSpPr>
        <p:spPr bwMode="auto">
          <a:xfrm>
            <a:off x="7597775" y="1430338"/>
            <a:ext cx="161131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85000"/>
              </a:lnSpc>
              <a:spcBef>
                <a:spcPct val="0"/>
              </a:spcBef>
              <a:buFontTx/>
              <a:buNone/>
            </a:pPr>
            <a:r>
              <a:rPr lang="es-ES" altLang="es-ES_tradnl" sz="1400" b="1">
                <a:solidFill>
                  <a:srgbClr val="50227B"/>
                </a:solidFill>
                <a:latin typeface="Arial" panose="020B0604020202020204" pitchFamily="34" charset="0"/>
                <a:ea typeface="MS PGothic" panose="020B0600070205080204" pitchFamily="34" charset="-128"/>
              </a:rPr>
              <a:t>Número de pacientes</a:t>
            </a:r>
          </a:p>
        </p:txBody>
      </p:sp>
      <p:sp>
        <p:nvSpPr>
          <p:cNvPr id="37911" name="Rectangle 47">
            <a:extLst>
              <a:ext uri="{FF2B5EF4-FFF2-40B4-BE49-F238E27FC236}">
                <a16:creationId xmlns:a16="http://schemas.microsoft.com/office/drawing/2014/main" id="{0BDE9181-6320-4388-A8F4-80EC84E64974}"/>
              </a:ext>
            </a:extLst>
          </p:cNvPr>
          <p:cNvSpPr>
            <a:spLocks noChangeArrowheads="1"/>
          </p:cNvSpPr>
          <p:nvPr/>
        </p:nvSpPr>
        <p:spPr bwMode="auto">
          <a:xfrm>
            <a:off x="8786813" y="1425575"/>
            <a:ext cx="155733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85000"/>
              </a:lnSpc>
              <a:spcBef>
                <a:spcPct val="0"/>
              </a:spcBef>
              <a:buFontTx/>
              <a:buNone/>
            </a:pPr>
            <a:r>
              <a:rPr lang="es-ES" altLang="es-ES_tradnl" sz="1400" b="1">
                <a:solidFill>
                  <a:srgbClr val="50227B"/>
                </a:solidFill>
                <a:latin typeface="Arial" panose="020B0604020202020204" pitchFamily="34" charset="0"/>
                <a:ea typeface="MS PGothic" panose="020B0600070205080204" pitchFamily="34" charset="-128"/>
              </a:rPr>
              <a:t>Número de estudios</a:t>
            </a:r>
          </a:p>
        </p:txBody>
      </p:sp>
      <p:graphicFrame>
        <p:nvGraphicFramePr>
          <p:cNvPr id="938086" name="Group 102">
            <a:extLst>
              <a:ext uri="{FF2B5EF4-FFF2-40B4-BE49-F238E27FC236}">
                <a16:creationId xmlns:a16="http://schemas.microsoft.com/office/drawing/2014/main" id="{5C1C0BE0-D420-4B70-9608-03B880377418}"/>
              </a:ext>
            </a:extLst>
          </p:cNvPr>
          <p:cNvGraphicFramePr>
            <a:graphicFrameLocks noGrp="1"/>
          </p:cNvGraphicFramePr>
          <p:nvPr/>
        </p:nvGraphicFramePr>
        <p:xfrm>
          <a:off x="7862888" y="1893888"/>
          <a:ext cx="2235200" cy="3886201"/>
        </p:xfrm>
        <a:graphic>
          <a:graphicData uri="http://schemas.openxmlformats.org/drawingml/2006/table">
            <a:tbl>
              <a:tblPr/>
              <a:tblGrid>
                <a:gridCol w="1144587">
                  <a:extLst>
                    <a:ext uri="{9D8B030D-6E8A-4147-A177-3AD203B41FA5}">
                      <a16:colId xmlns:a16="http://schemas.microsoft.com/office/drawing/2014/main" val="20000"/>
                    </a:ext>
                  </a:extLst>
                </a:gridCol>
                <a:gridCol w="1090613">
                  <a:extLst>
                    <a:ext uri="{9D8B030D-6E8A-4147-A177-3AD203B41FA5}">
                      <a16:colId xmlns:a16="http://schemas.microsoft.com/office/drawing/2014/main" val="20001"/>
                    </a:ext>
                  </a:extLst>
                </a:gridCol>
              </a:tblGrid>
              <a:tr h="776288">
                <a:tc>
                  <a:txBody>
                    <a:bodyPr/>
                    <a:lstStyle/>
                    <a:p>
                      <a:pPr marL="0" marR="0" lvl="0" indent="0" algn="ctr" defTabSz="914400" rtl="0" eaLnBrk="1" fontAlgn="base" latinLnBrk="0" hangingPunct="1">
                        <a:lnSpc>
                          <a:spcPct val="90000"/>
                        </a:lnSpc>
                        <a:spcBef>
                          <a:spcPct val="20000"/>
                        </a:spcBef>
                        <a:spcAft>
                          <a:spcPct val="0"/>
                        </a:spcAft>
                        <a:buClr>
                          <a:srgbClr val="50227B"/>
                        </a:buClr>
                        <a:buSzTx/>
                        <a:buFont typeface="Wingdings" pitchFamily="2" charset="2"/>
                        <a:buNone/>
                        <a:tabLst/>
                      </a:pPr>
                      <a:r>
                        <a:rPr kumimoji="0" lang="it-IT" sz="1700" b="0" i="0" u="none" strike="noStrike" cap="none" normalizeH="0" baseline="0" dirty="0">
                          <a:ln>
                            <a:noFill/>
                          </a:ln>
                          <a:solidFill>
                            <a:srgbClr val="646567"/>
                          </a:solidFill>
                          <a:effectLst/>
                          <a:latin typeface="Arial" charset="0"/>
                          <a:ea typeface="ヒラギノ角ゴ Pro W3" pitchFamily="-44" charset="-128"/>
                          <a:cs typeface="Arial" charset="0"/>
                        </a:rPr>
                        <a:t>7.435</a:t>
                      </a:r>
                    </a:p>
                  </a:txBody>
                  <a:tcPr marL="18000" marR="18000" marT="46800" marB="46800" anchor="ctr" horzOverflow="overflow">
                    <a:lnL>
                      <a:noFill/>
                    </a:lnL>
                    <a:lnR>
                      <a:noFill/>
                    </a:lnR>
                    <a:lnT w="38100" cap="flat" cmpd="sng" algn="ctr">
                      <a:solidFill>
                        <a:srgbClr val="646567"/>
                      </a:solidFill>
                      <a:prstDash val="solid"/>
                      <a:round/>
                      <a:headEnd type="none" w="med" len="med"/>
                      <a:tailEnd type="none" w="med" len="med"/>
                    </a:lnT>
                    <a:lnB w="12700" cap="flat" cmpd="sng" algn="ctr">
                      <a:solidFill>
                        <a:srgbClr val="64656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rgbClr val="50227B"/>
                        </a:buClr>
                        <a:buSzTx/>
                        <a:buFont typeface="Wingdings" pitchFamily="2" charset="2"/>
                        <a:buNone/>
                        <a:tabLst/>
                      </a:pPr>
                      <a:r>
                        <a:rPr kumimoji="0" lang="it-IT" sz="1700" b="0" i="0" u="none" strike="noStrike" cap="none" normalizeH="0" baseline="0">
                          <a:ln>
                            <a:noFill/>
                          </a:ln>
                          <a:solidFill>
                            <a:srgbClr val="646567"/>
                          </a:solidFill>
                          <a:effectLst/>
                          <a:latin typeface="Arial" charset="0"/>
                          <a:ea typeface="ヒラギノ角ゴ Pro W3" pitchFamily="-44" charset="-128"/>
                          <a:cs typeface="Arial" charset="0"/>
                        </a:rPr>
                        <a:t>10</a:t>
                      </a:r>
                    </a:p>
                  </a:txBody>
                  <a:tcPr marL="18000" marR="18000" marT="46800" marB="46800" anchor="ctr" horzOverflow="overflow">
                    <a:lnL>
                      <a:noFill/>
                    </a:lnL>
                    <a:lnR>
                      <a:noFill/>
                    </a:lnR>
                    <a:lnT w="38100" cap="flat" cmpd="sng" algn="ctr">
                      <a:solidFill>
                        <a:srgbClr val="646567"/>
                      </a:solidFill>
                      <a:prstDash val="solid"/>
                      <a:round/>
                      <a:headEnd type="none" w="med" len="med"/>
                      <a:tailEnd type="none" w="med" len="med"/>
                    </a:lnT>
                    <a:lnB w="12700" cap="flat" cmpd="sng" algn="ctr">
                      <a:solidFill>
                        <a:srgbClr val="646567"/>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77875">
                <a:tc>
                  <a:txBody>
                    <a:bodyPr/>
                    <a:lstStyle/>
                    <a:p>
                      <a:pPr marL="0" marR="0" lvl="0" indent="0" algn="ctr" defTabSz="914400" rtl="0" eaLnBrk="1" fontAlgn="base" latinLnBrk="0" hangingPunct="1">
                        <a:lnSpc>
                          <a:spcPct val="90000"/>
                        </a:lnSpc>
                        <a:spcBef>
                          <a:spcPct val="20000"/>
                        </a:spcBef>
                        <a:spcAft>
                          <a:spcPct val="0"/>
                        </a:spcAft>
                        <a:buClr>
                          <a:srgbClr val="50227B"/>
                        </a:buClr>
                        <a:buSzTx/>
                        <a:buFont typeface="Wingdings" pitchFamily="2" charset="2"/>
                        <a:buNone/>
                        <a:tabLst/>
                      </a:pPr>
                      <a:r>
                        <a:rPr kumimoji="0" lang="it-IT" sz="1700" b="0" i="0" u="none" strike="noStrike" cap="none" normalizeH="0" baseline="0" dirty="0">
                          <a:ln>
                            <a:noFill/>
                          </a:ln>
                          <a:solidFill>
                            <a:srgbClr val="646567"/>
                          </a:solidFill>
                          <a:effectLst/>
                          <a:latin typeface="Arial" charset="0"/>
                          <a:ea typeface="ヒラギノ角ゴ Pro W3" pitchFamily="-44" charset="-128"/>
                          <a:cs typeface="Arial" charset="0"/>
                        </a:rPr>
                        <a:t>6.684</a:t>
                      </a:r>
                    </a:p>
                  </a:txBody>
                  <a:tcPr marL="18000" marR="18000" marT="46800" marB="46800" anchor="ctr" horzOverflow="overflow">
                    <a:lnL>
                      <a:noFill/>
                    </a:lnL>
                    <a:lnR>
                      <a:noFill/>
                    </a:lnR>
                    <a:lnT w="12700" cap="flat" cmpd="sng" algn="ctr">
                      <a:solidFill>
                        <a:srgbClr val="646567"/>
                      </a:solidFill>
                      <a:prstDash val="solid"/>
                      <a:round/>
                      <a:headEnd type="none" w="med" len="med"/>
                      <a:tailEnd type="none" w="med" len="med"/>
                    </a:lnT>
                    <a:lnB w="12700" cap="flat" cmpd="sng" algn="ctr">
                      <a:solidFill>
                        <a:srgbClr val="64656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rgbClr val="50227B"/>
                        </a:buClr>
                        <a:buSzTx/>
                        <a:buFont typeface="Wingdings" pitchFamily="2" charset="2"/>
                        <a:buNone/>
                        <a:tabLst/>
                      </a:pPr>
                      <a:r>
                        <a:rPr kumimoji="0" lang="it-IT" sz="1700" b="0" i="0" u="none" strike="noStrike" cap="none" normalizeH="0" baseline="0">
                          <a:ln>
                            <a:noFill/>
                          </a:ln>
                          <a:solidFill>
                            <a:srgbClr val="646567"/>
                          </a:solidFill>
                          <a:effectLst/>
                          <a:latin typeface="Arial" charset="0"/>
                          <a:ea typeface="ヒラギノ角ゴ Pro W3" pitchFamily="-44" charset="-128"/>
                          <a:cs typeface="Arial" charset="0"/>
                        </a:rPr>
                        <a:t>6</a:t>
                      </a:r>
                    </a:p>
                  </a:txBody>
                  <a:tcPr marL="18000" marR="18000" marT="46800" marB="46800" anchor="ctr" horzOverflow="overflow">
                    <a:lnL>
                      <a:noFill/>
                    </a:lnL>
                    <a:lnR>
                      <a:noFill/>
                    </a:lnR>
                    <a:lnT w="12700" cap="flat" cmpd="sng" algn="ctr">
                      <a:solidFill>
                        <a:srgbClr val="646567"/>
                      </a:solidFill>
                      <a:prstDash val="solid"/>
                      <a:round/>
                      <a:headEnd type="none" w="med" len="med"/>
                      <a:tailEnd type="none" w="med" len="med"/>
                    </a:lnT>
                    <a:lnB w="12700" cap="flat" cmpd="sng" algn="ctr">
                      <a:solidFill>
                        <a:srgbClr val="646567"/>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77875">
                <a:tc>
                  <a:txBody>
                    <a:bodyPr/>
                    <a:lstStyle/>
                    <a:p>
                      <a:pPr marL="0" marR="0" lvl="0" indent="0" algn="ctr" defTabSz="914400" rtl="0" eaLnBrk="1" fontAlgn="base" latinLnBrk="0" hangingPunct="1">
                        <a:lnSpc>
                          <a:spcPct val="90000"/>
                        </a:lnSpc>
                        <a:spcBef>
                          <a:spcPct val="20000"/>
                        </a:spcBef>
                        <a:spcAft>
                          <a:spcPct val="0"/>
                        </a:spcAft>
                        <a:buClr>
                          <a:srgbClr val="50227B"/>
                        </a:buClr>
                        <a:buSzTx/>
                        <a:buFont typeface="Wingdings" pitchFamily="2" charset="2"/>
                        <a:buNone/>
                        <a:tabLst/>
                      </a:pPr>
                      <a:r>
                        <a:rPr kumimoji="0" lang="it-IT" sz="1700" b="0" i="0" u="none" strike="noStrike" cap="none" normalizeH="0" baseline="0" dirty="0">
                          <a:ln>
                            <a:noFill/>
                          </a:ln>
                          <a:solidFill>
                            <a:srgbClr val="646567"/>
                          </a:solidFill>
                          <a:effectLst/>
                          <a:latin typeface="Arial" charset="0"/>
                          <a:ea typeface="ヒラギノ角ゴ Pro W3" pitchFamily="-44" charset="-128"/>
                          <a:cs typeface="Arial" charset="0"/>
                        </a:rPr>
                        <a:t>3.042</a:t>
                      </a:r>
                    </a:p>
                  </a:txBody>
                  <a:tcPr marL="18000" marR="18000" marT="46800" marB="46800" anchor="ctr" horzOverflow="overflow">
                    <a:lnL>
                      <a:noFill/>
                    </a:lnL>
                    <a:lnR>
                      <a:noFill/>
                    </a:lnR>
                    <a:lnT w="12700" cap="flat" cmpd="sng" algn="ctr">
                      <a:solidFill>
                        <a:srgbClr val="646567"/>
                      </a:solidFill>
                      <a:prstDash val="solid"/>
                      <a:round/>
                      <a:headEnd type="none" w="med" len="med"/>
                      <a:tailEnd type="none" w="med" len="med"/>
                    </a:lnT>
                    <a:lnB w="12700" cap="flat" cmpd="sng" algn="ctr">
                      <a:solidFill>
                        <a:srgbClr val="64656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rgbClr val="50227B"/>
                        </a:buClr>
                        <a:buSzTx/>
                        <a:buFont typeface="Wingdings" pitchFamily="2" charset="2"/>
                        <a:buNone/>
                        <a:tabLst/>
                      </a:pPr>
                      <a:r>
                        <a:rPr kumimoji="0" lang="it-IT" sz="1700" b="0" i="0" u="none" strike="noStrike" cap="none" normalizeH="0" baseline="0" dirty="0">
                          <a:ln>
                            <a:noFill/>
                          </a:ln>
                          <a:solidFill>
                            <a:srgbClr val="646567"/>
                          </a:solidFill>
                          <a:effectLst/>
                          <a:latin typeface="Arial" charset="0"/>
                          <a:ea typeface="ヒラギノ角ゴ Pro W3" pitchFamily="-44" charset="-128"/>
                          <a:cs typeface="Arial" charset="0"/>
                        </a:rPr>
                        <a:t>5</a:t>
                      </a:r>
                    </a:p>
                  </a:txBody>
                  <a:tcPr marL="18000" marR="18000" marT="46800" marB="46800" anchor="ctr" horzOverflow="overflow">
                    <a:lnL>
                      <a:noFill/>
                    </a:lnL>
                    <a:lnR>
                      <a:noFill/>
                    </a:lnR>
                    <a:lnT w="12700" cap="flat" cmpd="sng" algn="ctr">
                      <a:solidFill>
                        <a:srgbClr val="646567"/>
                      </a:solidFill>
                      <a:prstDash val="solid"/>
                      <a:round/>
                      <a:headEnd type="none" w="med" len="med"/>
                      <a:tailEnd type="none" w="med" len="med"/>
                    </a:lnT>
                    <a:lnB w="12700" cap="flat" cmpd="sng" algn="ctr">
                      <a:solidFill>
                        <a:srgbClr val="646567"/>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77875">
                <a:tc>
                  <a:txBody>
                    <a:bodyPr/>
                    <a:lstStyle/>
                    <a:p>
                      <a:pPr marL="0" marR="0" lvl="0" indent="0" algn="ctr" defTabSz="914400" rtl="0" eaLnBrk="1" fontAlgn="base" latinLnBrk="0" hangingPunct="1">
                        <a:lnSpc>
                          <a:spcPct val="90000"/>
                        </a:lnSpc>
                        <a:spcBef>
                          <a:spcPct val="20000"/>
                        </a:spcBef>
                        <a:spcAft>
                          <a:spcPct val="0"/>
                        </a:spcAft>
                        <a:buClr>
                          <a:srgbClr val="50227B"/>
                        </a:buClr>
                        <a:buSzTx/>
                        <a:buFont typeface="Wingdings" pitchFamily="2" charset="2"/>
                        <a:buNone/>
                        <a:tabLst/>
                      </a:pPr>
                      <a:r>
                        <a:rPr kumimoji="0" lang="it-IT" sz="1700" b="0" i="0" u="none" strike="noStrike" cap="none" normalizeH="0" baseline="0" dirty="0">
                          <a:ln>
                            <a:noFill/>
                          </a:ln>
                          <a:solidFill>
                            <a:srgbClr val="646567"/>
                          </a:solidFill>
                          <a:effectLst/>
                          <a:latin typeface="Arial" charset="0"/>
                          <a:ea typeface="ヒラギノ角ゴ Pro W3" pitchFamily="-44" charset="-128"/>
                          <a:cs typeface="Arial" charset="0"/>
                        </a:rPr>
                        <a:t>5.962</a:t>
                      </a:r>
                    </a:p>
                  </a:txBody>
                  <a:tcPr marL="18000" marR="18000" marT="46800" marB="46800" anchor="ctr" horzOverflow="overflow">
                    <a:lnL>
                      <a:noFill/>
                    </a:lnL>
                    <a:lnR>
                      <a:noFill/>
                    </a:lnR>
                    <a:lnT w="12700" cap="flat" cmpd="sng" algn="ctr">
                      <a:solidFill>
                        <a:srgbClr val="646567"/>
                      </a:solidFill>
                      <a:prstDash val="solid"/>
                      <a:round/>
                      <a:headEnd type="none" w="med" len="med"/>
                      <a:tailEnd type="none" w="med" len="med"/>
                    </a:lnT>
                    <a:lnB w="12700" cap="flat" cmpd="sng" algn="ctr">
                      <a:solidFill>
                        <a:srgbClr val="64656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rgbClr val="50227B"/>
                        </a:buClr>
                        <a:buSzTx/>
                        <a:buFont typeface="Wingdings" pitchFamily="2" charset="2"/>
                        <a:buNone/>
                        <a:tabLst/>
                      </a:pPr>
                      <a:r>
                        <a:rPr kumimoji="0" lang="it-IT" sz="1700" b="0" i="0" u="none" strike="noStrike" cap="none" normalizeH="0" baseline="0">
                          <a:ln>
                            <a:noFill/>
                          </a:ln>
                          <a:solidFill>
                            <a:srgbClr val="646567"/>
                          </a:solidFill>
                          <a:effectLst/>
                          <a:latin typeface="Arial" charset="0"/>
                          <a:ea typeface="ヒラギノ角ゴ Pro W3" pitchFamily="-44" charset="-128"/>
                          <a:cs typeface="Arial" charset="0"/>
                        </a:rPr>
                        <a:t>3</a:t>
                      </a:r>
                    </a:p>
                  </a:txBody>
                  <a:tcPr marL="18000" marR="18000" marT="46800" marB="46800" anchor="ctr" horzOverflow="overflow">
                    <a:lnL>
                      <a:noFill/>
                    </a:lnL>
                    <a:lnR>
                      <a:noFill/>
                    </a:lnR>
                    <a:lnT w="12700" cap="flat" cmpd="sng" algn="ctr">
                      <a:solidFill>
                        <a:srgbClr val="646567"/>
                      </a:solidFill>
                      <a:prstDash val="solid"/>
                      <a:round/>
                      <a:headEnd type="none" w="med" len="med"/>
                      <a:tailEnd type="none" w="med" len="med"/>
                    </a:lnT>
                    <a:lnB w="12700" cap="flat" cmpd="sng" algn="ctr">
                      <a:solidFill>
                        <a:srgbClr val="646567"/>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76288">
                <a:tc>
                  <a:txBody>
                    <a:bodyPr/>
                    <a:lstStyle/>
                    <a:p>
                      <a:pPr marL="0" marR="0" lvl="0" indent="0" algn="ctr" defTabSz="914400" rtl="0" eaLnBrk="1" fontAlgn="base" latinLnBrk="0" hangingPunct="1">
                        <a:lnSpc>
                          <a:spcPct val="90000"/>
                        </a:lnSpc>
                        <a:spcBef>
                          <a:spcPct val="20000"/>
                        </a:spcBef>
                        <a:spcAft>
                          <a:spcPct val="0"/>
                        </a:spcAft>
                        <a:buClr>
                          <a:srgbClr val="50227B"/>
                        </a:buClr>
                        <a:buSzTx/>
                        <a:buFont typeface="Wingdings" pitchFamily="2" charset="2"/>
                        <a:buNone/>
                        <a:tabLst/>
                      </a:pPr>
                      <a:r>
                        <a:rPr kumimoji="0" lang="it-IT" sz="1700" b="0" i="0" u="none" strike="noStrike" cap="none" normalizeH="0" baseline="0" dirty="0">
                          <a:ln>
                            <a:noFill/>
                          </a:ln>
                          <a:solidFill>
                            <a:srgbClr val="646567"/>
                          </a:solidFill>
                          <a:effectLst/>
                          <a:latin typeface="Arial" charset="0"/>
                          <a:ea typeface="ヒラギノ角ゴ Pro W3" pitchFamily="-44" charset="-128"/>
                          <a:cs typeface="Arial" charset="0"/>
                        </a:rPr>
                        <a:t>3.748</a:t>
                      </a:r>
                    </a:p>
                  </a:txBody>
                  <a:tcPr marL="18000" marR="18000" marT="46800" marB="46800" anchor="ctr" horzOverflow="overflow">
                    <a:lnL>
                      <a:noFill/>
                    </a:lnL>
                    <a:lnR>
                      <a:noFill/>
                    </a:lnR>
                    <a:lnT w="12700" cap="flat" cmpd="sng" algn="ctr">
                      <a:solidFill>
                        <a:srgbClr val="646567"/>
                      </a:solidFill>
                      <a:prstDash val="solid"/>
                      <a:round/>
                      <a:headEnd type="none" w="med" len="med"/>
                      <a:tailEnd type="none" w="med" len="med"/>
                    </a:lnT>
                    <a:lnB w="38100" cap="flat" cmpd="sng" algn="ctr">
                      <a:solidFill>
                        <a:srgbClr val="64656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rgbClr val="50227B"/>
                        </a:buClr>
                        <a:buSzTx/>
                        <a:buFont typeface="Wingdings" pitchFamily="2" charset="2"/>
                        <a:buNone/>
                        <a:tabLst/>
                      </a:pPr>
                      <a:r>
                        <a:rPr kumimoji="0" lang="it-IT" sz="1700" b="0" i="0" u="none" strike="noStrike" cap="none" normalizeH="0" baseline="0">
                          <a:ln>
                            <a:noFill/>
                          </a:ln>
                          <a:solidFill>
                            <a:srgbClr val="646567"/>
                          </a:solidFill>
                          <a:effectLst/>
                          <a:latin typeface="Arial" charset="0"/>
                          <a:ea typeface="ヒラギノ角ゴ Pro W3" pitchFamily="-44" charset="-128"/>
                          <a:cs typeface="Arial" charset="0"/>
                        </a:rPr>
                        <a:t>3</a:t>
                      </a:r>
                    </a:p>
                  </a:txBody>
                  <a:tcPr marL="18000" marR="18000" marT="46800" marB="46800" anchor="ctr" horzOverflow="overflow">
                    <a:lnL>
                      <a:noFill/>
                    </a:lnL>
                    <a:lnR>
                      <a:noFill/>
                    </a:lnR>
                    <a:lnT w="12700" cap="flat" cmpd="sng" algn="ctr">
                      <a:solidFill>
                        <a:srgbClr val="646567"/>
                      </a:solidFill>
                      <a:prstDash val="solid"/>
                      <a:round/>
                      <a:headEnd type="none" w="med" len="med"/>
                      <a:tailEnd type="none" w="med" len="med"/>
                    </a:lnT>
                    <a:lnB w="38100" cap="flat" cmpd="sng" algn="ctr">
                      <a:solidFill>
                        <a:srgbClr val="646567"/>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37929" name="Text Box 24">
            <a:extLst>
              <a:ext uri="{FF2B5EF4-FFF2-40B4-BE49-F238E27FC236}">
                <a16:creationId xmlns:a16="http://schemas.microsoft.com/office/drawing/2014/main" id="{20D82AD4-242C-44BC-997A-DEE217C241EA}"/>
              </a:ext>
            </a:extLst>
          </p:cNvPr>
          <p:cNvSpPr txBox="1">
            <a:spLocks noChangeArrowheads="1"/>
          </p:cNvSpPr>
          <p:nvPr/>
        </p:nvSpPr>
        <p:spPr bwMode="auto">
          <a:xfrm>
            <a:off x="6240463" y="5935663"/>
            <a:ext cx="788987"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5000"/>
              </a:lnSpc>
              <a:spcBef>
                <a:spcPct val="0"/>
              </a:spcBef>
              <a:buFontTx/>
              <a:buNone/>
            </a:pPr>
            <a:r>
              <a:rPr lang="es-ES" altLang="es-ES_tradnl" sz="1200">
                <a:solidFill>
                  <a:srgbClr val="646567"/>
                </a:solidFill>
                <a:latin typeface="Arial" panose="020B0604020202020204" pitchFamily="34" charset="0"/>
                <a:ea typeface="MS PGothic" panose="020B0600070205080204" pitchFamily="34" charset="-128"/>
              </a:rPr>
              <a:t>*p &lt; 0,0001</a:t>
            </a:r>
          </a:p>
        </p:txBody>
      </p:sp>
      <p:cxnSp>
        <p:nvCxnSpPr>
          <p:cNvPr id="28" name="Straight Connector 27">
            <a:extLst>
              <a:ext uri="{FF2B5EF4-FFF2-40B4-BE49-F238E27FC236}">
                <a16:creationId xmlns:a16="http://schemas.microsoft.com/office/drawing/2014/main" id="{BEB45701-BE6C-42A5-AA73-15B7E4596AC2}"/>
              </a:ext>
            </a:extLst>
          </p:cNvPr>
          <p:cNvCxnSpPr/>
          <p:nvPr/>
        </p:nvCxnSpPr>
        <p:spPr>
          <a:xfrm>
            <a:off x="1847850" y="908050"/>
            <a:ext cx="8424863" cy="0"/>
          </a:xfrm>
          <a:prstGeom prst="line">
            <a:avLst/>
          </a:prstGeom>
          <a:ln w="41275" cmpd="thinThick"/>
        </p:spPr>
        <p:style>
          <a:lnRef idx="1">
            <a:schemeClr val="accent1"/>
          </a:lnRef>
          <a:fillRef idx="0">
            <a:schemeClr val="accent1"/>
          </a:fillRef>
          <a:effectRef idx="0">
            <a:schemeClr val="accent1"/>
          </a:effectRef>
          <a:fontRef idx="minor">
            <a:schemeClr val="tx1"/>
          </a:fontRef>
        </p:style>
      </p:cxnSp>
      <p:sp>
        <p:nvSpPr>
          <p:cNvPr id="37931" name="29 CuadroTexto">
            <a:extLst>
              <a:ext uri="{FF2B5EF4-FFF2-40B4-BE49-F238E27FC236}">
                <a16:creationId xmlns:a16="http://schemas.microsoft.com/office/drawing/2014/main" id="{A38C5B4F-827E-4067-A205-6CCD5202055C}"/>
              </a:ext>
            </a:extLst>
          </p:cNvPr>
          <p:cNvSpPr txBox="1">
            <a:spLocks noChangeArrowheads="1"/>
          </p:cNvSpPr>
          <p:nvPr/>
        </p:nvSpPr>
        <p:spPr bwMode="auto">
          <a:xfrm>
            <a:off x="7862888" y="6454775"/>
            <a:ext cx="4219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s-ES" altLang="es-ES_tradnl" sz="1200"/>
              <a:t>Adaptado de: Selvin E, et al. Ann Intern Med. 2004; 141:421-431.</a:t>
            </a:r>
          </a:p>
        </p:txBody>
      </p:sp>
    </p:spTree>
    <p:extLst>
      <p:ext uri="{BB962C8B-B14F-4D97-AF65-F5344CB8AC3E}">
        <p14:creationId xmlns:p14="http://schemas.microsoft.com/office/powerpoint/2010/main" val="208618161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1 Título"/>
          <p:cNvSpPr>
            <a:spLocks noGrp="1"/>
          </p:cNvSpPr>
          <p:nvPr>
            <p:ph type="title"/>
          </p:nvPr>
        </p:nvSpPr>
        <p:spPr/>
        <p:txBody>
          <a:bodyPr>
            <a:normAutofit/>
          </a:bodyPr>
          <a:lstStyle/>
          <a:p>
            <a:r>
              <a:rPr lang="es-ES" dirty="0">
                <a:solidFill>
                  <a:schemeClr val="accent1">
                    <a:lumMod val="75000"/>
                  </a:schemeClr>
                </a:solidFill>
              </a:rPr>
              <a:t>Control deficiente:</a:t>
            </a:r>
            <a:br>
              <a:rPr lang="es-ES" dirty="0">
                <a:solidFill>
                  <a:schemeClr val="accent1">
                    <a:lumMod val="75000"/>
                  </a:schemeClr>
                </a:solidFill>
              </a:rPr>
            </a:br>
            <a:r>
              <a:rPr lang="es-ES" dirty="0">
                <a:solidFill>
                  <a:schemeClr val="accent1">
                    <a:lumMod val="75000"/>
                  </a:schemeClr>
                </a:solidFill>
              </a:rPr>
              <a:t>porcentaje</a:t>
            </a:r>
            <a:r>
              <a:rPr lang="es-ES" altLang="es-ES" dirty="0">
                <a:solidFill>
                  <a:schemeClr val="accent1">
                    <a:lumMod val="75000"/>
                  </a:schemeClr>
                </a:solidFill>
              </a:rPr>
              <a:t> con HbA</a:t>
            </a:r>
            <a:r>
              <a:rPr lang="es-ES" altLang="es-ES" baseline="-25000" dirty="0">
                <a:solidFill>
                  <a:schemeClr val="accent1">
                    <a:lumMod val="75000"/>
                  </a:schemeClr>
                </a:solidFill>
              </a:rPr>
              <a:t>1c</a:t>
            </a:r>
            <a:r>
              <a:rPr lang="es-ES" altLang="es-ES" dirty="0">
                <a:solidFill>
                  <a:schemeClr val="accent1">
                    <a:lumMod val="75000"/>
                  </a:schemeClr>
                </a:solidFill>
              </a:rPr>
              <a:t> &lt;7% en España</a:t>
            </a:r>
          </a:p>
        </p:txBody>
      </p:sp>
      <p:graphicFrame>
        <p:nvGraphicFramePr>
          <p:cNvPr id="11" name="Tabla 2"/>
          <p:cNvGraphicFramePr>
            <a:graphicFrameLocks noGrp="1"/>
          </p:cNvGraphicFramePr>
          <p:nvPr/>
        </p:nvGraphicFramePr>
        <p:xfrm>
          <a:off x="1883209" y="2111977"/>
          <a:ext cx="8207377" cy="3477176"/>
        </p:xfrm>
        <a:graphic>
          <a:graphicData uri="http://schemas.openxmlformats.org/drawingml/2006/table">
            <a:tbl>
              <a:tblPr firstRow="1">
                <a:tableStyleId>{7DF18680-E054-41AD-8BC1-D1AEF772440D}</a:tableStyleId>
              </a:tblPr>
              <a:tblGrid>
                <a:gridCol w="1382991">
                  <a:extLst>
                    <a:ext uri="{9D8B030D-6E8A-4147-A177-3AD203B41FA5}">
                      <a16:colId xmlns:a16="http://schemas.microsoft.com/office/drawing/2014/main" val="20000"/>
                    </a:ext>
                  </a:extLst>
                </a:gridCol>
                <a:gridCol w="961973">
                  <a:extLst>
                    <a:ext uri="{9D8B030D-6E8A-4147-A177-3AD203B41FA5}">
                      <a16:colId xmlns:a16="http://schemas.microsoft.com/office/drawing/2014/main" val="20001"/>
                    </a:ext>
                  </a:extLst>
                </a:gridCol>
                <a:gridCol w="802225">
                  <a:extLst>
                    <a:ext uri="{9D8B030D-6E8A-4147-A177-3AD203B41FA5}">
                      <a16:colId xmlns:a16="http://schemas.microsoft.com/office/drawing/2014/main" val="20002"/>
                    </a:ext>
                  </a:extLst>
                </a:gridCol>
                <a:gridCol w="1295902">
                  <a:extLst>
                    <a:ext uri="{9D8B030D-6E8A-4147-A177-3AD203B41FA5}">
                      <a16:colId xmlns:a16="http://schemas.microsoft.com/office/drawing/2014/main" val="20003"/>
                    </a:ext>
                  </a:extLst>
                </a:gridCol>
                <a:gridCol w="1912997">
                  <a:extLst>
                    <a:ext uri="{9D8B030D-6E8A-4147-A177-3AD203B41FA5}">
                      <a16:colId xmlns:a16="http://schemas.microsoft.com/office/drawing/2014/main" val="20004"/>
                    </a:ext>
                  </a:extLst>
                </a:gridCol>
                <a:gridCol w="1049064">
                  <a:extLst>
                    <a:ext uri="{9D8B030D-6E8A-4147-A177-3AD203B41FA5}">
                      <a16:colId xmlns:a16="http://schemas.microsoft.com/office/drawing/2014/main" val="20005"/>
                    </a:ext>
                  </a:extLst>
                </a:gridCol>
                <a:gridCol w="802225">
                  <a:extLst>
                    <a:ext uri="{9D8B030D-6E8A-4147-A177-3AD203B41FA5}">
                      <a16:colId xmlns:a16="http://schemas.microsoft.com/office/drawing/2014/main" val="20006"/>
                    </a:ext>
                  </a:extLst>
                </a:gridCol>
              </a:tblGrid>
              <a:tr h="535342">
                <a:tc>
                  <a:txBody>
                    <a:bodyPr/>
                    <a:lstStyle/>
                    <a:p>
                      <a:pPr algn="ctr">
                        <a:lnSpc>
                          <a:spcPct val="100000"/>
                        </a:lnSpc>
                        <a:spcAft>
                          <a:spcPts val="0"/>
                        </a:spcAft>
                      </a:pPr>
                      <a:endParaRPr lang="es-ES_tradnl" sz="1200" b="1" dirty="0">
                        <a:solidFill>
                          <a:schemeClr val="bg1"/>
                        </a:solidFill>
                        <a:effectLst/>
                        <a:latin typeface="+mn-lt"/>
                        <a:ea typeface="Calibri"/>
                        <a:cs typeface="Times New Roman"/>
                      </a:endParaRPr>
                    </a:p>
                  </a:txBody>
                  <a:tcPr marL="53975" marR="53975" marT="53975" marB="53975" anchor="ctr">
                    <a:solidFill>
                      <a:srgbClr val="008080"/>
                    </a:solidFill>
                  </a:tcPr>
                </a:tc>
                <a:tc>
                  <a:txBody>
                    <a:bodyPr/>
                    <a:lstStyle/>
                    <a:p>
                      <a:pPr algn="ctr">
                        <a:lnSpc>
                          <a:spcPct val="100000"/>
                        </a:lnSpc>
                        <a:spcAft>
                          <a:spcPts val="0"/>
                        </a:spcAft>
                      </a:pPr>
                      <a:r>
                        <a:rPr lang="es-ES" sz="1200" dirty="0">
                          <a:effectLst/>
                        </a:rPr>
                        <a:t>Estudio (año)</a:t>
                      </a:r>
                      <a:endParaRPr lang="es-ES_tradnl" sz="1200" dirty="0">
                        <a:solidFill>
                          <a:schemeClr val="bg1"/>
                        </a:solidFill>
                        <a:effectLst/>
                        <a:latin typeface="Calibri"/>
                        <a:ea typeface="Calibri"/>
                        <a:cs typeface="Times New Roman"/>
                      </a:endParaRPr>
                    </a:p>
                  </a:txBody>
                  <a:tcPr marL="53975" marR="53975" marT="53975" marB="53975" anchor="ctr">
                    <a:solidFill>
                      <a:srgbClr val="008080"/>
                    </a:solidFill>
                  </a:tcPr>
                </a:tc>
                <a:tc>
                  <a:txBody>
                    <a:bodyPr/>
                    <a:lstStyle/>
                    <a:p>
                      <a:pPr algn="ctr">
                        <a:lnSpc>
                          <a:spcPct val="100000"/>
                        </a:lnSpc>
                        <a:spcAft>
                          <a:spcPts val="0"/>
                        </a:spcAft>
                      </a:pPr>
                      <a:r>
                        <a:rPr lang="es-ES" sz="1200" dirty="0">
                          <a:effectLst/>
                        </a:rPr>
                        <a:t>N</a:t>
                      </a:r>
                      <a:endParaRPr lang="es-ES_tradnl" sz="1200" dirty="0">
                        <a:solidFill>
                          <a:schemeClr val="bg1"/>
                        </a:solidFill>
                        <a:effectLst/>
                        <a:latin typeface="Calibri"/>
                        <a:ea typeface="Calibri"/>
                        <a:cs typeface="Times New Roman"/>
                      </a:endParaRPr>
                    </a:p>
                  </a:txBody>
                  <a:tcPr marL="53975" marR="53975" marT="53975" marB="53975" anchor="ctr">
                    <a:solidFill>
                      <a:srgbClr val="008080"/>
                    </a:solidFill>
                  </a:tcPr>
                </a:tc>
                <a:tc>
                  <a:txBody>
                    <a:bodyPr/>
                    <a:lstStyle/>
                    <a:p>
                      <a:pPr algn="ctr">
                        <a:lnSpc>
                          <a:spcPct val="100000"/>
                        </a:lnSpc>
                        <a:spcAft>
                          <a:spcPts val="0"/>
                        </a:spcAft>
                      </a:pPr>
                      <a:r>
                        <a:rPr lang="es-ES" sz="1200" dirty="0">
                          <a:effectLst/>
                        </a:rPr>
                        <a:t>Duración de la DM2</a:t>
                      </a:r>
                      <a:endParaRPr lang="es-ES_tradnl" sz="1200" dirty="0">
                        <a:solidFill>
                          <a:schemeClr val="bg1"/>
                        </a:solidFill>
                        <a:effectLst/>
                        <a:latin typeface="Calibri"/>
                        <a:ea typeface="Calibri"/>
                        <a:cs typeface="Times New Roman"/>
                      </a:endParaRPr>
                    </a:p>
                  </a:txBody>
                  <a:tcPr marL="53975" marR="53975" marT="53975" marB="53975" anchor="ctr">
                    <a:solidFill>
                      <a:srgbClr val="008080"/>
                    </a:solidFill>
                  </a:tcPr>
                </a:tc>
                <a:tc>
                  <a:txBody>
                    <a:bodyPr/>
                    <a:lstStyle/>
                    <a:p>
                      <a:pPr algn="ctr">
                        <a:lnSpc>
                          <a:spcPct val="100000"/>
                        </a:lnSpc>
                        <a:spcAft>
                          <a:spcPts val="0"/>
                        </a:spcAft>
                      </a:pPr>
                      <a:r>
                        <a:rPr lang="es-ES" sz="1200" dirty="0">
                          <a:effectLst/>
                        </a:rPr>
                        <a:t>Pacientes en tratamiento no farmacológico</a:t>
                      </a:r>
                      <a:endParaRPr lang="es-ES_tradnl" sz="1200" dirty="0">
                        <a:solidFill>
                          <a:schemeClr val="bg1"/>
                        </a:solidFill>
                        <a:effectLst/>
                        <a:latin typeface="Calibri"/>
                        <a:ea typeface="Calibri"/>
                        <a:cs typeface="Times New Roman"/>
                      </a:endParaRPr>
                    </a:p>
                  </a:txBody>
                  <a:tcPr marL="53975" marR="53975" marT="53975" marB="53975" anchor="ctr">
                    <a:solidFill>
                      <a:srgbClr val="008080"/>
                    </a:solidFill>
                  </a:tcPr>
                </a:tc>
                <a:tc>
                  <a:txBody>
                    <a:bodyPr/>
                    <a:lstStyle/>
                    <a:p>
                      <a:pPr algn="ctr">
                        <a:lnSpc>
                          <a:spcPct val="100000"/>
                        </a:lnSpc>
                        <a:spcAft>
                          <a:spcPts val="0"/>
                        </a:spcAft>
                      </a:pPr>
                      <a:r>
                        <a:rPr lang="es-ES" sz="1200" dirty="0">
                          <a:effectLst/>
                        </a:rPr>
                        <a:t> HbA</a:t>
                      </a:r>
                      <a:r>
                        <a:rPr lang="es-ES" sz="1200" baseline="-25000" dirty="0">
                          <a:effectLst/>
                        </a:rPr>
                        <a:t>1c</a:t>
                      </a:r>
                    </a:p>
                    <a:p>
                      <a:pPr algn="ctr">
                        <a:lnSpc>
                          <a:spcPct val="100000"/>
                        </a:lnSpc>
                        <a:spcAft>
                          <a:spcPts val="0"/>
                        </a:spcAft>
                      </a:pPr>
                      <a:r>
                        <a:rPr lang="es-ES" sz="1200" baseline="0" dirty="0">
                          <a:effectLst/>
                        </a:rPr>
                        <a:t>media</a:t>
                      </a:r>
                      <a:endParaRPr lang="es-ES_tradnl" sz="1200" baseline="0" dirty="0">
                        <a:solidFill>
                          <a:schemeClr val="bg1"/>
                        </a:solidFill>
                        <a:effectLst/>
                        <a:latin typeface="Calibri"/>
                        <a:ea typeface="Calibri"/>
                        <a:cs typeface="Times New Roman"/>
                      </a:endParaRPr>
                    </a:p>
                  </a:txBody>
                  <a:tcPr marL="53975" marR="53975" marT="53975" marB="53975" anchor="ctr">
                    <a:solidFill>
                      <a:srgbClr val="008080"/>
                    </a:solidFill>
                  </a:tcPr>
                </a:tc>
                <a:tc>
                  <a:txBody>
                    <a:bodyPr/>
                    <a:lstStyle/>
                    <a:p>
                      <a:pPr algn="ctr">
                        <a:lnSpc>
                          <a:spcPct val="100000"/>
                        </a:lnSpc>
                        <a:spcAft>
                          <a:spcPts val="0"/>
                        </a:spcAft>
                      </a:pPr>
                      <a:r>
                        <a:rPr lang="es-ES" sz="1200" dirty="0">
                          <a:effectLst/>
                        </a:rPr>
                        <a:t>HbA</a:t>
                      </a:r>
                      <a:r>
                        <a:rPr lang="es-ES" sz="1200" baseline="-25000" dirty="0">
                          <a:effectLst/>
                        </a:rPr>
                        <a:t>1c</a:t>
                      </a:r>
                      <a:r>
                        <a:rPr lang="es-ES" sz="1200" dirty="0">
                          <a:effectLst/>
                        </a:rPr>
                        <a:t> &lt;7%</a:t>
                      </a:r>
                      <a:endParaRPr lang="es-ES_tradnl" sz="1200" dirty="0">
                        <a:solidFill>
                          <a:schemeClr val="bg1"/>
                        </a:solidFill>
                        <a:effectLst/>
                        <a:latin typeface="Calibri"/>
                        <a:ea typeface="Calibri"/>
                        <a:cs typeface="Times New Roman"/>
                      </a:endParaRPr>
                    </a:p>
                  </a:txBody>
                  <a:tcPr marL="53975" marR="53975" marT="53975" marB="53975" anchor="ctr">
                    <a:solidFill>
                      <a:srgbClr val="008080"/>
                    </a:solidFill>
                  </a:tcPr>
                </a:tc>
                <a:extLst>
                  <a:ext uri="{0D108BD9-81ED-4DB2-BD59-A6C34878D82A}">
                    <a16:rowId xmlns:a16="http://schemas.microsoft.com/office/drawing/2014/main" val="10000"/>
                  </a:ext>
                </a:extLst>
              </a:tr>
              <a:tr h="656590">
                <a:tc>
                  <a:txBody>
                    <a:bodyPr/>
                    <a:lstStyle/>
                    <a:p>
                      <a:pPr algn="l">
                        <a:lnSpc>
                          <a:spcPct val="150000"/>
                        </a:lnSpc>
                        <a:spcAft>
                          <a:spcPts val="0"/>
                        </a:spcAft>
                      </a:pPr>
                      <a:r>
                        <a:rPr lang="es-ES" altLang="ko-KR" sz="1200" b="1" dirty="0" err="1"/>
                        <a:t>RedGEDAPS</a:t>
                      </a:r>
                      <a:endParaRPr lang="es-ES_tradnl" sz="1200" b="1" dirty="0">
                        <a:solidFill>
                          <a:schemeClr val="tx1"/>
                        </a:solidFill>
                        <a:effectLst/>
                        <a:latin typeface="Calibri"/>
                        <a:ea typeface="Calibri"/>
                        <a:cs typeface="Times New Roman"/>
                      </a:endParaRPr>
                    </a:p>
                  </a:txBody>
                  <a:tcPr marL="53975" marR="53975" marT="53975" marB="53975" anchor="ctr">
                    <a:solidFill>
                      <a:schemeClr val="accent5">
                        <a:lumMod val="20000"/>
                        <a:lumOff val="80000"/>
                      </a:schemeClr>
                    </a:solidFill>
                  </a:tcPr>
                </a:tc>
                <a:tc>
                  <a:txBody>
                    <a:bodyPr/>
                    <a:lstStyle/>
                    <a:p>
                      <a:pPr algn="l">
                        <a:lnSpc>
                          <a:spcPct val="150000"/>
                        </a:lnSpc>
                        <a:spcAft>
                          <a:spcPts val="0"/>
                        </a:spcAft>
                      </a:pPr>
                      <a:r>
                        <a:rPr lang="es-ES" sz="1200" b="1" dirty="0" err="1">
                          <a:effectLst/>
                        </a:rPr>
                        <a:t>Franch</a:t>
                      </a:r>
                      <a:r>
                        <a:rPr lang="es-ES" sz="1200" b="1" dirty="0">
                          <a:effectLst/>
                        </a:rPr>
                        <a:t> J </a:t>
                      </a:r>
                      <a:r>
                        <a:rPr lang="es-ES" sz="1200" b="1" i="1" dirty="0">
                          <a:effectLst/>
                        </a:rPr>
                        <a:t>et al. </a:t>
                      </a:r>
                      <a:r>
                        <a:rPr lang="es-ES" sz="1200" b="1" i="1" baseline="0" dirty="0">
                          <a:effectLst/>
                        </a:rPr>
                        <a:t> </a:t>
                      </a:r>
                      <a:r>
                        <a:rPr lang="es-ES" sz="1200" b="1" dirty="0">
                          <a:effectLst/>
                        </a:rPr>
                        <a:t>(2010)</a:t>
                      </a:r>
                      <a:r>
                        <a:rPr lang="es-ES" sz="1200" b="1" baseline="30000" dirty="0">
                          <a:effectLst/>
                        </a:rPr>
                        <a:t>1</a:t>
                      </a:r>
                      <a:endParaRPr lang="es-ES_tradnl" sz="1200" b="1" dirty="0">
                        <a:effectLst/>
                        <a:latin typeface="Calibri"/>
                        <a:ea typeface="Calibri"/>
                        <a:cs typeface="Times New Roman"/>
                      </a:endParaRPr>
                    </a:p>
                  </a:txBody>
                  <a:tcPr marL="53975" marR="53975" marT="53975" marB="53975" anchor="ctr">
                    <a:solidFill>
                      <a:schemeClr val="accent5">
                        <a:lumMod val="20000"/>
                        <a:lumOff val="80000"/>
                      </a:schemeClr>
                    </a:solidFill>
                  </a:tcPr>
                </a:tc>
                <a:tc>
                  <a:txBody>
                    <a:bodyPr/>
                    <a:lstStyle/>
                    <a:p>
                      <a:pPr algn="ctr">
                        <a:lnSpc>
                          <a:spcPct val="150000"/>
                        </a:lnSpc>
                        <a:spcAft>
                          <a:spcPts val="0"/>
                        </a:spcAft>
                      </a:pPr>
                      <a:r>
                        <a:rPr lang="es-ES" sz="1200" b="1" dirty="0">
                          <a:effectLst/>
                        </a:rPr>
                        <a:t>5.121</a:t>
                      </a:r>
                      <a:r>
                        <a:rPr lang="es-ES" sz="1200" b="1" baseline="30000" dirty="0">
                          <a:effectLst/>
                        </a:rPr>
                        <a:t>*</a:t>
                      </a:r>
                      <a:endParaRPr lang="es-ES_tradnl" sz="1200" b="1" dirty="0">
                        <a:effectLst/>
                        <a:latin typeface="Calibri"/>
                        <a:ea typeface="Calibri"/>
                        <a:cs typeface="Times New Roman"/>
                      </a:endParaRPr>
                    </a:p>
                  </a:txBody>
                  <a:tcPr marL="53975" marR="53975" marT="53975" marB="53975" anchor="ctr">
                    <a:solidFill>
                      <a:schemeClr val="accent5">
                        <a:lumMod val="20000"/>
                        <a:lumOff val="80000"/>
                      </a:schemeClr>
                    </a:solidFill>
                  </a:tcPr>
                </a:tc>
                <a:tc>
                  <a:txBody>
                    <a:bodyPr/>
                    <a:lstStyle/>
                    <a:p>
                      <a:pPr algn="ctr">
                        <a:lnSpc>
                          <a:spcPct val="150000"/>
                        </a:lnSpc>
                        <a:spcAft>
                          <a:spcPts val="0"/>
                        </a:spcAft>
                      </a:pPr>
                      <a:r>
                        <a:rPr lang="es-ES" sz="1200" b="1" dirty="0">
                          <a:effectLst/>
                        </a:rPr>
                        <a:t>7,6 ± 6,5 años</a:t>
                      </a:r>
                      <a:r>
                        <a:rPr lang="es-ES" sz="1200" b="1" baseline="30000" dirty="0">
                          <a:effectLst/>
                        </a:rPr>
                        <a:t>*</a:t>
                      </a:r>
                      <a:endParaRPr lang="es-ES_tradnl" sz="1200" b="1" dirty="0">
                        <a:effectLst/>
                        <a:latin typeface="Calibri"/>
                        <a:ea typeface="Calibri"/>
                        <a:cs typeface="Times New Roman"/>
                      </a:endParaRPr>
                    </a:p>
                  </a:txBody>
                  <a:tcPr marL="53975" marR="53975" marT="53975" marB="53975" anchor="ctr">
                    <a:solidFill>
                      <a:schemeClr val="accent5">
                        <a:lumMod val="20000"/>
                        <a:lumOff val="80000"/>
                      </a:schemeClr>
                    </a:solidFill>
                  </a:tcPr>
                </a:tc>
                <a:tc>
                  <a:txBody>
                    <a:bodyPr/>
                    <a:lstStyle/>
                    <a:p>
                      <a:pPr algn="ctr">
                        <a:lnSpc>
                          <a:spcPct val="150000"/>
                        </a:lnSpc>
                        <a:spcAft>
                          <a:spcPts val="0"/>
                        </a:spcAft>
                      </a:pPr>
                      <a:r>
                        <a:rPr lang="es-ES" sz="1200" b="1" dirty="0">
                          <a:effectLst/>
                        </a:rPr>
                        <a:t>22,1% sólo dieta</a:t>
                      </a:r>
                      <a:r>
                        <a:rPr lang="es-ES" sz="1200" b="1" baseline="30000" dirty="0">
                          <a:effectLst/>
                        </a:rPr>
                        <a:t>*</a:t>
                      </a:r>
                      <a:endParaRPr lang="es-ES_tradnl" sz="1200" b="1" dirty="0">
                        <a:effectLst/>
                        <a:latin typeface="Calibri"/>
                        <a:ea typeface="Calibri"/>
                        <a:cs typeface="Times New Roman"/>
                      </a:endParaRPr>
                    </a:p>
                  </a:txBody>
                  <a:tcPr marL="53975" marR="53975" marT="53975" marB="53975" anchor="ctr">
                    <a:solidFill>
                      <a:schemeClr val="accent5">
                        <a:lumMod val="20000"/>
                        <a:lumOff val="80000"/>
                      </a:schemeClr>
                    </a:solidFill>
                  </a:tcPr>
                </a:tc>
                <a:tc>
                  <a:txBody>
                    <a:bodyPr/>
                    <a:lstStyle/>
                    <a:p>
                      <a:pPr algn="ctr">
                        <a:lnSpc>
                          <a:spcPct val="150000"/>
                        </a:lnSpc>
                        <a:spcAft>
                          <a:spcPts val="0"/>
                        </a:spcAft>
                      </a:pPr>
                      <a:r>
                        <a:rPr lang="es-ES" sz="1200" b="1" dirty="0">
                          <a:effectLst/>
                        </a:rPr>
                        <a:t>6,7 ± 2,4%</a:t>
                      </a:r>
                      <a:r>
                        <a:rPr lang="es-ES" sz="1200" b="1" baseline="30000" dirty="0">
                          <a:effectLst/>
                        </a:rPr>
                        <a:t>*</a:t>
                      </a:r>
                      <a:endParaRPr lang="es-ES_tradnl" sz="1200" b="1" dirty="0">
                        <a:effectLst/>
                        <a:latin typeface="Calibri"/>
                        <a:ea typeface="Calibri"/>
                        <a:cs typeface="Times New Roman"/>
                      </a:endParaRPr>
                    </a:p>
                  </a:txBody>
                  <a:tcPr marL="53975" marR="53975" marT="53975" marB="53975" anchor="ctr">
                    <a:solidFill>
                      <a:schemeClr val="accent5">
                        <a:lumMod val="20000"/>
                        <a:lumOff val="80000"/>
                      </a:schemeClr>
                    </a:solidFill>
                  </a:tcPr>
                </a:tc>
                <a:tc>
                  <a:txBody>
                    <a:bodyPr/>
                    <a:lstStyle/>
                    <a:p>
                      <a:pPr algn="ctr">
                        <a:lnSpc>
                          <a:spcPct val="150000"/>
                        </a:lnSpc>
                        <a:spcAft>
                          <a:spcPts val="0"/>
                        </a:spcAft>
                      </a:pPr>
                      <a:r>
                        <a:rPr lang="es-ES" sz="1200" b="1" dirty="0">
                          <a:effectLst/>
                        </a:rPr>
                        <a:t>59%</a:t>
                      </a:r>
                      <a:r>
                        <a:rPr lang="es-ES" sz="1200" b="1" baseline="30000" dirty="0">
                          <a:effectLst/>
                        </a:rPr>
                        <a:t>*</a:t>
                      </a:r>
                      <a:endParaRPr lang="es-ES_tradnl" sz="1200" b="1" dirty="0">
                        <a:effectLst/>
                        <a:latin typeface="Calibri"/>
                        <a:ea typeface="Calibri"/>
                        <a:cs typeface="Times New Roman"/>
                      </a:endParaRPr>
                    </a:p>
                  </a:txBody>
                  <a:tcPr marL="53975" marR="53975" marT="53975" marB="53975" anchor="ctr">
                    <a:solidFill>
                      <a:schemeClr val="accent5">
                        <a:lumMod val="20000"/>
                        <a:lumOff val="80000"/>
                      </a:schemeClr>
                    </a:solidFill>
                  </a:tcPr>
                </a:tc>
                <a:extLst>
                  <a:ext uri="{0D108BD9-81ED-4DB2-BD59-A6C34878D82A}">
                    <a16:rowId xmlns:a16="http://schemas.microsoft.com/office/drawing/2014/main" val="10001"/>
                  </a:ext>
                </a:extLst>
              </a:tr>
              <a:tr h="695152">
                <a:tc>
                  <a:txBody>
                    <a:bodyPr/>
                    <a:lstStyle/>
                    <a:p>
                      <a:pPr algn="l">
                        <a:lnSpc>
                          <a:spcPct val="150000"/>
                        </a:lnSpc>
                        <a:spcAft>
                          <a:spcPts val="0"/>
                        </a:spcAft>
                      </a:pPr>
                      <a:r>
                        <a:rPr lang="en-US" altLang="es-ES" sz="1200" b="1" dirty="0" err="1"/>
                        <a:t>Población</a:t>
                      </a:r>
                      <a:r>
                        <a:rPr lang="en-US" altLang="es-ES" sz="1200" b="1" dirty="0"/>
                        <a:t> </a:t>
                      </a:r>
                      <a:r>
                        <a:rPr lang="en-US" altLang="es-ES" sz="1200" b="1" dirty="0" err="1"/>
                        <a:t>española</a:t>
                      </a:r>
                      <a:r>
                        <a:rPr lang="en-US" altLang="es-ES" sz="1200" b="1" dirty="0"/>
                        <a:t> </a:t>
                      </a:r>
                      <a:endParaRPr lang="es-ES_tradnl" sz="1200" b="1" dirty="0">
                        <a:solidFill>
                          <a:schemeClr val="tx1"/>
                        </a:solidFill>
                        <a:effectLst/>
                        <a:latin typeface="Calibri"/>
                        <a:ea typeface="Calibri"/>
                        <a:cs typeface="Times New Roman"/>
                      </a:endParaRPr>
                    </a:p>
                  </a:txBody>
                  <a:tcPr marL="53975" marR="53975" marT="53975" marB="53975" anchor="ctr">
                    <a:solidFill>
                      <a:schemeClr val="accent5">
                        <a:lumMod val="20000"/>
                        <a:lumOff val="80000"/>
                      </a:schemeClr>
                    </a:solidFill>
                  </a:tcPr>
                </a:tc>
                <a:tc>
                  <a:txBody>
                    <a:bodyPr/>
                    <a:lstStyle/>
                    <a:p>
                      <a:pPr algn="l">
                        <a:lnSpc>
                          <a:spcPct val="150000"/>
                        </a:lnSpc>
                        <a:spcAft>
                          <a:spcPts val="0"/>
                        </a:spcAft>
                      </a:pPr>
                      <a:r>
                        <a:rPr lang="es-ES" sz="1200" b="1" dirty="0">
                          <a:effectLst/>
                        </a:rPr>
                        <a:t>Pérez A </a:t>
                      </a:r>
                      <a:r>
                        <a:rPr lang="es-ES" sz="1200" b="1" i="1" dirty="0">
                          <a:effectLst/>
                        </a:rPr>
                        <a:t>et</a:t>
                      </a:r>
                      <a:r>
                        <a:rPr lang="es-ES" sz="1200" b="1" i="1" baseline="0" dirty="0">
                          <a:effectLst/>
                        </a:rPr>
                        <a:t> al. </a:t>
                      </a:r>
                      <a:r>
                        <a:rPr lang="es-ES" sz="1200" b="1" dirty="0">
                          <a:effectLst/>
                        </a:rPr>
                        <a:t>(2012)</a:t>
                      </a:r>
                      <a:r>
                        <a:rPr lang="es-ES" sz="1200" b="1" baseline="30000" dirty="0">
                          <a:effectLst/>
                        </a:rPr>
                        <a:t>2</a:t>
                      </a:r>
                      <a:endParaRPr lang="es-ES_tradnl" sz="1200" b="1" dirty="0">
                        <a:effectLst/>
                        <a:latin typeface="Calibri"/>
                        <a:ea typeface="Calibri"/>
                        <a:cs typeface="Times New Roman"/>
                      </a:endParaRPr>
                    </a:p>
                  </a:txBody>
                  <a:tcPr marL="53975" marR="53975" marT="53975" marB="53975" anchor="ctr">
                    <a:solidFill>
                      <a:schemeClr val="accent5">
                        <a:lumMod val="20000"/>
                        <a:lumOff val="80000"/>
                      </a:schemeClr>
                    </a:solidFill>
                  </a:tcPr>
                </a:tc>
                <a:tc>
                  <a:txBody>
                    <a:bodyPr/>
                    <a:lstStyle/>
                    <a:p>
                      <a:pPr algn="ctr">
                        <a:lnSpc>
                          <a:spcPct val="150000"/>
                        </a:lnSpc>
                        <a:spcAft>
                          <a:spcPts val="0"/>
                        </a:spcAft>
                      </a:pPr>
                      <a:r>
                        <a:rPr lang="es-ES" sz="1200" b="1" dirty="0">
                          <a:effectLst/>
                        </a:rPr>
                        <a:t>6.801</a:t>
                      </a:r>
                      <a:endParaRPr lang="es-ES_tradnl" sz="1200" b="1" dirty="0">
                        <a:effectLst/>
                        <a:latin typeface="Calibri"/>
                        <a:ea typeface="Calibri"/>
                        <a:cs typeface="Times New Roman"/>
                      </a:endParaRPr>
                    </a:p>
                  </a:txBody>
                  <a:tcPr marL="53975" marR="53975" marT="53975" marB="53975" anchor="ctr">
                    <a:solidFill>
                      <a:schemeClr val="accent5">
                        <a:lumMod val="20000"/>
                        <a:lumOff val="80000"/>
                      </a:schemeClr>
                    </a:solidFill>
                  </a:tcPr>
                </a:tc>
                <a:tc>
                  <a:txBody>
                    <a:bodyPr/>
                    <a:lstStyle/>
                    <a:p>
                      <a:pPr algn="ctr">
                        <a:lnSpc>
                          <a:spcPct val="150000"/>
                        </a:lnSpc>
                        <a:spcAft>
                          <a:spcPts val="0"/>
                        </a:spcAft>
                      </a:pPr>
                      <a:r>
                        <a:rPr lang="es-ES" sz="1200" b="1" dirty="0">
                          <a:effectLst/>
                        </a:rPr>
                        <a:t>8,9 ± 6,8 años</a:t>
                      </a:r>
                      <a:endParaRPr lang="es-ES_tradnl" sz="1200" b="1" dirty="0">
                        <a:effectLst/>
                        <a:latin typeface="Calibri"/>
                        <a:ea typeface="Calibri"/>
                        <a:cs typeface="Times New Roman"/>
                      </a:endParaRPr>
                    </a:p>
                  </a:txBody>
                  <a:tcPr marL="53975" marR="53975" marT="53975" marB="53975" anchor="ctr">
                    <a:solidFill>
                      <a:schemeClr val="accent5">
                        <a:lumMod val="20000"/>
                        <a:lumOff val="80000"/>
                      </a:schemeClr>
                    </a:solidFill>
                  </a:tcPr>
                </a:tc>
                <a:tc>
                  <a:txBody>
                    <a:bodyPr/>
                    <a:lstStyle/>
                    <a:p>
                      <a:pPr algn="ctr">
                        <a:lnSpc>
                          <a:spcPct val="150000"/>
                        </a:lnSpc>
                        <a:spcAft>
                          <a:spcPts val="0"/>
                        </a:spcAft>
                      </a:pPr>
                      <a:r>
                        <a:rPr lang="es-ES" sz="1200" b="1" dirty="0">
                          <a:effectLst/>
                        </a:rPr>
                        <a:t>2,2% sólo dieta</a:t>
                      </a:r>
                      <a:endParaRPr lang="es-ES_tradnl" sz="1200" b="1" dirty="0">
                        <a:effectLst/>
                        <a:latin typeface="Calibri"/>
                        <a:ea typeface="Calibri"/>
                        <a:cs typeface="Times New Roman"/>
                      </a:endParaRPr>
                    </a:p>
                  </a:txBody>
                  <a:tcPr marL="53975" marR="53975" marT="53975" marB="53975" anchor="ctr">
                    <a:solidFill>
                      <a:schemeClr val="accent5">
                        <a:lumMod val="20000"/>
                        <a:lumOff val="80000"/>
                      </a:schemeClr>
                    </a:solidFill>
                  </a:tcPr>
                </a:tc>
                <a:tc>
                  <a:txBody>
                    <a:bodyPr/>
                    <a:lstStyle/>
                    <a:p>
                      <a:pPr algn="ctr">
                        <a:lnSpc>
                          <a:spcPct val="150000"/>
                        </a:lnSpc>
                        <a:spcAft>
                          <a:spcPts val="0"/>
                        </a:spcAft>
                      </a:pPr>
                      <a:r>
                        <a:rPr lang="es-ES" sz="1200" b="1" dirty="0">
                          <a:effectLst/>
                        </a:rPr>
                        <a:t>7,3 ± 1,2%</a:t>
                      </a:r>
                      <a:endParaRPr lang="es-ES_tradnl" sz="1200" b="1" dirty="0">
                        <a:effectLst/>
                        <a:latin typeface="Calibri"/>
                        <a:ea typeface="Calibri"/>
                        <a:cs typeface="Times New Roman"/>
                      </a:endParaRPr>
                    </a:p>
                  </a:txBody>
                  <a:tcPr marL="53975" marR="53975" marT="53975" marB="53975" anchor="ctr">
                    <a:solidFill>
                      <a:schemeClr val="accent5">
                        <a:lumMod val="20000"/>
                        <a:lumOff val="80000"/>
                      </a:schemeClr>
                    </a:solidFill>
                  </a:tcPr>
                </a:tc>
                <a:tc>
                  <a:txBody>
                    <a:bodyPr/>
                    <a:lstStyle/>
                    <a:p>
                      <a:pPr algn="ctr">
                        <a:lnSpc>
                          <a:spcPct val="150000"/>
                        </a:lnSpc>
                        <a:spcAft>
                          <a:spcPts val="0"/>
                        </a:spcAft>
                      </a:pPr>
                      <a:r>
                        <a:rPr lang="en-GB" sz="1200" b="1" dirty="0">
                          <a:effectLst/>
                        </a:rPr>
                        <a:t>40,4%</a:t>
                      </a:r>
                      <a:endParaRPr lang="es-ES_tradnl" sz="1200" b="1" dirty="0">
                        <a:effectLst/>
                        <a:latin typeface="Calibri"/>
                        <a:ea typeface="Calibri"/>
                        <a:cs typeface="Times New Roman"/>
                      </a:endParaRPr>
                    </a:p>
                  </a:txBody>
                  <a:tcPr marL="53975" marR="53975" marT="53975" marB="53975" anchor="ctr">
                    <a:solidFill>
                      <a:schemeClr val="accent5">
                        <a:lumMod val="20000"/>
                        <a:lumOff val="80000"/>
                      </a:schemeClr>
                    </a:solidFill>
                  </a:tcPr>
                </a:tc>
                <a:extLst>
                  <a:ext uri="{0D108BD9-81ED-4DB2-BD59-A6C34878D82A}">
                    <a16:rowId xmlns:a16="http://schemas.microsoft.com/office/drawing/2014/main" val="10002"/>
                  </a:ext>
                </a:extLst>
              </a:tr>
              <a:tr h="894940">
                <a:tc>
                  <a:txBody>
                    <a:bodyPr/>
                    <a:lstStyle/>
                    <a:p>
                      <a:pPr algn="l">
                        <a:lnSpc>
                          <a:spcPct val="150000"/>
                        </a:lnSpc>
                        <a:spcAft>
                          <a:spcPts val="0"/>
                        </a:spcAft>
                      </a:pPr>
                      <a:r>
                        <a:rPr lang="es-ES" altLang="es-ES" sz="1200" b="1" dirty="0"/>
                        <a:t>Población asistida en Cataluña </a:t>
                      </a:r>
                      <a:endParaRPr lang="es-ES_tradnl" sz="1200" b="1" dirty="0">
                        <a:solidFill>
                          <a:schemeClr val="tx1"/>
                        </a:solidFill>
                        <a:effectLst/>
                        <a:latin typeface="Calibri"/>
                        <a:ea typeface="Calibri"/>
                        <a:cs typeface="Times New Roman"/>
                      </a:endParaRPr>
                    </a:p>
                  </a:txBody>
                  <a:tcPr marL="53975" marR="53975" marT="53975" marB="53975" anchor="ctr">
                    <a:solidFill>
                      <a:schemeClr val="accent5">
                        <a:lumMod val="20000"/>
                        <a:lumOff val="80000"/>
                      </a:schemeClr>
                    </a:solidFill>
                  </a:tcPr>
                </a:tc>
                <a:tc>
                  <a:txBody>
                    <a:bodyPr/>
                    <a:lstStyle/>
                    <a:p>
                      <a:pPr algn="l">
                        <a:lnSpc>
                          <a:spcPct val="150000"/>
                        </a:lnSpc>
                        <a:spcAft>
                          <a:spcPts val="0"/>
                        </a:spcAft>
                      </a:pPr>
                      <a:r>
                        <a:rPr lang="es-ES" sz="1200" b="1" dirty="0">
                          <a:effectLst/>
                        </a:rPr>
                        <a:t>Vinagre</a:t>
                      </a:r>
                      <a:r>
                        <a:rPr lang="es-ES" sz="1200" b="1" baseline="0" dirty="0">
                          <a:effectLst/>
                        </a:rPr>
                        <a:t> I </a:t>
                      </a:r>
                      <a:r>
                        <a:rPr lang="es-ES" sz="1200" b="1" i="1" baseline="0" dirty="0">
                          <a:effectLst/>
                        </a:rPr>
                        <a:t>et al.</a:t>
                      </a:r>
                      <a:r>
                        <a:rPr lang="es-ES" sz="1200" b="1" baseline="0" dirty="0">
                          <a:effectLst/>
                        </a:rPr>
                        <a:t> </a:t>
                      </a:r>
                      <a:r>
                        <a:rPr lang="es-ES" sz="1200" b="1" dirty="0">
                          <a:effectLst/>
                        </a:rPr>
                        <a:t>(2012)</a:t>
                      </a:r>
                      <a:r>
                        <a:rPr lang="es-ES" sz="1200" b="1" baseline="30000" dirty="0">
                          <a:effectLst/>
                        </a:rPr>
                        <a:t>3</a:t>
                      </a:r>
                      <a:endParaRPr lang="es-ES_tradnl" sz="1200" b="1" dirty="0">
                        <a:effectLst/>
                        <a:latin typeface="Calibri"/>
                        <a:ea typeface="Calibri"/>
                        <a:cs typeface="Times New Roman"/>
                      </a:endParaRPr>
                    </a:p>
                  </a:txBody>
                  <a:tcPr marL="53975" marR="53975" marT="53975" marB="53975" anchor="ctr">
                    <a:solidFill>
                      <a:schemeClr val="accent5">
                        <a:lumMod val="20000"/>
                        <a:lumOff val="80000"/>
                      </a:schemeClr>
                    </a:solidFill>
                  </a:tcPr>
                </a:tc>
                <a:tc>
                  <a:txBody>
                    <a:bodyPr/>
                    <a:lstStyle/>
                    <a:p>
                      <a:pPr algn="ctr">
                        <a:lnSpc>
                          <a:spcPct val="150000"/>
                        </a:lnSpc>
                        <a:spcAft>
                          <a:spcPts val="0"/>
                        </a:spcAft>
                      </a:pPr>
                      <a:r>
                        <a:rPr lang="es-ES" sz="1200" b="1" dirty="0">
                          <a:effectLst/>
                        </a:rPr>
                        <a:t>286.791</a:t>
                      </a:r>
                      <a:endParaRPr lang="es-ES_tradnl" sz="1200" b="1" dirty="0">
                        <a:effectLst/>
                        <a:latin typeface="Calibri"/>
                        <a:ea typeface="Calibri"/>
                        <a:cs typeface="Times New Roman"/>
                      </a:endParaRPr>
                    </a:p>
                  </a:txBody>
                  <a:tcPr marL="53975" marR="53975" marT="53975" marB="53975" anchor="ctr">
                    <a:solidFill>
                      <a:schemeClr val="accent5">
                        <a:lumMod val="20000"/>
                        <a:lumOff val="80000"/>
                      </a:schemeClr>
                    </a:solidFill>
                  </a:tcPr>
                </a:tc>
                <a:tc>
                  <a:txBody>
                    <a:bodyPr/>
                    <a:lstStyle/>
                    <a:p>
                      <a:pPr algn="ctr">
                        <a:lnSpc>
                          <a:spcPct val="150000"/>
                        </a:lnSpc>
                        <a:spcAft>
                          <a:spcPts val="0"/>
                        </a:spcAft>
                      </a:pPr>
                      <a:r>
                        <a:rPr lang="en-US" sz="1200" b="1" dirty="0">
                          <a:effectLst/>
                        </a:rPr>
                        <a:t>6,5 </a:t>
                      </a:r>
                      <a:r>
                        <a:rPr lang="es-ES" sz="1200" b="1" dirty="0">
                          <a:effectLst/>
                        </a:rPr>
                        <a:t>± </a:t>
                      </a:r>
                      <a:r>
                        <a:rPr lang="en-US" sz="1200" b="1" dirty="0">
                          <a:effectLst/>
                        </a:rPr>
                        <a:t>5,1 </a:t>
                      </a:r>
                      <a:r>
                        <a:rPr lang="en-US" sz="1200" b="1" dirty="0" err="1">
                          <a:effectLst/>
                        </a:rPr>
                        <a:t>años</a:t>
                      </a:r>
                      <a:endParaRPr lang="es-ES_tradnl" sz="1200" b="1" dirty="0">
                        <a:effectLst/>
                        <a:latin typeface="Calibri"/>
                        <a:ea typeface="Calibri"/>
                        <a:cs typeface="Times New Roman"/>
                      </a:endParaRPr>
                    </a:p>
                  </a:txBody>
                  <a:tcPr marL="53975" marR="53975" marT="53975" marB="53975" anchor="ctr">
                    <a:solidFill>
                      <a:schemeClr val="accent5">
                        <a:lumMod val="20000"/>
                        <a:lumOff val="80000"/>
                      </a:schemeClr>
                    </a:solidFill>
                  </a:tcPr>
                </a:tc>
                <a:tc>
                  <a:txBody>
                    <a:bodyPr/>
                    <a:lstStyle/>
                    <a:p>
                      <a:pPr algn="ctr">
                        <a:lnSpc>
                          <a:spcPct val="150000"/>
                        </a:lnSpc>
                        <a:spcAft>
                          <a:spcPts val="0"/>
                        </a:spcAft>
                      </a:pPr>
                      <a:r>
                        <a:rPr lang="es-ES" sz="1200" b="1" dirty="0">
                          <a:effectLst/>
                        </a:rPr>
                        <a:t>22% sólo dieta</a:t>
                      </a:r>
                      <a:endParaRPr lang="es-ES_tradnl" sz="1200" b="1" dirty="0">
                        <a:effectLst/>
                        <a:latin typeface="Calibri"/>
                        <a:ea typeface="Calibri"/>
                        <a:cs typeface="Times New Roman"/>
                      </a:endParaRPr>
                    </a:p>
                  </a:txBody>
                  <a:tcPr marL="53975" marR="53975" marT="53975" marB="53975" anchor="ctr">
                    <a:solidFill>
                      <a:schemeClr val="accent5">
                        <a:lumMod val="20000"/>
                        <a:lumOff val="80000"/>
                      </a:schemeClr>
                    </a:solidFill>
                  </a:tcPr>
                </a:tc>
                <a:tc>
                  <a:txBody>
                    <a:bodyPr/>
                    <a:lstStyle/>
                    <a:p>
                      <a:pPr algn="ctr">
                        <a:lnSpc>
                          <a:spcPct val="150000"/>
                        </a:lnSpc>
                        <a:spcAft>
                          <a:spcPts val="0"/>
                        </a:spcAft>
                      </a:pPr>
                      <a:r>
                        <a:rPr lang="es-ES" sz="1200" b="1" dirty="0">
                          <a:effectLst/>
                        </a:rPr>
                        <a:t>7,15 ± 1,5%</a:t>
                      </a:r>
                      <a:endParaRPr lang="es-ES_tradnl" sz="1200" b="1" dirty="0">
                        <a:effectLst/>
                        <a:latin typeface="Calibri"/>
                        <a:ea typeface="Calibri"/>
                        <a:cs typeface="Times New Roman"/>
                      </a:endParaRPr>
                    </a:p>
                  </a:txBody>
                  <a:tcPr marL="53975" marR="53975" marT="53975" marB="53975" anchor="ctr">
                    <a:solidFill>
                      <a:schemeClr val="accent5">
                        <a:lumMod val="20000"/>
                        <a:lumOff val="80000"/>
                      </a:schemeClr>
                    </a:solidFill>
                  </a:tcPr>
                </a:tc>
                <a:tc>
                  <a:txBody>
                    <a:bodyPr/>
                    <a:lstStyle/>
                    <a:p>
                      <a:pPr algn="ctr">
                        <a:lnSpc>
                          <a:spcPct val="150000"/>
                        </a:lnSpc>
                        <a:spcAft>
                          <a:spcPts val="0"/>
                        </a:spcAft>
                      </a:pPr>
                      <a:r>
                        <a:rPr lang="es-ES" sz="1200" b="1" dirty="0">
                          <a:effectLst/>
                        </a:rPr>
                        <a:t>56% </a:t>
                      </a:r>
                      <a:endParaRPr lang="es-ES_tradnl" sz="1200" b="1" dirty="0">
                        <a:effectLst/>
                        <a:latin typeface="Calibri"/>
                        <a:ea typeface="Calibri"/>
                        <a:cs typeface="Times New Roman"/>
                      </a:endParaRPr>
                    </a:p>
                  </a:txBody>
                  <a:tcPr marL="53975" marR="53975" marT="53975" marB="53975" anchor="ctr">
                    <a:solidFill>
                      <a:schemeClr val="accent5">
                        <a:lumMod val="20000"/>
                        <a:lumOff val="80000"/>
                      </a:schemeClr>
                    </a:solidFill>
                  </a:tcPr>
                </a:tc>
                <a:extLst>
                  <a:ext uri="{0D108BD9-81ED-4DB2-BD59-A6C34878D82A}">
                    <a16:rowId xmlns:a16="http://schemas.microsoft.com/office/drawing/2014/main" val="10003"/>
                  </a:ext>
                </a:extLst>
              </a:tr>
              <a:tr h="695152">
                <a:tc>
                  <a:txBody>
                    <a:bodyPr/>
                    <a:lstStyle/>
                    <a:p>
                      <a:pPr algn="l">
                        <a:lnSpc>
                          <a:spcPct val="150000"/>
                        </a:lnSpc>
                        <a:spcAft>
                          <a:spcPts val="0"/>
                        </a:spcAft>
                      </a:pPr>
                      <a:r>
                        <a:rPr lang="en-US" altLang="es-ES" sz="1200" b="1" dirty="0" err="1"/>
                        <a:t>Población</a:t>
                      </a:r>
                      <a:r>
                        <a:rPr lang="en-US" altLang="es-ES" sz="1200" b="1" dirty="0"/>
                        <a:t> </a:t>
                      </a:r>
                      <a:r>
                        <a:rPr lang="en-US" altLang="es-ES" sz="1200" b="1" dirty="0" err="1"/>
                        <a:t>española</a:t>
                      </a:r>
                      <a:r>
                        <a:rPr lang="en-US" altLang="es-ES" sz="1200" b="1" dirty="0"/>
                        <a:t> </a:t>
                      </a:r>
                      <a:endParaRPr lang="es-ES_tradnl" sz="1200" b="1" dirty="0">
                        <a:solidFill>
                          <a:schemeClr val="tx1"/>
                        </a:solidFill>
                        <a:effectLst/>
                        <a:latin typeface="Calibri"/>
                        <a:ea typeface="Calibri"/>
                        <a:cs typeface="Times New Roman"/>
                      </a:endParaRPr>
                    </a:p>
                  </a:txBody>
                  <a:tcPr marL="53975" marR="53975" marT="53975" marB="53975" anchor="ctr">
                    <a:solidFill>
                      <a:schemeClr val="accent5">
                        <a:lumMod val="20000"/>
                        <a:lumOff val="80000"/>
                      </a:schemeClr>
                    </a:solidFill>
                  </a:tcPr>
                </a:tc>
                <a:tc>
                  <a:txBody>
                    <a:bodyPr/>
                    <a:lstStyle/>
                    <a:p>
                      <a:pPr algn="l">
                        <a:lnSpc>
                          <a:spcPct val="150000"/>
                        </a:lnSpc>
                        <a:spcAft>
                          <a:spcPts val="0"/>
                        </a:spcAft>
                      </a:pPr>
                      <a:r>
                        <a:rPr lang="es-ES" sz="1200" b="1" dirty="0">
                          <a:effectLst/>
                        </a:rPr>
                        <a:t>Pérez</a:t>
                      </a:r>
                      <a:r>
                        <a:rPr lang="es-ES" sz="1200" b="1" baseline="0" dirty="0">
                          <a:effectLst/>
                        </a:rPr>
                        <a:t> A et al</a:t>
                      </a:r>
                      <a:r>
                        <a:rPr lang="es-ES" sz="1200" b="1" dirty="0">
                          <a:effectLst/>
                        </a:rPr>
                        <a:t> (2014)</a:t>
                      </a:r>
                      <a:r>
                        <a:rPr lang="es-ES" sz="1200" b="1" baseline="30000" dirty="0">
                          <a:effectLst/>
                        </a:rPr>
                        <a:t>4</a:t>
                      </a:r>
                      <a:endParaRPr lang="es-ES_tradnl" sz="1200" b="1" dirty="0">
                        <a:effectLst/>
                        <a:latin typeface="Calibri"/>
                        <a:ea typeface="Calibri"/>
                        <a:cs typeface="Times New Roman"/>
                      </a:endParaRPr>
                    </a:p>
                  </a:txBody>
                  <a:tcPr marL="53975" marR="53975" marT="53975" marB="53975" anchor="ctr">
                    <a:solidFill>
                      <a:schemeClr val="accent5">
                        <a:lumMod val="20000"/>
                        <a:lumOff val="80000"/>
                      </a:schemeClr>
                    </a:solidFill>
                  </a:tcPr>
                </a:tc>
                <a:tc>
                  <a:txBody>
                    <a:bodyPr/>
                    <a:lstStyle/>
                    <a:p>
                      <a:pPr algn="ctr">
                        <a:lnSpc>
                          <a:spcPct val="150000"/>
                        </a:lnSpc>
                        <a:spcAft>
                          <a:spcPts val="0"/>
                        </a:spcAft>
                      </a:pPr>
                      <a:r>
                        <a:rPr lang="es-ES" sz="1200" b="1" dirty="0">
                          <a:effectLst/>
                        </a:rPr>
                        <a:t>5.591</a:t>
                      </a:r>
                      <a:endParaRPr lang="es-ES_tradnl" sz="1200" b="1" dirty="0">
                        <a:effectLst/>
                        <a:latin typeface="Calibri"/>
                        <a:ea typeface="Calibri"/>
                        <a:cs typeface="Times New Roman"/>
                      </a:endParaRPr>
                    </a:p>
                  </a:txBody>
                  <a:tcPr marL="53975" marR="53975" marT="53975" marB="53975" anchor="ctr">
                    <a:solidFill>
                      <a:schemeClr val="accent5">
                        <a:lumMod val="20000"/>
                        <a:lumOff val="80000"/>
                      </a:schemeClr>
                    </a:solidFill>
                  </a:tcPr>
                </a:tc>
                <a:tc>
                  <a:txBody>
                    <a:bodyPr/>
                    <a:lstStyle/>
                    <a:p>
                      <a:pPr algn="ctr">
                        <a:lnSpc>
                          <a:spcPct val="150000"/>
                        </a:lnSpc>
                        <a:spcAft>
                          <a:spcPts val="0"/>
                        </a:spcAft>
                      </a:pPr>
                      <a:r>
                        <a:rPr lang="en-US" sz="1200" b="1" dirty="0">
                          <a:effectLst/>
                        </a:rPr>
                        <a:t>8,8 </a:t>
                      </a:r>
                      <a:r>
                        <a:rPr lang="es-ES" sz="1200" b="1" dirty="0">
                          <a:effectLst/>
                        </a:rPr>
                        <a:t>± </a:t>
                      </a:r>
                      <a:r>
                        <a:rPr lang="en-US" sz="1200" b="1" dirty="0">
                          <a:effectLst/>
                        </a:rPr>
                        <a:t>6,3 </a:t>
                      </a:r>
                      <a:r>
                        <a:rPr lang="en-US" sz="1200" b="1" dirty="0" err="1">
                          <a:effectLst/>
                        </a:rPr>
                        <a:t>años</a:t>
                      </a:r>
                      <a:endParaRPr lang="es-ES_tradnl" sz="1200" b="1" dirty="0">
                        <a:effectLst/>
                        <a:latin typeface="Calibri"/>
                        <a:ea typeface="Calibri"/>
                        <a:cs typeface="Times New Roman"/>
                      </a:endParaRPr>
                    </a:p>
                  </a:txBody>
                  <a:tcPr marL="53975" marR="53975" marT="53975" marB="53975" anchor="ctr">
                    <a:solidFill>
                      <a:schemeClr val="accent5">
                        <a:lumMod val="20000"/>
                        <a:lumOff val="80000"/>
                      </a:schemeClr>
                    </a:solidFill>
                  </a:tcPr>
                </a:tc>
                <a:tc>
                  <a:txBody>
                    <a:bodyPr/>
                    <a:lstStyle/>
                    <a:p>
                      <a:pPr algn="ctr">
                        <a:lnSpc>
                          <a:spcPct val="150000"/>
                        </a:lnSpc>
                        <a:spcAft>
                          <a:spcPts val="0"/>
                        </a:spcAft>
                      </a:pPr>
                      <a:r>
                        <a:rPr lang="es-ES" sz="1200" b="1" dirty="0">
                          <a:effectLst/>
                        </a:rPr>
                        <a:t>0% sólo dieta</a:t>
                      </a:r>
                      <a:endParaRPr lang="es-ES_tradnl" sz="1200" b="1" dirty="0">
                        <a:effectLst/>
                        <a:latin typeface="Calibri"/>
                        <a:ea typeface="Calibri"/>
                        <a:cs typeface="Times New Roman"/>
                      </a:endParaRPr>
                    </a:p>
                  </a:txBody>
                  <a:tcPr marL="53975" marR="53975" marT="53975" marB="53975" anchor="ctr">
                    <a:solidFill>
                      <a:schemeClr val="accent5">
                        <a:lumMod val="20000"/>
                        <a:lumOff val="80000"/>
                      </a:schemeClr>
                    </a:solidFill>
                  </a:tcPr>
                </a:tc>
                <a:tc>
                  <a:txBody>
                    <a:bodyPr/>
                    <a:lstStyle/>
                    <a:p>
                      <a:pPr algn="ctr">
                        <a:lnSpc>
                          <a:spcPct val="150000"/>
                        </a:lnSpc>
                        <a:spcAft>
                          <a:spcPts val="0"/>
                        </a:spcAft>
                      </a:pPr>
                      <a:r>
                        <a:rPr lang="es-ES" sz="1200" b="1" dirty="0">
                          <a:effectLst/>
                        </a:rPr>
                        <a:t>7,1 ± 1,1%</a:t>
                      </a:r>
                      <a:endParaRPr lang="es-ES_tradnl" sz="1200" b="1" dirty="0">
                        <a:effectLst/>
                        <a:latin typeface="Calibri"/>
                        <a:ea typeface="Calibri"/>
                        <a:cs typeface="Times New Roman"/>
                      </a:endParaRPr>
                    </a:p>
                  </a:txBody>
                  <a:tcPr marL="53975" marR="53975" marT="53975" marB="53975" anchor="ctr">
                    <a:solidFill>
                      <a:schemeClr val="accent5">
                        <a:lumMod val="20000"/>
                        <a:lumOff val="80000"/>
                      </a:schemeClr>
                    </a:solidFill>
                  </a:tcPr>
                </a:tc>
                <a:tc>
                  <a:txBody>
                    <a:bodyPr/>
                    <a:lstStyle/>
                    <a:p>
                      <a:pPr algn="ctr">
                        <a:lnSpc>
                          <a:spcPct val="150000"/>
                        </a:lnSpc>
                        <a:spcAft>
                          <a:spcPts val="0"/>
                        </a:spcAft>
                      </a:pPr>
                      <a:r>
                        <a:rPr lang="es-ES" sz="1200" b="1" dirty="0">
                          <a:effectLst/>
                        </a:rPr>
                        <a:t>48,6% </a:t>
                      </a:r>
                      <a:endParaRPr lang="es-ES_tradnl" sz="1200" b="1" dirty="0">
                        <a:effectLst/>
                        <a:latin typeface="Calibri"/>
                        <a:ea typeface="Calibri"/>
                        <a:cs typeface="Times New Roman"/>
                      </a:endParaRPr>
                    </a:p>
                  </a:txBody>
                  <a:tcPr marL="53975" marR="53975" marT="53975" marB="53975" anchor="ctr">
                    <a:solidFill>
                      <a:schemeClr val="accent5">
                        <a:lumMod val="20000"/>
                        <a:lumOff val="80000"/>
                      </a:schemeClr>
                    </a:solidFill>
                  </a:tcPr>
                </a:tc>
                <a:extLst>
                  <a:ext uri="{0D108BD9-81ED-4DB2-BD59-A6C34878D82A}">
                    <a16:rowId xmlns:a16="http://schemas.microsoft.com/office/drawing/2014/main" val="10004"/>
                  </a:ext>
                </a:extLst>
              </a:tr>
            </a:tbl>
          </a:graphicData>
        </a:graphic>
      </p:graphicFrame>
      <p:sp>
        <p:nvSpPr>
          <p:cNvPr id="12" name="1 Marcador de pie de página"/>
          <p:cNvSpPr>
            <a:spLocks noGrp="1"/>
          </p:cNvSpPr>
          <p:nvPr>
            <p:ph type="ftr" sz="quarter" idx="11"/>
          </p:nvPr>
        </p:nvSpPr>
        <p:spPr>
          <a:xfrm>
            <a:off x="1981200" y="6304236"/>
            <a:ext cx="8219256" cy="365125"/>
          </a:xfrm>
        </p:spPr>
        <p:txBody>
          <a:bodyPr/>
          <a:lstStyle/>
          <a:p>
            <a:pPr defTabSz="457200">
              <a:defRPr/>
            </a:pPr>
            <a:r>
              <a:rPr lang="es-ES" b="1" dirty="0">
                <a:solidFill>
                  <a:prstClr val="black"/>
                </a:solidFill>
                <a:latin typeface="Calibri" pitchFamily="34" charset="0"/>
                <a:cs typeface="Arial"/>
              </a:rPr>
              <a:t>DM2</a:t>
            </a:r>
            <a:r>
              <a:rPr lang="es-ES" dirty="0">
                <a:solidFill>
                  <a:prstClr val="black"/>
                </a:solidFill>
                <a:latin typeface="Calibri" pitchFamily="34" charset="0"/>
                <a:cs typeface="Arial"/>
              </a:rPr>
              <a:t>: diabetes mellitus tipo 2; </a:t>
            </a:r>
            <a:r>
              <a:rPr lang="es-ES" b="1" dirty="0">
                <a:solidFill>
                  <a:prstClr val="black"/>
                </a:solidFill>
                <a:latin typeface="Calibri" pitchFamily="34" charset="0"/>
                <a:cs typeface="Arial"/>
              </a:rPr>
              <a:t>HbA</a:t>
            </a:r>
            <a:r>
              <a:rPr lang="es-ES" b="1" baseline="-25000" dirty="0">
                <a:solidFill>
                  <a:prstClr val="black"/>
                </a:solidFill>
                <a:latin typeface="Calibri" pitchFamily="34" charset="0"/>
                <a:cs typeface="Arial"/>
              </a:rPr>
              <a:t>1c</a:t>
            </a:r>
            <a:r>
              <a:rPr lang="es-ES" dirty="0">
                <a:solidFill>
                  <a:prstClr val="black"/>
                </a:solidFill>
                <a:latin typeface="Calibri" pitchFamily="34" charset="0"/>
                <a:cs typeface="Arial"/>
              </a:rPr>
              <a:t>: hemoglobina </a:t>
            </a:r>
            <a:r>
              <a:rPr lang="es-ES" dirty="0" err="1">
                <a:solidFill>
                  <a:prstClr val="black"/>
                </a:solidFill>
                <a:latin typeface="Calibri" pitchFamily="34" charset="0"/>
                <a:cs typeface="Arial"/>
              </a:rPr>
              <a:t>glicosilada</a:t>
            </a:r>
            <a:r>
              <a:rPr lang="es-ES" dirty="0">
                <a:solidFill>
                  <a:prstClr val="black"/>
                </a:solidFill>
                <a:latin typeface="Calibri" pitchFamily="34" charset="0"/>
                <a:cs typeface="Arial"/>
              </a:rPr>
              <a:t>; </a:t>
            </a:r>
            <a:r>
              <a:rPr lang="es-ES" b="1" dirty="0">
                <a:solidFill>
                  <a:prstClr val="black"/>
                </a:solidFill>
                <a:latin typeface="Calibri" pitchFamily="34" charset="0"/>
                <a:cs typeface="Arial"/>
              </a:rPr>
              <a:t>N</a:t>
            </a:r>
            <a:r>
              <a:rPr lang="es-ES" dirty="0">
                <a:solidFill>
                  <a:prstClr val="black"/>
                </a:solidFill>
                <a:latin typeface="Calibri" pitchFamily="34" charset="0"/>
                <a:cs typeface="Arial"/>
              </a:rPr>
              <a:t>: número de pacientes incluidos en el estudio. *Resultados de la muestra de 2007. </a:t>
            </a:r>
          </a:p>
          <a:p>
            <a:pPr defTabSz="457200">
              <a:defRPr/>
            </a:pPr>
            <a:r>
              <a:rPr lang="es-ES" altLang="ko-KR" b="1" dirty="0">
                <a:solidFill>
                  <a:prstClr val="black"/>
                </a:solidFill>
                <a:latin typeface="Calibri" pitchFamily="34" charset="0"/>
                <a:ea typeface="맑은 고딕" panose="020B0503020000020004" pitchFamily="34" charset="-127"/>
                <a:cs typeface="Arial"/>
              </a:rPr>
              <a:t>1.</a:t>
            </a:r>
            <a:r>
              <a:rPr lang="es-ES" altLang="ko-KR" dirty="0">
                <a:solidFill>
                  <a:prstClr val="black"/>
                </a:solidFill>
                <a:latin typeface="Calibri" pitchFamily="34" charset="0"/>
                <a:ea typeface="맑은 고딕" panose="020B0503020000020004" pitchFamily="34" charset="-127"/>
                <a:cs typeface="Calibri" pitchFamily="34" charset="0"/>
              </a:rPr>
              <a:t>Franch J et al. </a:t>
            </a:r>
            <a:r>
              <a:rPr lang="es-ES" altLang="es-ES" dirty="0" err="1">
                <a:solidFill>
                  <a:prstClr val="black"/>
                </a:solidFill>
                <a:latin typeface="Calibri" pitchFamily="34" charset="0"/>
                <a:cs typeface="Calibri" pitchFamily="34" charset="0"/>
              </a:rPr>
              <a:t>Med</a:t>
            </a:r>
            <a:r>
              <a:rPr lang="es-ES" altLang="es-ES" dirty="0">
                <a:solidFill>
                  <a:prstClr val="black"/>
                </a:solidFill>
                <a:latin typeface="Calibri" pitchFamily="34" charset="0"/>
                <a:cs typeface="Calibri" pitchFamily="34" charset="0"/>
              </a:rPr>
              <a:t> </a:t>
            </a:r>
            <a:r>
              <a:rPr lang="es-ES" altLang="es-ES" dirty="0" err="1">
                <a:solidFill>
                  <a:prstClr val="black"/>
                </a:solidFill>
                <a:latin typeface="Calibri" pitchFamily="34" charset="0"/>
                <a:cs typeface="Calibri" pitchFamily="34" charset="0"/>
              </a:rPr>
              <a:t>Clin</a:t>
            </a:r>
            <a:r>
              <a:rPr lang="es-ES" altLang="es-ES" dirty="0">
                <a:solidFill>
                  <a:prstClr val="black"/>
                </a:solidFill>
                <a:latin typeface="Calibri" pitchFamily="34" charset="0"/>
                <a:cs typeface="Calibri" pitchFamily="34" charset="0"/>
              </a:rPr>
              <a:t> 2010;135:600-7; </a:t>
            </a:r>
            <a:r>
              <a:rPr lang="es-ES" b="1" dirty="0">
                <a:solidFill>
                  <a:prstClr val="black"/>
                </a:solidFill>
                <a:latin typeface="Calibri" pitchFamily="34" charset="0"/>
                <a:cs typeface="Arial"/>
              </a:rPr>
              <a:t>2. </a:t>
            </a:r>
            <a:r>
              <a:rPr lang="en-US" altLang="es-ES" dirty="0">
                <a:solidFill>
                  <a:prstClr val="black"/>
                </a:solidFill>
                <a:latin typeface="Calibri" pitchFamily="34" charset="0"/>
                <a:cs typeface="Calibri" pitchFamily="34" charset="0"/>
              </a:rPr>
              <a:t>Pérez A et al. Med </a:t>
            </a:r>
            <a:r>
              <a:rPr lang="en-US" altLang="es-ES" dirty="0" err="1">
                <a:solidFill>
                  <a:prstClr val="black"/>
                </a:solidFill>
                <a:latin typeface="Calibri" pitchFamily="34" charset="0"/>
                <a:cs typeface="Calibri" pitchFamily="34" charset="0"/>
              </a:rPr>
              <a:t>Clin</a:t>
            </a:r>
            <a:r>
              <a:rPr lang="en-US" altLang="es-ES" dirty="0">
                <a:solidFill>
                  <a:prstClr val="black"/>
                </a:solidFill>
                <a:latin typeface="Calibri" pitchFamily="34" charset="0"/>
                <a:cs typeface="Calibri" pitchFamily="34" charset="0"/>
              </a:rPr>
              <a:t> 2012;138:505-11; </a:t>
            </a:r>
            <a:r>
              <a:rPr lang="en-US" altLang="es-ES" b="1" dirty="0">
                <a:solidFill>
                  <a:prstClr val="black"/>
                </a:solidFill>
                <a:latin typeface="Calibri" pitchFamily="34" charset="0"/>
                <a:cs typeface="Calibri" pitchFamily="34" charset="0"/>
              </a:rPr>
              <a:t>3. </a:t>
            </a:r>
            <a:r>
              <a:rPr lang="es-ES" altLang="es-ES" dirty="0">
                <a:solidFill>
                  <a:prstClr val="black"/>
                </a:solidFill>
                <a:latin typeface="Calibri" pitchFamily="34" charset="0"/>
                <a:cs typeface="Calibri" pitchFamily="34" charset="0"/>
              </a:rPr>
              <a:t>Vinagre I et al. Diabetes </a:t>
            </a:r>
            <a:r>
              <a:rPr lang="es-ES" altLang="es-ES" dirty="0" err="1">
                <a:solidFill>
                  <a:prstClr val="black"/>
                </a:solidFill>
                <a:latin typeface="Calibri" pitchFamily="34" charset="0"/>
                <a:cs typeface="Calibri" pitchFamily="34" charset="0"/>
              </a:rPr>
              <a:t>Care</a:t>
            </a:r>
            <a:r>
              <a:rPr lang="es-ES" altLang="es-ES" dirty="0">
                <a:solidFill>
                  <a:prstClr val="black"/>
                </a:solidFill>
                <a:latin typeface="Calibri" pitchFamily="34" charset="0"/>
                <a:cs typeface="Calibri" pitchFamily="34" charset="0"/>
              </a:rPr>
              <a:t> 2012; 35:774-9;</a:t>
            </a:r>
            <a:r>
              <a:rPr lang="es-ES" altLang="es-ES" b="1" dirty="0">
                <a:solidFill>
                  <a:prstClr val="black"/>
                </a:solidFill>
                <a:latin typeface="Calibri" pitchFamily="34" charset="0"/>
                <a:cs typeface="Calibri" pitchFamily="34" charset="0"/>
              </a:rPr>
              <a:t> 4. </a:t>
            </a:r>
            <a:r>
              <a:rPr lang="en-US" altLang="es-ES" dirty="0">
                <a:solidFill>
                  <a:prstClr val="black"/>
                </a:solidFill>
                <a:latin typeface="Calibri" pitchFamily="34" charset="0"/>
                <a:cs typeface="Calibri" pitchFamily="34" charset="0"/>
              </a:rPr>
              <a:t>Pérez A et al. Rev </a:t>
            </a:r>
            <a:r>
              <a:rPr lang="en-US" altLang="es-ES" dirty="0" err="1">
                <a:solidFill>
                  <a:prstClr val="black"/>
                </a:solidFill>
                <a:latin typeface="Calibri" pitchFamily="34" charset="0"/>
                <a:cs typeface="Calibri" pitchFamily="34" charset="0"/>
              </a:rPr>
              <a:t>Clin</a:t>
            </a:r>
            <a:r>
              <a:rPr lang="en-US" altLang="es-ES" dirty="0">
                <a:solidFill>
                  <a:prstClr val="black"/>
                </a:solidFill>
                <a:latin typeface="Calibri" pitchFamily="34" charset="0"/>
                <a:cs typeface="Calibri" pitchFamily="34" charset="0"/>
              </a:rPr>
              <a:t> </a:t>
            </a:r>
            <a:r>
              <a:rPr lang="en-US" altLang="es-ES" dirty="0" err="1">
                <a:solidFill>
                  <a:prstClr val="black"/>
                </a:solidFill>
                <a:latin typeface="Calibri" pitchFamily="34" charset="0"/>
                <a:cs typeface="Calibri" pitchFamily="34" charset="0"/>
              </a:rPr>
              <a:t>Esp</a:t>
            </a:r>
            <a:r>
              <a:rPr lang="en-US" altLang="es-ES" dirty="0">
                <a:solidFill>
                  <a:prstClr val="black"/>
                </a:solidFill>
                <a:latin typeface="Calibri" pitchFamily="34" charset="0"/>
                <a:cs typeface="Calibri" pitchFamily="34" charset="0"/>
              </a:rPr>
              <a:t> </a:t>
            </a:r>
            <a:r>
              <a:rPr lang="en-US" dirty="0">
                <a:solidFill>
                  <a:prstClr val="black"/>
                </a:solidFill>
                <a:latin typeface="Calibri" pitchFamily="34" charset="0"/>
                <a:cs typeface="Calibri" pitchFamily="34" charset="0"/>
              </a:rPr>
              <a:t>2014;214:429-36</a:t>
            </a:r>
            <a:endParaRPr lang="es-ES" dirty="0">
              <a:solidFill>
                <a:prstClr val="black"/>
              </a:solidFill>
              <a:latin typeface="Calibri" panose="020F0502020204030204"/>
            </a:endParaRPr>
          </a:p>
        </p:txBody>
      </p:sp>
    </p:spTree>
    <p:extLst>
      <p:ext uri="{BB962C8B-B14F-4D97-AF65-F5344CB8AC3E}">
        <p14:creationId xmlns:p14="http://schemas.microsoft.com/office/powerpoint/2010/main" val="4015599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
          <p:cNvSpPr>
            <a:spLocks noGrp="1"/>
          </p:cNvSpPr>
          <p:nvPr>
            <p:ph type="title"/>
          </p:nvPr>
        </p:nvSpPr>
        <p:spPr>
          <a:xfrm>
            <a:off x="811161" y="125760"/>
            <a:ext cx="9490587" cy="1143000"/>
          </a:xfrm>
        </p:spPr>
        <p:txBody>
          <a:bodyPr>
            <a:normAutofit/>
          </a:bodyPr>
          <a:lstStyle/>
          <a:p>
            <a:r>
              <a:rPr lang="es-ES" dirty="0">
                <a:solidFill>
                  <a:schemeClr val="accent1">
                    <a:lumMod val="75000"/>
                  </a:schemeClr>
                </a:solidFill>
              </a:rPr>
              <a:t>Grado de control DM (HbA1c &lt;7%)</a:t>
            </a:r>
          </a:p>
        </p:txBody>
      </p:sp>
      <p:pic>
        <p:nvPicPr>
          <p:cNvPr id="4" name="Marcador de contenido 3">
            <a:extLst>
              <a:ext uri="{FF2B5EF4-FFF2-40B4-BE49-F238E27FC236}">
                <a16:creationId xmlns:a16="http://schemas.microsoft.com/office/drawing/2014/main" id="{36E17A2A-A612-499C-80F6-DB3663F48B3E}"/>
              </a:ext>
            </a:extLst>
          </p:cNvPr>
          <p:cNvPicPr>
            <a:picLocks noGrp="1" noChangeAspect="1"/>
          </p:cNvPicPr>
          <p:nvPr>
            <p:ph idx="1"/>
          </p:nvPr>
        </p:nvPicPr>
        <p:blipFill>
          <a:blip r:embed="rId2"/>
          <a:stretch>
            <a:fillRect/>
          </a:stretch>
        </p:blipFill>
        <p:spPr>
          <a:xfrm>
            <a:off x="2099818" y="1563329"/>
            <a:ext cx="7992363" cy="4803921"/>
          </a:xfrm>
          <a:prstGeom prst="rect">
            <a:avLst/>
          </a:prstGeom>
        </p:spPr>
      </p:pic>
      <p:sp>
        <p:nvSpPr>
          <p:cNvPr id="11" name="Text Box 4">
            <a:extLst>
              <a:ext uri="{FF2B5EF4-FFF2-40B4-BE49-F238E27FC236}">
                <a16:creationId xmlns:a16="http://schemas.microsoft.com/office/drawing/2014/main" id="{267155D6-45A3-48B5-B402-1FEEC268C364}"/>
              </a:ext>
            </a:extLst>
          </p:cNvPr>
          <p:cNvSpPr txBox="1">
            <a:spLocks noChangeArrowheads="1"/>
          </p:cNvSpPr>
          <p:nvPr/>
        </p:nvSpPr>
        <p:spPr bwMode="auto">
          <a:xfrm>
            <a:off x="838201" y="1382911"/>
            <a:ext cx="74571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defRPr/>
            </a:pPr>
            <a:r>
              <a:rPr lang="en-US" sz="1400" b="1" dirty="0">
                <a:solidFill>
                  <a:srgbClr val="143246"/>
                </a:solidFill>
                <a:latin typeface="Arial Narrow" pitchFamily="34" charset="0"/>
              </a:rPr>
              <a:t>N=8.066</a:t>
            </a:r>
          </a:p>
        </p:txBody>
      </p:sp>
      <p:pic>
        <p:nvPicPr>
          <p:cNvPr id="12" name="Imagen 11">
            <a:extLst>
              <a:ext uri="{FF2B5EF4-FFF2-40B4-BE49-F238E27FC236}">
                <a16:creationId xmlns:a16="http://schemas.microsoft.com/office/drawing/2014/main" id="{CEDAC4A4-6A08-4C3E-8EF0-D13A7CBAAED6}"/>
              </a:ext>
            </a:extLst>
          </p:cNvPr>
          <p:cNvPicPr>
            <a:picLocks noChangeAspect="1"/>
          </p:cNvPicPr>
          <p:nvPr/>
        </p:nvPicPr>
        <p:blipFill>
          <a:blip r:embed="rId3"/>
          <a:stretch>
            <a:fillRect/>
          </a:stretch>
        </p:blipFill>
        <p:spPr>
          <a:xfrm>
            <a:off x="11540164" y="69012"/>
            <a:ext cx="651835" cy="720027"/>
          </a:xfrm>
          <a:prstGeom prst="rect">
            <a:avLst/>
          </a:prstGeom>
        </p:spPr>
      </p:pic>
      <p:sp>
        <p:nvSpPr>
          <p:cNvPr id="13" name="Rectángulo 12">
            <a:extLst>
              <a:ext uri="{FF2B5EF4-FFF2-40B4-BE49-F238E27FC236}">
                <a16:creationId xmlns:a16="http://schemas.microsoft.com/office/drawing/2014/main" id="{AB0183DC-E842-415C-9A07-447ADAD0DDE1}"/>
              </a:ext>
            </a:extLst>
          </p:cNvPr>
          <p:cNvSpPr/>
          <p:nvPr/>
        </p:nvSpPr>
        <p:spPr>
          <a:xfrm>
            <a:off x="43898" y="6534835"/>
            <a:ext cx="4829527" cy="276999"/>
          </a:xfrm>
          <a:prstGeom prst="rect">
            <a:avLst/>
          </a:prstGeom>
        </p:spPr>
        <p:txBody>
          <a:bodyPr wrap="none">
            <a:spAutoFit/>
          </a:bodyPr>
          <a:lstStyle/>
          <a:p>
            <a:pPr>
              <a:spcAft>
                <a:spcPts val="0"/>
              </a:spcAft>
            </a:pPr>
            <a:r>
              <a:rPr lang="es-ES" sz="1200" dirty="0"/>
              <a:t>Estudio IBERICAN© - Agencia de Investigación, Fundación Semergen - 2019</a:t>
            </a:r>
            <a:endParaRPr lang="es-ES" sz="1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197256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04F7A2-33AA-4117-99FE-A0C5AB24B947}"/>
              </a:ext>
            </a:extLst>
          </p:cNvPr>
          <p:cNvSpPr>
            <a:spLocks noGrp="1"/>
          </p:cNvSpPr>
          <p:nvPr>
            <p:ph type="ctrTitle"/>
          </p:nvPr>
        </p:nvSpPr>
        <p:spPr/>
        <p:txBody>
          <a:bodyPr>
            <a:normAutofit fontScale="90000"/>
          </a:bodyPr>
          <a:lstStyle/>
          <a:p>
            <a:r>
              <a:rPr lang="es-ES" b="1" dirty="0">
                <a:solidFill>
                  <a:schemeClr val="accent1">
                    <a:lumMod val="75000"/>
                  </a:schemeClr>
                </a:solidFill>
              </a:rPr>
              <a:t>¿Cómo podemos reducir el RCV de nuestros pacientes diabéticos?</a:t>
            </a:r>
          </a:p>
        </p:txBody>
      </p:sp>
      <p:sp>
        <p:nvSpPr>
          <p:cNvPr id="3" name="Subtítulo 2">
            <a:extLst>
              <a:ext uri="{FF2B5EF4-FFF2-40B4-BE49-F238E27FC236}">
                <a16:creationId xmlns:a16="http://schemas.microsoft.com/office/drawing/2014/main" id="{470F4E0E-E554-415F-82E9-382888B692F6}"/>
              </a:ext>
            </a:extLst>
          </p:cNvPr>
          <p:cNvSpPr>
            <a:spLocks noGrp="1"/>
          </p:cNvSpPr>
          <p:nvPr>
            <p:ph type="subTitle" idx="1"/>
          </p:nvPr>
        </p:nvSpPr>
        <p:spPr/>
        <p:txBody>
          <a:bodyPr/>
          <a:lstStyle/>
          <a:p>
            <a:endParaRPr lang="es-ES"/>
          </a:p>
        </p:txBody>
      </p:sp>
    </p:spTree>
    <p:extLst>
      <p:ext uri="{BB962C8B-B14F-4D97-AF65-F5344CB8AC3E}">
        <p14:creationId xmlns:p14="http://schemas.microsoft.com/office/powerpoint/2010/main" val="1149228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1C62A6D0-EB74-4FE2-9129-5B09B3BBA937}"/>
              </a:ext>
            </a:extLst>
          </p:cNvPr>
          <p:cNvSpPr>
            <a:spLocks noGrp="1"/>
          </p:cNvSpPr>
          <p:nvPr>
            <p:ph type="title"/>
          </p:nvPr>
        </p:nvSpPr>
        <p:spPr/>
        <p:txBody>
          <a:bodyPr/>
          <a:lstStyle/>
          <a:p>
            <a:r>
              <a:rPr lang="es-ES" dirty="0">
                <a:solidFill>
                  <a:schemeClr val="accent1">
                    <a:lumMod val="75000"/>
                  </a:schemeClr>
                </a:solidFill>
              </a:rPr>
              <a:t>Tabaquismo</a:t>
            </a:r>
          </a:p>
        </p:txBody>
      </p:sp>
      <p:pic>
        <p:nvPicPr>
          <p:cNvPr id="6" name="Imagen 5">
            <a:extLst>
              <a:ext uri="{FF2B5EF4-FFF2-40B4-BE49-F238E27FC236}">
                <a16:creationId xmlns:a16="http://schemas.microsoft.com/office/drawing/2014/main" id="{D76F0BE0-B128-43B2-9FFB-2C00748E84F4}"/>
              </a:ext>
            </a:extLst>
          </p:cNvPr>
          <p:cNvPicPr>
            <a:picLocks noChangeAspect="1"/>
          </p:cNvPicPr>
          <p:nvPr/>
        </p:nvPicPr>
        <p:blipFill>
          <a:blip r:embed="rId2"/>
          <a:stretch>
            <a:fillRect/>
          </a:stretch>
        </p:blipFill>
        <p:spPr>
          <a:xfrm>
            <a:off x="7387925" y="2101758"/>
            <a:ext cx="4421851" cy="3980046"/>
          </a:xfrm>
          <a:prstGeom prst="rect">
            <a:avLst/>
          </a:prstGeom>
        </p:spPr>
      </p:pic>
      <p:sp>
        <p:nvSpPr>
          <p:cNvPr id="7" name="Rectángulo 6">
            <a:extLst>
              <a:ext uri="{FF2B5EF4-FFF2-40B4-BE49-F238E27FC236}">
                <a16:creationId xmlns:a16="http://schemas.microsoft.com/office/drawing/2014/main" id="{388F7C2C-06BA-48E3-AB93-9543984D9CC9}"/>
              </a:ext>
            </a:extLst>
          </p:cNvPr>
          <p:cNvSpPr/>
          <p:nvPr/>
        </p:nvSpPr>
        <p:spPr>
          <a:xfrm>
            <a:off x="7177076" y="6345489"/>
            <a:ext cx="4926969" cy="461665"/>
          </a:xfrm>
          <a:prstGeom prst="rect">
            <a:avLst/>
          </a:prstGeom>
        </p:spPr>
        <p:txBody>
          <a:bodyPr wrap="square">
            <a:spAutoFit/>
          </a:bodyPr>
          <a:lstStyle/>
          <a:p>
            <a:pPr algn="r"/>
            <a:r>
              <a:rPr lang="en-US" sz="1200" dirty="0" err="1"/>
              <a:t>Piepoli</a:t>
            </a:r>
            <a:r>
              <a:rPr lang="en-US" sz="1200" dirty="0"/>
              <a:t> MF, et al. 2016 European Guidelines on cardiovascular disease prevention in clinical practice. </a:t>
            </a:r>
            <a:r>
              <a:rPr lang="en-US" sz="1200" dirty="0" err="1"/>
              <a:t>Eur</a:t>
            </a:r>
            <a:r>
              <a:rPr lang="en-US" sz="1200" dirty="0"/>
              <a:t> Heart J. 2016.</a:t>
            </a:r>
            <a:endParaRPr lang="es-ES" sz="1200" dirty="0"/>
          </a:p>
        </p:txBody>
      </p:sp>
      <p:pic>
        <p:nvPicPr>
          <p:cNvPr id="8" name="Marcador de contenido 3">
            <a:extLst>
              <a:ext uri="{FF2B5EF4-FFF2-40B4-BE49-F238E27FC236}">
                <a16:creationId xmlns:a16="http://schemas.microsoft.com/office/drawing/2014/main" id="{2AE4E08A-F6C6-4D9B-9530-9C67F80DA2D9}"/>
              </a:ext>
            </a:extLst>
          </p:cNvPr>
          <p:cNvPicPr>
            <a:picLocks noChangeAspect="1"/>
          </p:cNvPicPr>
          <p:nvPr/>
        </p:nvPicPr>
        <p:blipFill>
          <a:blip r:embed="rId3"/>
          <a:stretch>
            <a:fillRect/>
          </a:stretch>
        </p:blipFill>
        <p:spPr>
          <a:xfrm>
            <a:off x="7177076" y="342337"/>
            <a:ext cx="4843551" cy="1495736"/>
          </a:xfrm>
          <a:prstGeom prst="rect">
            <a:avLst/>
          </a:prstGeom>
        </p:spPr>
      </p:pic>
      <p:pic>
        <p:nvPicPr>
          <p:cNvPr id="9" name="Marcador de contenido 11">
            <a:extLst>
              <a:ext uri="{FF2B5EF4-FFF2-40B4-BE49-F238E27FC236}">
                <a16:creationId xmlns:a16="http://schemas.microsoft.com/office/drawing/2014/main" id="{AC4CEFA9-A808-4335-9E1D-39938A913786}"/>
              </a:ext>
            </a:extLst>
          </p:cNvPr>
          <p:cNvPicPr>
            <a:picLocks noChangeAspect="1"/>
          </p:cNvPicPr>
          <p:nvPr/>
        </p:nvPicPr>
        <p:blipFill>
          <a:blip r:embed="rId4"/>
          <a:stretch>
            <a:fillRect/>
          </a:stretch>
        </p:blipFill>
        <p:spPr>
          <a:xfrm>
            <a:off x="579975" y="1538004"/>
            <a:ext cx="3376878" cy="2321728"/>
          </a:xfrm>
          <a:prstGeom prst="rect">
            <a:avLst/>
          </a:prstGeom>
        </p:spPr>
      </p:pic>
      <p:pic>
        <p:nvPicPr>
          <p:cNvPr id="10" name="Marcador de contenido 14">
            <a:extLst>
              <a:ext uri="{FF2B5EF4-FFF2-40B4-BE49-F238E27FC236}">
                <a16:creationId xmlns:a16="http://schemas.microsoft.com/office/drawing/2014/main" id="{696E3127-86EF-41F0-BDAA-10293F8D63B2}"/>
              </a:ext>
            </a:extLst>
          </p:cNvPr>
          <p:cNvPicPr>
            <a:picLocks noChangeAspect="1"/>
          </p:cNvPicPr>
          <p:nvPr/>
        </p:nvPicPr>
        <p:blipFill>
          <a:blip r:embed="rId5"/>
          <a:stretch>
            <a:fillRect/>
          </a:stretch>
        </p:blipFill>
        <p:spPr>
          <a:xfrm>
            <a:off x="3693162" y="3941746"/>
            <a:ext cx="3196559" cy="2321728"/>
          </a:xfrm>
          <a:prstGeom prst="rect">
            <a:avLst/>
          </a:prstGeom>
        </p:spPr>
      </p:pic>
      <p:sp>
        <p:nvSpPr>
          <p:cNvPr id="11" name="Rectángulo 10">
            <a:extLst>
              <a:ext uri="{FF2B5EF4-FFF2-40B4-BE49-F238E27FC236}">
                <a16:creationId xmlns:a16="http://schemas.microsoft.com/office/drawing/2014/main" id="{30435BAB-56A7-4860-8893-5ABC5096EF11}"/>
              </a:ext>
            </a:extLst>
          </p:cNvPr>
          <p:cNvSpPr/>
          <p:nvPr/>
        </p:nvSpPr>
        <p:spPr>
          <a:xfrm>
            <a:off x="512345" y="6345488"/>
            <a:ext cx="6889016" cy="461665"/>
          </a:xfrm>
          <a:prstGeom prst="rect">
            <a:avLst/>
          </a:prstGeom>
        </p:spPr>
        <p:txBody>
          <a:bodyPr wrap="square">
            <a:spAutoFit/>
          </a:bodyPr>
          <a:lstStyle/>
          <a:p>
            <a:pPr algn="r"/>
            <a:r>
              <a:rPr lang="en-US" sz="1200" dirty="0" err="1"/>
              <a:t>Hackshaw</a:t>
            </a:r>
            <a:r>
              <a:rPr lang="en-US" sz="1200" dirty="0"/>
              <a:t> et al. Low cigarette consumption and risk of coronary heart disease and stroke: meta-analysis of 141 cohort studies in 55 study reports. BMJ 2018</a:t>
            </a:r>
            <a:endParaRPr lang="es-ES" sz="1200" dirty="0"/>
          </a:p>
        </p:txBody>
      </p:sp>
    </p:spTree>
    <p:extLst>
      <p:ext uri="{BB962C8B-B14F-4D97-AF65-F5344CB8AC3E}">
        <p14:creationId xmlns:p14="http://schemas.microsoft.com/office/powerpoint/2010/main" val="166936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F6023A-1203-4736-86EF-91C2D5C49EE7}"/>
              </a:ext>
            </a:extLst>
          </p:cNvPr>
          <p:cNvSpPr>
            <a:spLocks noGrp="1"/>
          </p:cNvSpPr>
          <p:nvPr>
            <p:ph type="title"/>
          </p:nvPr>
        </p:nvSpPr>
        <p:spPr/>
        <p:txBody>
          <a:bodyPr/>
          <a:lstStyle/>
          <a:p>
            <a:r>
              <a:rPr lang="es-ES" dirty="0">
                <a:solidFill>
                  <a:schemeClr val="accent1">
                    <a:lumMod val="75000"/>
                  </a:schemeClr>
                </a:solidFill>
              </a:rPr>
              <a:t>Actividad física</a:t>
            </a:r>
          </a:p>
        </p:txBody>
      </p:sp>
      <p:pic>
        <p:nvPicPr>
          <p:cNvPr id="3" name="Imagen 2">
            <a:extLst>
              <a:ext uri="{FF2B5EF4-FFF2-40B4-BE49-F238E27FC236}">
                <a16:creationId xmlns:a16="http://schemas.microsoft.com/office/drawing/2014/main" id="{F86E3309-314F-4B02-9AD6-1E1617EC5331}"/>
              </a:ext>
            </a:extLst>
          </p:cNvPr>
          <p:cNvPicPr>
            <a:picLocks noChangeAspect="1"/>
          </p:cNvPicPr>
          <p:nvPr/>
        </p:nvPicPr>
        <p:blipFill>
          <a:blip r:embed="rId3"/>
          <a:stretch>
            <a:fillRect/>
          </a:stretch>
        </p:blipFill>
        <p:spPr>
          <a:xfrm>
            <a:off x="1020277" y="1314902"/>
            <a:ext cx="4312118" cy="4937154"/>
          </a:xfrm>
          <a:prstGeom prst="rect">
            <a:avLst/>
          </a:prstGeom>
        </p:spPr>
      </p:pic>
      <p:sp>
        <p:nvSpPr>
          <p:cNvPr id="5" name="Rectángulo 4">
            <a:extLst>
              <a:ext uri="{FF2B5EF4-FFF2-40B4-BE49-F238E27FC236}">
                <a16:creationId xmlns:a16="http://schemas.microsoft.com/office/drawing/2014/main" id="{106041DA-CC1B-4517-9EAF-84A5ED7FBA48}"/>
              </a:ext>
            </a:extLst>
          </p:cNvPr>
          <p:cNvSpPr/>
          <p:nvPr/>
        </p:nvSpPr>
        <p:spPr>
          <a:xfrm>
            <a:off x="7177076" y="6345489"/>
            <a:ext cx="4926969" cy="461665"/>
          </a:xfrm>
          <a:prstGeom prst="rect">
            <a:avLst/>
          </a:prstGeom>
        </p:spPr>
        <p:txBody>
          <a:bodyPr wrap="square">
            <a:spAutoFit/>
          </a:bodyPr>
          <a:lstStyle/>
          <a:p>
            <a:pPr algn="r"/>
            <a:r>
              <a:rPr lang="en-US" sz="1200" dirty="0" err="1"/>
              <a:t>Piepoli</a:t>
            </a:r>
            <a:r>
              <a:rPr lang="en-US" sz="1200" dirty="0"/>
              <a:t> MF, et al. 2016 European Guidelines on cardiovascular disease prevention in clinical practice. </a:t>
            </a:r>
            <a:r>
              <a:rPr lang="en-US" sz="1200" dirty="0" err="1"/>
              <a:t>Eur</a:t>
            </a:r>
            <a:r>
              <a:rPr lang="en-US" sz="1200" dirty="0"/>
              <a:t> Heart J. 2016.</a:t>
            </a:r>
            <a:endParaRPr lang="es-ES" sz="1200" dirty="0"/>
          </a:p>
        </p:txBody>
      </p:sp>
      <p:pic>
        <p:nvPicPr>
          <p:cNvPr id="6" name="Marcador de contenido 3">
            <a:extLst>
              <a:ext uri="{FF2B5EF4-FFF2-40B4-BE49-F238E27FC236}">
                <a16:creationId xmlns:a16="http://schemas.microsoft.com/office/drawing/2014/main" id="{EB2331AD-F887-450E-8E34-D3DE08410DE1}"/>
              </a:ext>
            </a:extLst>
          </p:cNvPr>
          <p:cNvPicPr>
            <a:picLocks noChangeAspect="1"/>
          </p:cNvPicPr>
          <p:nvPr/>
        </p:nvPicPr>
        <p:blipFill>
          <a:blip r:embed="rId4"/>
          <a:stretch>
            <a:fillRect/>
          </a:stretch>
        </p:blipFill>
        <p:spPr>
          <a:xfrm>
            <a:off x="7177076" y="342337"/>
            <a:ext cx="4843551" cy="1495736"/>
          </a:xfrm>
          <a:prstGeom prst="rect">
            <a:avLst/>
          </a:prstGeom>
        </p:spPr>
      </p:pic>
      <p:pic>
        <p:nvPicPr>
          <p:cNvPr id="7" name="Imagen 6">
            <a:extLst>
              <a:ext uri="{FF2B5EF4-FFF2-40B4-BE49-F238E27FC236}">
                <a16:creationId xmlns:a16="http://schemas.microsoft.com/office/drawing/2014/main" id="{6ECBD47D-8776-4B79-9B28-70FA97DBA103}"/>
              </a:ext>
            </a:extLst>
          </p:cNvPr>
          <p:cNvPicPr>
            <a:picLocks noChangeAspect="1"/>
          </p:cNvPicPr>
          <p:nvPr/>
        </p:nvPicPr>
        <p:blipFill rotWithShape="1">
          <a:blip r:embed="rId5"/>
          <a:srcRect b="33333"/>
          <a:stretch/>
        </p:blipFill>
        <p:spPr>
          <a:xfrm>
            <a:off x="7903662" y="1732088"/>
            <a:ext cx="3390377" cy="4572000"/>
          </a:xfrm>
          <a:prstGeom prst="rect">
            <a:avLst/>
          </a:prstGeom>
        </p:spPr>
      </p:pic>
      <p:sp>
        <p:nvSpPr>
          <p:cNvPr id="11" name="Rectángulo 10">
            <a:extLst>
              <a:ext uri="{FF2B5EF4-FFF2-40B4-BE49-F238E27FC236}">
                <a16:creationId xmlns:a16="http://schemas.microsoft.com/office/drawing/2014/main" id="{5479813C-402E-4D68-BE00-21016729289C}"/>
              </a:ext>
            </a:extLst>
          </p:cNvPr>
          <p:cNvSpPr/>
          <p:nvPr/>
        </p:nvSpPr>
        <p:spPr>
          <a:xfrm>
            <a:off x="59479" y="6304088"/>
            <a:ext cx="6242047" cy="461665"/>
          </a:xfrm>
          <a:prstGeom prst="rect">
            <a:avLst/>
          </a:prstGeom>
        </p:spPr>
        <p:txBody>
          <a:bodyPr wrap="square">
            <a:spAutoFit/>
          </a:bodyPr>
          <a:lstStyle/>
          <a:p>
            <a:pPr algn="r"/>
            <a:r>
              <a:rPr lang="en-US" sz="1200" dirty="0"/>
              <a:t>Martínez-Gómez, et al. Physical activity less than the recommended amount may prevent the onset of major biological risk factors for cardiovascular disease. Br J Sports Med 2018.</a:t>
            </a:r>
            <a:endParaRPr lang="es-ES" sz="1200" dirty="0"/>
          </a:p>
        </p:txBody>
      </p:sp>
    </p:spTree>
    <p:extLst>
      <p:ext uri="{BB962C8B-B14F-4D97-AF65-F5344CB8AC3E}">
        <p14:creationId xmlns:p14="http://schemas.microsoft.com/office/powerpoint/2010/main" val="507751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EBBB46-3A6A-4CE7-8479-D84035020345}"/>
              </a:ext>
            </a:extLst>
          </p:cNvPr>
          <p:cNvSpPr>
            <a:spLocks noGrp="1"/>
          </p:cNvSpPr>
          <p:nvPr>
            <p:ph type="title"/>
          </p:nvPr>
        </p:nvSpPr>
        <p:spPr/>
        <p:txBody>
          <a:bodyPr/>
          <a:lstStyle/>
          <a:p>
            <a:r>
              <a:rPr lang="es-ES" dirty="0">
                <a:solidFill>
                  <a:schemeClr val="accent1">
                    <a:lumMod val="75000"/>
                  </a:schemeClr>
                </a:solidFill>
              </a:rPr>
              <a:t>Uso de AAS en prevención primaria</a:t>
            </a:r>
          </a:p>
        </p:txBody>
      </p:sp>
      <p:pic>
        <p:nvPicPr>
          <p:cNvPr id="3" name="Marcador de contenido 3">
            <a:extLst>
              <a:ext uri="{FF2B5EF4-FFF2-40B4-BE49-F238E27FC236}">
                <a16:creationId xmlns:a16="http://schemas.microsoft.com/office/drawing/2014/main" id="{4DF142AF-1302-4FB4-A79E-58A7858B42BB}"/>
              </a:ext>
            </a:extLst>
          </p:cNvPr>
          <p:cNvPicPr>
            <a:picLocks noChangeAspect="1"/>
          </p:cNvPicPr>
          <p:nvPr/>
        </p:nvPicPr>
        <p:blipFill>
          <a:blip r:embed="rId2"/>
          <a:stretch>
            <a:fillRect/>
          </a:stretch>
        </p:blipFill>
        <p:spPr>
          <a:xfrm>
            <a:off x="689724" y="1690688"/>
            <a:ext cx="3985143" cy="2212991"/>
          </a:xfrm>
          <a:prstGeom prst="rect">
            <a:avLst/>
          </a:prstGeom>
        </p:spPr>
      </p:pic>
      <p:sp>
        <p:nvSpPr>
          <p:cNvPr id="4" name="Rectángulo 3">
            <a:extLst>
              <a:ext uri="{FF2B5EF4-FFF2-40B4-BE49-F238E27FC236}">
                <a16:creationId xmlns:a16="http://schemas.microsoft.com/office/drawing/2014/main" id="{E1D1421B-6DD2-4805-B648-DEC5F170BD01}"/>
              </a:ext>
            </a:extLst>
          </p:cNvPr>
          <p:cNvSpPr/>
          <p:nvPr/>
        </p:nvSpPr>
        <p:spPr>
          <a:xfrm>
            <a:off x="1590829" y="3903679"/>
            <a:ext cx="2180212" cy="276999"/>
          </a:xfrm>
          <a:prstGeom prst="rect">
            <a:avLst/>
          </a:prstGeom>
        </p:spPr>
        <p:txBody>
          <a:bodyPr wrap="none">
            <a:spAutoFit/>
          </a:bodyPr>
          <a:lstStyle/>
          <a:p>
            <a:r>
              <a:rPr lang="es-ES" sz="1200" dirty="0">
                <a:solidFill>
                  <a:srgbClr val="000000"/>
                </a:solidFill>
                <a:latin typeface="HelveticaNeueExtended"/>
              </a:rPr>
              <a:t>ASCEND </a:t>
            </a:r>
            <a:r>
              <a:rPr lang="es-ES" sz="1200" dirty="0" err="1">
                <a:solidFill>
                  <a:srgbClr val="000000"/>
                </a:solidFill>
                <a:latin typeface="HelveticaNeueExtended"/>
              </a:rPr>
              <a:t>Study</a:t>
            </a:r>
            <a:r>
              <a:rPr lang="es-ES" sz="1200" dirty="0">
                <a:solidFill>
                  <a:srgbClr val="000000"/>
                </a:solidFill>
                <a:latin typeface="HelveticaNeueExtended"/>
              </a:rPr>
              <a:t>. NEJM, 2018</a:t>
            </a:r>
            <a:endParaRPr lang="es-ES" sz="1200" dirty="0"/>
          </a:p>
        </p:txBody>
      </p:sp>
      <p:sp>
        <p:nvSpPr>
          <p:cNvPr id="5" name="Rectángulo 4">
            <a:extLst>
              <a:ext uri="{FF2B5EF4-FFF2-40B4-BE49-F238E27FC236}">
                <a16:creationId xmlns:a16="http://schemas.microsoft.com/office/drawing/2014/main" id="{47CD24F8-7417-4C99-909A-9310AABD422D}"/>
              </a:ext>
            </a:extLst>
          </p:cNvPr>
          <p:cNvSpPr/>
          <p:nvPr/>
        </p:nvSpPr>
        <p:spPr>
          <a:xfrm>
            <a:off x="2098083" y="1413689"/>
            <a:ext cx="1165704" cy="276999"/>
          </a:xfrm>
          <a:prstGeom prst="rect">
            <a:avLst/>
          </a:prstGeom>
        </p:spPr>
        <p:txBody>
          <a:bodyPr wrap="none">
            <a:spAutoFit/>
          </a:bodyPr>
          <a:lstStyle/>
          <a:p>
            <a:r>
              <a:rPr lang="es-ES" sz="1200" dirty="0">
                <a:solidFill>
                  <a:srgbClr val="000000"/>
                </a:solidFill>
                <a:latin typeface="HelveticaNeueExtended"/>
              </a:rPr>
              <a:t>DM sin evento</a:t>
            </a:r>
            <a:endParaRPr lang="es-ES" sz="1200" dirty="0"/>
          </a:p>
        </p:txBody>
      </p:sp>
      <p:sp>
        <p:nvSpPr>
          <p:cNvPr id="6" name="Rectángulo 5">
            <a:extLst>
              <a:ext uri="{FF2B5EF4-FFF2-40B4-BE49-F238E27FC236}">
                <a16:creationId xmlns:a16="http://schemas.microsoft.com/office/drawing/2014/main" id="{0BC5F3BD-3402-4192-92A6-19C36B372178}"/>
              </a:ext>
            </a:extLst>
          </p:cNvPr>
          <p:cNvSpPr/>
          <p:nvPr/>
        </p:nvSpPr>
        <p:spPr>
          <a:xfrm>
            <a:off x="5580901" y="5600561"/>
            <a:ext cx="2112886" cy="276999"/>
          </a:xfrm>
          <a:prstGeom prst="rect">
            <a:avLst/>
          </a:prstGeom>
        </p:spPr>
        <p:txBody>
          <a:bodyPr wrap="none">
            <a:spAutoFit/>
          </a:bodyPr>
          <a:lstStyle/>
          <a:p>
            <a:r>
              <a:rPr lang="es-ES" sz="1200" dirty="0">
                <a:solidFill>
                  <a:srgbClr val="000000"/>
                </a:solidFill>
                <a:latin typeface="HelveticaNeueExtended"/>
              </a:rPr>
              <a:t>ARRIVE </a:t>
            </a:r>
            <a:r>
              <a:rPr lang="es-ES" sz="1200" dirty="0" err="1">
                <a:solidFill>
                  <a:srgbClr val="000000"/>
                </a:solidFill>
                <a:latin typeface="HelveticaNeueExtended"/>
              </a:rPr>
              <a:t>Study</a:t>
            </a:r>
            <a:r>
              <a:rPr lang="es-ES" sz="1200" dirty="0">
                <a:solidFill>
                  <a:srgbClr val="000000"/>
                </a:solidFill>
                <a:latin typeface="HelveticaNeueExtended"/>
              </a:rPr>
              <a:t>. NEJM, 2018</a:t>
            </a:r>
            <a:endParaRPr lang="es-ES" sz="1200" dirty="0"/>
          </a:p>
        </p:txBody>
      </p:sp>
      <p:pic>
        <p:nvPicPr>
          <p:cNvPr id="7" name="Marcador de contenido 6">
            <a:extLst>
              <a:ext uri="{FF2B5EF4-FFF2-40B4-BE49-F238E27FC236}">
                <a16:creationId xmlns:a16="http://schemas.microsoft.com/office/drawing/2014/main" id="{BD70B786-CB2A-4B6C-A6EC-6C4A600E08A2}"/>
              </a:ext>
            </a:extLst>
          </p:cNvPr>
          <p:cNvPicPr>
            <a:picLocks noChangeAspect="1"/>
          </p:cNvPicPr>
          <p:nvPr/>
        </p:nvPicPr>
        <p:blipFill>
          <a:blip r:embed="rId3"/>
          <a:stretch>
            <a:fillRect/>
          </a:stretch>
        </p:blipFill>
        <p:spPr>
          <a:xfrm>
            <a:off x="4838496" y="3429000"/>
            <a:ext cx="3597696" cy="2130540"/>
          </a:xfrm>
          <a:prstGeom prst="rect">
            <a:avLst/>
          </a:prstGeom>
        </p:spPr>
      </p:pic>
      <p:sp>
        <p:nvSpPr>
          <p:cNvPr id="8" name="Rectángulo 7">
            <a:extLst>
              <a:ext uri="{FF2B5EF4-FFF2-40B4-BE49-F238E27FC236}">
                <a16:creationId xmlns:a16="http://schemas.microsoft.com/office/drawing/2014/main" id="{E4EB30DC-D369-4F6A-96E2-3C3F8AC63126}"/>
              </a:ext>
            </a:extLst>
          </p:cNvPr>
          <p:cNvSpPr/>
          <p:nvPr/>
        </p:nvSpPr>
        <p:spPr>
          <a:xfrm>
            <a:off x="6003997" y="3110980"/>
            <a:ext cx="1266693" cy="276999"/>
          </a:xfrm>
          <a:prstGeom prst="rect">
            <a:avLst/>
          </a:prstGeom>
        </p:spPr>
        <p:txBody>
          <a:bodyPr wrap="none">
            <a:spAutoFit/>
          </a:bodyPr>
          <a:lstStyle/>
          <a:p>
            <a:r>
              <a:rPr lang="es-ES" sz="1200" dirty="0">
                <a:solidFill>
                  <a:srgbClr val="000000"/>
                </a:solidFill>
                <a:latin typeface="HelveticaNeueExtended"/>
              </a:rPr>
              <a:t>RCV intermedio</a:t>
            </a:r>
            <a:endParaRPr lang="es-ES" sz="1200" dirty="0"/>
          </a:p>
        </p:txBody>
      </p:sp>
      <p:pic>
        <p:nvPicPr>
          <p:cNvPr id="9" name="Marcador de contenido 3">
            <a:extLst>
              <a:ext uri="{FF2B5EF4-FFF2-40B4-BE49-F238E27FC236}">
                <a16:creationId xmlns:a16="http://schemas.microsoft.com/office/drawing/2014/main" id="{05045E40-9864-48E5-8225-8F109FD358E4}"/>
              </a:ext>
            </a:extLst>
          </p:cNvPr>
          <p:cNvPicPr>
            <a:picLocks noChangeAspect="1"/>
          </p:cNvPicPr>
          <p:nvPr/>
        </p:nvPicPr>
        <p:blipFill>
          <a:blip r:embed="rId4"/>
          <a:stretch>
            <a:fillRect/>
          </a:stretch>
        </p:blipFill>
        <p:spPr>
          <a:xfrm>
            <a:off x="8562430" y="3994261"/>
            <a:ext cx="3558684" cy="2586740"/>
          </a:xfrm>
          <a:prstGeom prst="rect">
            <a:avLst/>
          </a:prstGeom>
        </p:spPr>
      </p:pic>
      <p:sp>
        <p:nvSpPr>
          <p:cNvPr id="10" name="Rectángulo 9">
            <a:extLst>
              <a:ext uri="{FF2B5EF4-FFF2-40B4-BE49-F238E27FC236}">
                <a16:creationId xmlns:a16="http://schemas.microsoft.com/office/drawing/2014/main" id="{C3CE6C7F-44BA-4726-AF13-A7845E9E2A78}"/>
              </a:ext>
            </a:extLst>
          </p:cNvPr>
          <p:cNvSpPr/>
          <p:nvPr/>
        </p:nvSpPr>
        <p:spPr>
          <a:xfrm>
            <a:off x="9238842" y="6581001"/>
            <a:ext cx="2205860" cy="276999"/>
          </a:xfrm>
          <a:prstGeom prst="rect">
            <a:avLst/>
          </a:prstGeom>
        </p:spPr>
        <p:txBody>
          <a:bodyPr wrap="none">
            <a:spAutoFit/>
          </a:bodyPr>
          <a:lstStyle/>
          <a:p>
            <a:r>
              <a:rPr lang="es-ES" sz="1200" dirty="0">
                <a:solidFill>
                  <a:srgbClr val="000000"/>
                </a:solidFill>
                <a:latin typeface="HelveticaNeueExtended"/>
              </a:rPr>
              <a:t>ASPREE </a:t>
            </a:r>
            <a:r>
              <a:rPr lang="es-ES" sz="1200" dirty="0" err="1">
                <a:solidFill>
                  <a:srgbClr val="000000"/>
                </a:solidFill>
                <a:latin typeface="HelveticaNeueExtended"/>
              </a:rPr>
              <a:t>Study</a:t>
            </a:r>
            <a:r>
              <a:rPr lang="es-ES" sz="1200" dirty="0">
                <a:solidFill>
                  <a:srgbClr val="000000"/>
                </a:solidFill>
                <a:latin typeface="HelveticaNeueExtended"/>
              </a:rPr>
              <a:t>. NEJM, 2018</a:t>
            </a:r>
            <a:endParaRPr lang="es-ES" sz="1200" dirty="0"/>
          </a:p>
        </p:txBody>
      </p:sp>
      <p:sp>
        <p:nvSpPr>
          <p:cNvPr id="11" name="Rectángulo 10">
            <a:extLst>
              <a:ext uri="{FF2B5EF4-FFF2-40B4-BE49-F238E27FC236}">
                <a16:creationId xmlns:a16="http://schemas.microsoft.com/office/drawing/2014/main" id="{E6A52071-2A0A-48B5-92E0-F80E7582F1A5}"/>
              </a:ext>
            </a:extLst>
          </p:cNvPr>
          <p:cNvSpPr/>
          <p:nvPr/>
        </p:nvSpPr>
        <p:spPr>
          <a:xfrm>
            <a:off x="9635489" y="3830854"/>
            <a:ext cx="1412566" cy="276999"/>
          </a:xfrm>
          <a:prstGeom prst="rect">
            <a:avLst/>
          </a:prstGeom>
        </p:spPr>
        <p:txBody>
          <a:bodyPr wrap="none">
            <a:spAutoFit/>
          </a:bodyPr>
          <a:lstStyle/>
          <a:p>
            <a:r>
              <a:rPr lang="es-ES" sz="1200" dirty="0">
                <a:solidFill>
                  <a:srgbClr val="000000"/>
                </a:solidFill>
                <a:latin typeface="HelveticaNeueExtended"/>
              </a:rPr>
              <a:t>Ancianos sin ECV</a:t>
            </a:r>
            <a:endParaRPr lang="es-ES" sz="1200" dirty="0"/>
          </a:p>
        </p:txBody>
      </p:sp>
    </p:spTree>
    <p:extLst>
      <p:ext uri="{BB962C8B-B14F-4D97-AF65-F5344CB8AC3E}">
        <p14:creationId xmlns:p14="http://schemas.microsoft.com/office/powerpoint/2010/main" val="365656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ES" dirty="0">
                <a:solidFill>
                  <a:schemeClr val="accent1">
                    <a:lumMod val="75000"/>
                  </a:schemeClr>
                </a:solidFill>
              </a:rPr>
              <a:t>20 años de seguimiento. STENO-2</a:t>
            </a:r>
          </a:p>
        </p:txBody>
      </p:sp>
      <p:pic>
        <p:nvPicPr>
          <p:cNvPr id="7" name="Marcador de contenido 6"/>
          <p:cNvPicPr>
            <a:picLocks noGrp="1" noChangeAspect="1"/>
          </p:cNvPicPr>
          <p:nvPr>
            <p:ph sz="half" idx="1"/>
          </p:nvPr>
        </p:nvPicPr>
        <p:blipFill>
          <a:blip r:embed="rId2"/>
          <a:stretch>
            <a:fillRect/>
          </a:stretch>
        </p:blipFill>
        <p:spPr>
          <a:xfrm>
            <a:off x="2152650" y="2551744"/>
            <a:ext cx="3886200" cy="2899101"/>
          </a:xfrm>
          <a:prstGeom prst="rect">
            <a:avLst/>
          </a:prstGeom>
        </p:spPr>
      </p:pic>
      <p:pic>
        <p:nvPicPr>
          <p:cNvPr id="9" name="Marcador de contenido 8"/>
          <p:cNvPicPr>
            <a:picLocks noGrp="1" noChangeAspect="1"/>
          </p:cNvPicPr>
          <p:nvPr>
            <p:ph sz="half" idx="2"/>
          </p:nvPr>
        </p:nvPicPr>
        <p:blipFill>
          <a:blip r:embed="rId3"/>
          <a:stretch>
            <a:fillRect/>
          </a:stretch>
        </p:blipFill>
        <p:spPr>
          <a:xfrm>
            <a:off x="6153150" y="2961389"/>
            <a:ext cx="3886200" cy="2079811"/>
          </a:xfrm>
          <a:prstGeom prst="rect">
            <a:avLst/>
          </a:prstGeom>
        </p:spPr>
      </p:pic>
      <p:sp>
        <p:nvSpPr>
          <p:cNvPr id="8" name="Rectángulo 7"/>
          <p:cNvSpPr/>
          <p:nvPr/>
        </p:nvSpPr>
        <p:spPr>
          <a:xfrm>
            <a:off x="3938187" y="6311899"/>
            <a:ext cx="6943458" cy="461665"/>
          </a:xfrm>
          <a:prstGeom prst="rect">
            <a:avLst/>
          </a:prstGeom>
        </p:spPr>
        <p:txBody>
          <a:bodyPr wrap="square">
            <a:spAutoFit/>
          </a:bodyPr>
          <a:lstStyle/>
          <a:p>
            <a:pPr algn="r" defTabSz="457200">
              <a:defRPr/>
            </a:pPr>
            <a:r>
              <a:rPr lang="es-ES" sz="1200" dirty="0" err="1">
                <a:solidFill>
                  <a:prstClr val="black"/>
                </a:solidFill>
                <a:latin typeface="Calibri" panose="020F0502020204030204"/>
              </a:rPr>
              <a:t>Gaede</a:t>
            </a:r>
            <a:r>
              <a:rPr lang="es-ES" sz="1200" dirty="0">
                <a:solidFill>
                  <a:prstClr val="black"/>
                </a:solidFill>
                <a:latin typeface="Calibri" panose="020F0502020204030204"/>
              </a:rPr>
              <a:t>, P. </a:t>
            </a:r>
            <a:r>
              <a:rPr lang="es-ES" sz="1200" dirty="0" err="1">
                <a:solidFill>
                  <a:prstClr val="black"/>
                </a:solidFill>
                <a:latin typeface="Calibri" panose="020F0502020204030204"/>
              </a:rPr>
              <a:t>Years</a:t>
            </a:r>
            <a:r>
              <a:rPr lang="es-ES" sz="1200" dirty="0">
                <a:solidFill>
                  <a:prstClr val="black"/>
                </a:solidFill>
                <a:latin typeface="Calibri" panose="020F0502020204030204"/>
              </a:rPr>
              <a:t> of </a:t>
            </a:r>
            <a:r>
              <a:rPr lang="es-ES" sz="1200" dirty="0" err="1">
                <a:solidFill>
                  <a:prstClr val="black"/>
                </a:solidFill>
                <a:latin typeface="Calibri" panose="020F0502020204030204"/>
              </a:rPr>
              <a:t>life</a:t>
            </a:r>
            <a:r>
              <a:rPr lang="es-ES" sz="1200" dirty="0">
                <a:solidFill>
                  <a:prstClr val="black"/>
                </a:solidFill>
                <a:latin typeface="Calibri" panose="020F0502020204030204"/>
              </a:rPr>
              <a:t> </a:t>
            </a:r>
            <a:r>
              <a:rPr lang="es-ES" sz="1200" dirty="0" err="1">
                <a:solidFill>
                  <a:prstClr val="black"/>
                </a:solidFill>
                <a:latin typeface="Calibri" panose="020F0502020204030204"/>
              </a:rPr>
              <a:t>gained</a:t>
            </a:r>
            <a:r>
              <a:rPr lang="es-ES" sz="1200" dirty="0">
                <a:solidFill>
                  <a:prstClr val="black"/>
                </a:solidFill>
                <a:latin typeface="Calibri" panose="020F0502020204030204"/>
              </a:rPr>
              <a:t> </a:t>
            </a:r>
            <a:r>
              <a:rPr lang="es-ES" sz="1200" dirty="0" err="1">
                <a:solidFill>
                  <a:prstClr val="black"/>
                </a:solidFill>
                <a:latin typeface="Calibri" panose="020F0502020204030204"/>
              </a:rPr>
              <a:t>by</a:t>
            </a:r>
            <a:r>
              <a:rPr lang="es-ES" sz="1200" dirty="0">
                <a:solidFill>
                  <a:prstClr val="black"/>
                </a:solidFill>
                <a:latin typeface="Calibri" panose="020F0502020204030204"/>
              </a:rPr>
              <a:t> multifactorial </a:t>
            </a:r>
            <a:r>
              <a:rPr lang="es-ES" sz="1200" dirty="0" err="1">
                <a:solidFill>
                  <a:prstClr val="black"/>
                </a:solidFill>
                <a:latin typeface="Calibri" panose="020F0502020204030204"/>
              </a:rPr>
              <a:t>intervention</a:t>
            </a:r>
            <a:r>
              <a:rPr lang="es-ES" sz="1200" dirty="0">
                <a:solidFill>
                  <a:prstClr val="black"/>
                </a:solidFill>
                <a:latin typeface="Calibri" panose="020F0502020204030204"/>
              </a:rPr>
              <a:t> in </a:t>
            </a:r>
            <a:r>
              <a:rPr lang="es-ES" sz="1200" dirty="0" err="1">
                <a:solidFill>
                  <a:prstClr val="black"/>
                </a:solidFill>
                <a:latin typeface="Calibri" panose="020F0502020204030204"/>
              </a:rPr>
              <a:t>patients</a:t>
            </a:r>
            <a:r>
              <a:rPr lang="es-ES" sz="1200" dirty="0">
                <a:solidFill>
                  <a:prstClr val="black"/>
                </a:solidFill>
                <a:latin typeface="Calibri" panose="020F0502020204030204"/>
              </a:rPr>
              <a:t> </a:t>
            </a:r>
            <a:r>
              <a:rPr lang="es-ES" sz="1200" dirty="0" err="1">
                <a:solidFill>
                  <a:prstClr val="black"/>
                </a:solidFill>
                <a:latin typeface="Calibri" panose="020F0502020204030204"/>
              </a:rPr>
              <a:t>with</a:t>
            </a:r>
            <a:r>
              <a:rPr lang="es-ES" sz="1200" dirty="0">
                <a:solidFill>
                  <a:prstClr val="black"/>
                </a:solidFill>
                <a:latin typeface="Calibri" panose="020F0502020204030204"/>
              </a:rPr>
              <a:t> </a:t>
            </a:r>
            <a:r>
              <a:rPr lang="es-ES" sz="1200" dirty="0" err="1">
                <a:solidFill>
                  <a:prstClr val="black"/>
                </a:solidFill>
                <a:latin typeface="Calibri" panose="020F0502020204030204"/>
              </a:rPr>
              <a:t>type</a:t>
            </a:r>
            <a:r>
              <a:rPr lang="es-ES" sz="1200" dirty="0">
                <a:solidFill>
                  <a:prstClr val="black"/>
                </a:solidFill>
                <a:latin typeface="Calibri" panose="020F0502020204030204"/>
              </a:rPr>
              <a:t> 2 diabetes mellitus and microalbuminuria: 21 </a:t>
            </a:r>
            <a:r>
              <a:rPr lang="es-ES" sz="1200" dirty="0" err="1">
                <a:solidFill>
                  <a:prstClr val="black"/>
                </a:solidFill>
                <a:latin typeface="Calibri" panose="020F0502020204030204"/>
              </a:rPr>
              <a:t>years</a:t>
            </a:r>
            <a:r>
              <a:rPr lang="es-ES" sz="1200" dirty="0">
                <a:solidFill>
                  <a:prstClr val="black"/>
                </a:solidFill>
                <a:latin typeface="Calibri" panose="020F0502020204030204"/>
              </a:rPr>
              <a:t> </a:t>
            </a:r>
            <a:r>
              <a:rPr lang="es-ES" sz="1200" dirty="0" err="1">
                <a:solidFill>
                  <a:prstClr val="black"/>
                </a:solidFill>
                <a:latin typeface="Calibri" panose="020F0502020204030204"/>
              </a:rPr>
              <a:t>follow</a:t>
            </a:r>
            <a:r>
              <a:rPr lang="es-ES" sz="1200" dirty="0">
                <a:solidFill>
                  <a:prstClr val="black"/>
                </a:solidFill>
                <a:latin typeface="Calibri" panose="020F0502020204030204"/>
              </a:rPr>
              <a:t>-up </a:t>
            </a:r>
            <a:r>
              <a:rPr lang="es-ES" sz="1200" dirty="0" err="1">
                <a:solidFill>
                  <a:prstClr val="black"/>
                </a:solidFill>
                <a:latin typeface="Calibri" panose="020F0502020204030204"/>
              </a:rPr>
              <a:t>on</a:t>
            </a:r>
            <a:r>
              <a:rPr lang="es-ES" sz="1200" dirty="0">
                <a:solidFill>
                  <a:prstClr val="black"/>
                </a:solidFill>
                <a:latin typeface="Calibri" panose="020F0502020204030204"/>
              </a:rPr>
              <a:t> </a:t>
            </a:r>
            <a:r>
              <a:rPr lang="es-ES" sz="1200" dirty="0" err="1">
                <a:solidFill>
                  <a:prstClr val="black"/>
                </a:solidFill>
                <a:latin typeface="Calibri" panose="020F0502020204030204"/>
              </a:rPr>
              <a:t>the</a:t>
            </a:r>
            <a:r>
              <a:rPr lang="es-ES" sz="1200" dirty="0">
                <a:solidFill>
                  <a:prstClr val="black"/>
                </a:solidFill>
                <a:latin typeface="Calibri" panose="020F0502020204030204"/>
              </a:rPr>
              <a:t> Steno-2 </a:t>
            </a:r>
            <a:r>
              <a:rPr lang="es-ES" sz="1200" dirty="0" err="1">
                <a:solidFill>
                  <a:prstClr val="black"/>
                </a:solidFill>
                <a:latin typeface="Calibri" panose="020F0502020204030204"/>
              </a:rPr>
              <a:t>randomised</a:t>
            </a:r>
            <a:r>
              <a:rPr lang="es-ES" sz="1200" dirty="0">
                <a:solidFill>
                  <a:prstClr val="black"/>
                </a:solidFill>
                <a:latin typeface="Calibri" panose="020F0502020204030204"/>
              </a:rPr>
              <a:t> trial. </a:t>
            </a:r>
            <a:r>
              <a:rPr lang="es-ES" sz="1200" dirty="0" err="1">
                <a:solidFill>
                  <a:prstClr val="black"/>
                </a:solidFill>
                <a:latin typeface="Calibri" panose="020F0502020204030204"/>
              </a:rPr>
              <a:t>Diabetologia</a:t>
            </a:r>
            <a:r>
              <a:rPr lang="es-ES" sz="1200" dirty="0">
                <a:solidFill>
                  <a:prstClr val="black"/>
                </a:solidFill>
                <a:latin typeface="Calibri" panose="020F0502020204030204"/>
              </a:rPr>
              <a:t> 2016</a:t>
            </a:r>
          </a:p>
        </p:txBody>
      </p:sp>
    </p:spTree>
    <p:extLst>
      <p:ext uri="{BB962C8B-B14F-4D97-AF65-F5344CB8AC3E}">
        <p14:creationId xmlns:p14="http://schemas.microsoft.com/office/powerpoint/2010/main" val="1751793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2335395" y="125760"/>
            <a:ext cx="6856949" cy="1143000"/>
          </a:xfrm>
        </p:spPr>
        <p:txBody>
          <a:bodyPr/>
          <a:lstStyle/>
          <a:p>
            <a:r>
              <a:rPr lang="es-ES" dirty="0">
                <a:solidFill>
                  <a:schemeClr val="accent1">
                    <a:lumMod val="75000"/>
                  </a:schemeClr>
                </a:solidFill>
              </a:rPr>
              <a:t>FRCV en DMt2</a:t>
            </a:r>
          </a:p>
        </p:txBody>
      </p:sp>
      <p:pic>
        <p:nvPicPr>
          <p:cNvPr id="9" name="Marcador de contenido 8"/>
          <p:cNvPicPr>
            <a:picLocks noGrp="1" noChangeAspect="1"/>
          </p:cNvPicPr>
          <p:nvPr>
            <p:ph idx="1"/>
          </p:nvPr>
        </p:nvPicPr>
        <p:blipFill>
          <a:blip r:embed="rId3"/>
          <a:stretch>
            <a:fillRect/>
          </a:stretch>
        </p:blipFill>
        <p:spPr>
          <a:xfrm>
            <a:off x="2699658" y="1609162"/>
            <a:ext cx="7099904" cy="4717750"/>
          </a:xfrm>
          <a:prstGeom prst="rect">
            <a:avLst/>
          </a:prstGeom>
        </p:spPr>
      </p:pic>
      <p:pic>
        <p:nvPicPr>
          <p:cNvPr id="12" name="Imagen 11">
            <a:extLst>
              <a:ext uri="{FF2B5EF4-FFF2-40B4-BE49-F238E27FC236}">
                <a16:creationId xmlns:a16="http://schemas.microsoft.com/office/drawing/2014/main" id="{EB7BCBA1-8D9A-4B4C-80A0-4CD66D3F4517}"/>
              </a:ext>
            </a:extLst>
          </p:cNvPr>
          <p:cNvPicPr>
            <a:picLocks noChangeAspect="1"/>
          </p:cNvPicPr>
          <p:nvPr/>
        </p:nvPicPr>
        <p:blipFill>
          <a:blip r:embed="rId4"/>
          <a:stretch>
            <a:fillRect/>
          </a:stretch>
        </p:blipFill>
        <p:spPr>
          <a:xfrm>
            <a:off x="11540164" y="69012"/>
            <a:ext cx="651835" cy="720027"/>
          </a:xfrm>
          <a:prstGeom prst="rect">
            <a:avLst/>
          </a:prstGeom>
        </p:spPr>
      </p:pic>
      <p:sp>
        <p:nvSpPr>
          <p:cNvPr id="13" name="Rectángulo 12">
            <a:extLst>
              <a:ext uri="{FF2B5EF4-FFF2-40B4-BE49-F238E27FC236}">
                <a16:creationId xmlns:a16="http://schemas.microsoft.com/office/drawing/2014/main" id="{B6BA3D23-D0F4-46D9-9A40-132F1FF7724F}"/>
              </a:ext>
            </a:extLst>
          </p:cNvPr>
          <p:cNvSpPr/>
          <p:nvPr/>
        </p:nvSpPr>
        <p:spPr>
          <a:xfrm>
            <a:off x="43898" y="6534835"/>
            <a:ext cx="4829527" cy="276999"/>
          </a:xfrm>
          <a:prstGeom prst="rect">
            <a:avLst/>
          </a:prstGeom>
        </p:spPr>
        <p:txBody>
          <a:bodyPr wrap="none">
            <a:spAutoFit/>
          </a:bodyPr>
          <a:lstStyle/>
          <a:p>
            <a:pPr>
              <a:spcAft>
                <a:spcPts val="0"/>
              </a:spcAft>
            </a:pPr>
            <a:r>
              <a:rPr lang="es-ES" sz="1200" dirty="0"/>
              <a:t>Estudio IBERICAN© - Agencia de Investigación, Fundación Semergen -2019</a:t>
            </a:r>
            <a:endParaRPr lang="es-ES"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Box 4">
            <a:extLst>
              <a:ext uri="{FF2B5EF4-FFF2-40B4-BE49-F238E27FC236}">
                <a16:creationId xmlns:a16="http://schemas.microsoft.com/office/drawing/2014/main" id="{C018FDD5-6A43-4B1B-A0A3-8B002CAC8466}"/>
              </a:ext>
            </a:extLst>
          </p:cNvPr>
          <p:cNvSpPr txBox="1">
            <a:spLocks noChangeArrowheads="1"/>
          </p:cNvSpPr>
          <p:nvPr/>
        </p:nvSpPr>
        <p:spPr bwMode="auto">
          <a:xfrm>
            <a:off x="838201" y="1382911"/>
            <a:ext cx="74571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defRPr/>
            </a:pPr>
            <a:r>
              <a:rPr lang="en-US" sz="1400" b="1" dirty="0">
                <a:solidFill>
                  <a:srgbClr val="143246"/>
                </a:solidFill>
                <a:latin typeface="Arial Narrow" pitchFamily="34" charset="0"/>
              </a:rPr>
              <a:t>N=8.066</a:t>
            </a:r>
          </a:p>
        </p:txBody>
      </p:sp>
      <p:sp>
        <p:nvSpPr>
          <p:cNvPr id="8" name="Rectangle 9">
            <a:extLst>
              <a:ext uri="{FF2B5EF4-FFF2-40B4-BE49-F238E27FC236}">
                <a16:creationId xmlns:a16="http://schemas.microsoft.com/office/drawing/2014/main" id="{F4D0B69D-157D-4FDD-88D7-CEDC51DA9484}"/>
              </a:ext>
            </a:extLst>
          </p:cNvPr>
          <p:cNvSpPr>
            <a:spLocks noChangeArrowheads="1"/>
          </p:cNvSpPr>
          <p:nvPr/>
        </p:nvSpPr>
        <p:spPr bwMode="ltGray">
          <a:xfrm flipV="1">
            <a:off x="1588" y="1053356"/>
            <a:ext cx="12188824" cy="188971"/>
          </a:xfrm>
          <a:prstGeom prst="rect">
            <a:avLst/>
          </a:prstGeom>
          <a:gradFill flip="none" rotWithShape="1">
            <a:gsLst>
              <a:gs pos="99000">
                <a:srgbClr val="17662C"/>
              </a:gs>
              <a:gs pos="0">
                <a:srgbClr val="FF8000"/>
              </a:gs>
            </a:gsLst>
            <a:lin ang="0" scaled="1"/>
            <a:tileRect/>
          </a:gradFill>
          <a:ln>
            <a:noFill/>
          </a:ln>
        </p:spPr>
        <p:txBody>
          <a:bodyPr wrap="none" anchor="ctr"/>
          <a:lstStyle/>
          <a:p>
            <a:pPr defTabSz="914126">
              <a:defRPr/>
            </a:pPr>
            <a:endParaRPr lang="es-ES" sz="1519">
              <a:solidFill>
                <a:srgbClr val="000000"/>
              </a:solidFill>
              <a:latin typeface="Calibri"/>
              <a:ea typeface="ＭＳ Ｐゴシック" charset="0"/>
              <a:cs typeface="ＭＳ Ｐゴシック" charset="0"/>
            </a:endParaRPr>
          </a:p>
        </p:txBody>
      </p:sp>
      <p:pic>
        <p:nvPicPr>
          <p:cNvPr id="10" name="Imagen 9" descr="Logo SEMERGEN ok.jpg">
            <a:extLst>
              <a:ext uri="{FF2B5EF4-FFF2-40B4-BE49-F238E27FC236}">
                <a16:creationId xmlns:a16="http://schemas.microsoft.com/office/drawing/2014/main" id="{5B81A244-6F72-46CE-9DA2-B77F24AA4EB1}"/>
              </a:ext>
            </a:extLst>
          </p:cNvPr>
          <p:cNvPicPr>
            <a:picLocks noChangeAspect="1"/>
          </p:cNvPicPr>
          <p:nvPr/>
        </p:nvPicPr>
        <p:blipFill>
          <a:blip r:embed="rId5"/>
          <a:srcRect/>
          <a:stretch>
            <a:fillRect/>
          </a:stretch>
        </p:blipFill>
        <p:spPr bwMode="auto">
          <a:xfrm>
            <a:off x="33068" y="894"/>
            <a:ext cx="702422" cy="563672"/>
          </a:xfrm>
          <a:prstGeom prst="rect">
            <a:avLst/>
          </a:prstGeom>
          <a:noFill/>
          <a:ln w="9525">
            <a:noFill/>
            <a:miter lim="800000"/>
            <a:headEnd/>
            <a:tailEnd/>
          </a:ln>
        </p:spPr>
      </p:pic>
    </p:spTree>
    <p:extLst>
      <p:ext uri="{BB962C8B-B14F-4D97-AF65-F5344CB8AC3E}">
        <p14:creationId xmlns:p14="http://schemas.microsoft.com/office/powerpoint/2010/main" val="348143885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r>
              <a:rPr lang="es-ES" dirty="0">
                <a:solidFill>
                  <a:schemeClr val="accent1">
                    <a:lumMod val="75000"/>
                  </a:schemeClr>
                </a:solidFill>
              </a:rPr>
              <a:t>Conflicto de intereses</a:t>
            </a:r>
          </a:p>
        </p:txBody>
      </p:sp>
      <p:sp>
        <p:nvSpPr>
          <p:cNvPr id="8" name="Marcador de contenido 7"/>
          <p:cNvSpPr>
            <a:spLocks noGrp="1"/>
          </p:cNvSpPr>
          <p:nvPr>
            <p:ph idx="1"/>
          </p:nvPr>
        </p:nvSpPr>
        <p:spPr/>
        <p:txBody>
          <a:bodyPr>
            <a:normAutofit fontScale="85000" lnSpcReduction="20000"/>
          </a:bodyPr>
          <a:lstStyle/>
          <a:p>
            <a:r>
              <a:rPr lang="es-ES" dirty="0" err="1"/>
              <a:t>Advisory</a:t>
            </a:r>
            <a:r>
              <a:rPr lang="es-ES" dirty="0"/>
              <a:t> </a:t>
            </a:r>
            <a:r>
              <a:rPr lang="es-ES" dirty="0" err="1"/>
              <a:t>Board</a:t>
            </a:r>
            <a:r>
              <a:rPr lang="es-ES" dirty="0"/>
              <a:t>:</a:t>
            </a:r>
          </a:p>
          <a:p>
            <a:pPr lvl="1"/>
            <a:r>
              <a:rPr lang="es-ES" dirty="0"/>
              <a:t>Almirall, Astra </a:t>
            </a:r>
            <a:r>
              <a:rPr lang="es-ES" dirty="0" err="1"/>
              <a:t>Zeneca</a:t>
            </a:r>
            <a:r>
              <a:rPr lang="es-ES" dirty="0"/>
              <a:t>, Bayer, BMS, </a:t>
            </a:r>
            <a:r>
              <a:rPr lang="es-ES" dirty="0" err="1"/>
              <a:t>Daichii-Sankyo</a:t>
            </a:r>
            <a:r>
              <a:rPr lang="es-ES" dirty="0"/>
              <a:t>, Novartis</a:t>
            </a:r>
          </a:p>
          <a:p>
            <a:r>
              <a:rPr lang="es-ES" dirty="0" err="1"/>
              <a:t>Consultant</a:t>
            </a:r>
            <a:r>
              <a:rPr lang="es-ES" dirty="0"/>
              <a:t>:</a:t>
            </a:r>
          </a:p>
          <a:p>
            <a:pPr lvl="1"/>
            <a:r>
              <a:rPr lang="es-ES" dirty="0"/>
              <a:t>Almirall, Bayer</a:t>
            </a:r>
          </a:p>
          <a:p>
            <a:r>
              <a:rPr lang="es-ES" dirty="0"/>
              <a:t>Docencia:</a:t>
            </a:r>
          </a:p>
          <a:p>
            <a:pPr lvl="1"/>
            <a:r>
              <a:rPr lang="es-ES" dirty="0"/>
              <a:t>Abbott, Almirall, Astra </a:t>
            </a:r>
            <a:r>
              <a:rPr lang="es-ES" dirty="0" err="1"/>
              <a:t>Zeneca</a:t>
            </a:r>
            <a:r>
              <a:rPr lang="es-ES" dirty="0"/>
              <a:t>, Bayer, Boehringer-Ingelheim, Bristol-Myers-Squibb, Esteve, GSK, </a:t>
            </a:r>
            <a:r>
              <a:rPr lang="es-ES" dirty="0" err="1"/>
              <a:t>Lacer</a:t>
            </a:r>
            <a:r>
              <a:rPr lang="es-ES" dirty="0"/>
              <a:t>, Lilly, MSD, Novartis, Novo-</a:t>
            </a:r>
            <a:r>
              <a:rPr lang="es-ES" dirty="0" err="1"/>
              <a:t>Nordisk</a:t>
            </a:r>
            <a:r>
              <a:rPr lang="es-ES" dirty="0"/>
              <a:t>, Pfizer, Sanofi-Aventis, </a:t>
            </a:r>
            <a:r>
              <a:rPr lang="es-ES" dirty="0" err="1"/>
              <a:t>Servier,Teva</a:t>
            </a:r>
            <a:endParaRPr lang="es-ES" dirty="0"/>
          </a:p>
          <a:p>
            <a:r>
              <a:rPr lang="es-ES" dirty="0"/>
              <a:t>Apoyo a Estudios:</a:t>
            </a:r>
          </a:p>
          <a:p>
            <a:pPr lvl="1"/>
            <a:r>
              <a:rPr lang="es-ES" dirty="0" err="1"/>
              <a:t>Almirall</a:t>
            </a:r>
            <a:r>
              <a:rPr lang="es-ES" dirty="0"/>
              <a:t>, Astra </a:t>
            </a:r>
            <a:r>
              <a:rPr lang="es-ES" dirty="0" err="1"/>
              <a:t>Zeneca</a:t>
            </a:r>
            <a:r>
              <a:rPr lang="es-ES" dirty="0"/>
              <a:t>, Bayer, </a:t>
            </a:r>
            <a:r>
              <a:rPr lang="es-ES" dirty="0" err="1"/>
              <a:t>Boehringer-Ingelheim</a:t>
            </a:r>
            <a:endParaRPr lang="es-ES" dirty="0"/>
          </a:p>
          <a:p>
            <a:r>
              <a:rPr lang="es-ES" dirty="0"/>
              <a:t>Organización (</a:t>
            </a:r>
            <a:r>
              <a:rPr lang="es-ES" dirty="0" err="1"/>
              <a:t>Semergen</a:t>
            </a:r>
            <a:r>
              <a:rPr lang="es-ES" dirty="0"/>
              <a:t>):</a:t>
            </a:r>
          </a:p>
          <a:p>
            <a:pPr marL="799840" lvl="1" indent="-342640"/>
            <a:r>
              <a:rPr lang="es-ES" dirty="0"/>
              <a:t>Abbott, </a:t>
            </a:r>
            <a:r>
              <a:rPr lang="es-ES" dirty="0" err="1"/>
              <a:t>Almirall</a:t>
            </a:r>
            <a:r>
              <a:rPr lang="es-ES" dirty="0"/>
              <a:t>, Alter, Astra-</a:t>
            </a:r>
            <a:r>
              <a:rPr lang="es-ES" dirty="0" err="1"/>
              <a:t>Zeneca</a:t>
            </a:r>
            <a:r>
              <a:rPr lang="es-ES" dirty="0"/>
              <a:t>, Bayer, </a:t>
            </a:r>
            <a:r>
              <a:rPr lang="es-ES" dirty="0" err="1"/>
              <a:t>Boehringer-Ingelheim</a:t>
            </a:r>
            <a:r>
              <a:rPr lang="es-ES" dirty="0"/>
              <a:t>, Bristol-Myers-</a:t>
            </a:r>
            <a:r>
              <a:rPr lang="es-ES" dirty="0" err="1"/>
              <a:t>Squibb</a:t>
            </a:r>
            <a:r>
              <a:rPr lang="es-ES" dirty="0"/>
              <a:t>, Esteve, </a:t>
            </a:r>
            <a:r>
              <a:rPr lang="es-ES" dirty="0" err="1"/>
              <a:t>Daichii-Sankyo</a:t>
            </a:r>
            <a:r>
              <a:rPr lang="es-ES" dirty="0"/>
              <a:t>, FAES, Ferrer, </a:t>
            </a:r>
            <a:r>
              <a:rPr lang="es-ES" dirty="0" err="1"/>
              <a:t>Grünenthal</a:t>
            </a:r>
            <a:r>
              <a:rPr lang="es-ES" dirty="0"/>
              <a:t>, GSK, </a:t>
            </a:r>
            <a:r>
              <a:rPr lang="es-ES" dirty="0" err="1"/>
              <a:t>Lacer</a:t>
            </a:r>
            <a:r>
              <a:rPr lang="es-ES" dirty="0"/>
              <a:t>, Lilly, MSD, </a:t>
            </a:r>
            <a:r>
              <a:rPr lang="es-ES" dirty="0" err="1"/>
              <a:t>Mundipharma</a:t>
            </a:r>
            <a:r>
              <a:rPr lang="es-ES" dirty="0"/>
              <a:t>, </a:t>
            </a:r>
            <a:r>
              <a:rPr lang="es-ES" dirty="0" err="1"/>
              <a:t>Normon</a:t>
            </a:r>
            <a:r>
              <a:rPr lang="es-ES" dirty="0"/>
              <a:t>, </a:t>
            </a:r>
            <a:r>
              <a:rPr lang="es-ES" dirty="0" err="1"/>
              <a:t>Novartis</a:t>
            </a:r>
            <a:r>
              <a:rPr lang="es-ES" dirty="0"/>
              <a:t>, Novo-</a:t>
            </a:r>
            <a:r>
              <a:rPr lang="es-ES" dirty="0" err="1"/>
              <a:t>Nordisk</a:t>
            </a:r>
            <a:r>
              <a:rPr lang="es-ES" dirty="0"/>
              <a:t>, Pfizer, </a:t>
            </a:r>
            <a:r>
              <a:rPr lang="es-ES" dirty="0" err="1"/>
              <a:t>Recordatti</a:t>
            </a:r>
            <a:r>
              <a:rPr lang="es-ES" dirty="0"/>
              <a:t>, Sanofi-Aventis, Schering-</a:t>
            </a:r>
            <a:r>
              <a:rPr lang="es-ES" dirty="0" err="1"/>
              <a:t>Plough</a:t>
            </a:r>
            <a:r>
              <a:rPr lang="es-ES" dirty="0"/>
              <a:t>, </a:t>
            </a:r>
            <a:r>
              <a:rPr lang="es-ES" dirty="0" err="1"/>
              <a:t>Teva</a:t>
            </a:r>
            <a:r>
              <a:rPr lang="es-ES" dirty="0"/>
              <a:t>, </a:t>
            </a:r>
            <a:r>
              <a:rPr lang="es-ES" dirty="0" err="1"/>
              <a:t>Vir</a:t>
            </a:r>
            <a:r>
              <a:rPr lang="es-ES" dirty="0"/>
              <a:t>, </a:t>
            </a:r>
            <a:r>
              <a:rPr lang="es-ES" dirty="0" err="1"/>
              <a:t>Wyeth</a:t>
            </a:r>
            <a:r>
              <a:rPr lang="es-ES" dirty="0"/>
              <a:t> </a:t>
            </a:r>
            <a:r>
              <a:rPr lang="es-ES" dirty="0" err="1"/>
              <a:t>Lederle</a:t>
            </a:r>
            <a:endParaRPr lang="es-ES" dirty="0"/>
          </a:p>
          <a:p>
            <a:endParaRPr lang="es-ES" dirty="0"/>
          </a:p>
        </p:txBody>
      </p:sp>
    </p:spTree>
    <p:extLst>
      <p:ext uri="{BB962C8B-B14F-4D97-AF65-F5344CB8AC3E}">
        <p14:creationId xmlns:p14="http://schemas.microsoft.com/office/powerpoint/2010/main" val="34488235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56135" y="274638"/>
            <a:ext cx="11434812" cy="1325563"/>
          </a:xfrm>
        </p:spPr>
        <p:txBody>
          <a:bodyPr>
            <a:normAutofit/>
          </a:bodyPr>
          <a:lstStyle/>
          <a:p>
            <a:r>
              <a:rPr lang="es-ES" dirty="0">
                <a:solidFill>
                  <a:schemeClr val="accent1">
                    <a:lumMod val="75000"/>
                  </a:schemeClr>
                </a:solidFill>
              </a:rPr>
              <a:t>Todos los EC han demostrado a menor LDL menor incidencia de IAM</a:t>
            </a:r>
          </a:p>
        </p:txBody>
      </p:sp>
      <p:pic>
        <p:nvPicPr>
          <p:cNvPr id="1331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593831" y="1617969"/>
            <a:ext cx="5004339" cy="494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9038647" y="6583362"/>
            <a:ext cx="2996141" cy="276999"/>
          </a:xfrm>
          <a:prstGeom prst="rect">
            <a:avLst/>
          </a:prstGeom>
        </p:spPr>
        <p:txBody>
          <a:bodyPr wrap="none">
            <a:spAutoFit/>
          </a:bodyPr>
          <a:lstStyle/>
          <a:p>
            <a:pPr defTabSz="457200">
              <a:defRPr/>
            </a:pPr>
            <a:r>
              <a:rPr lang="en-US" sz="1200" i="1" dirty="0">
                <a:solidFill>
                  <a:prstClr val="black"/>
                </a:solidFill>
                <a:latin typeface="Calibri" panose="020F0502020204030204"/>
              </a:rPr>
              <a:t>Cleve </a:t>
            </a:r>
            <a:r>
              <a:rPr lang="en-US" sz="1200" i="1" dirty="0" err="1">
                <a:solidFill>
                  <a:prstClr val="black"/>
                </a:solidFill>
                <a:latin typeface="Calibri" panose="020F0502020204030204"/>
              </a:rPr>
              <a:t>Clin</a:t>
            </a:r>
            <a:r>
              <a:rPr lang="en-US" sz="1200" i="1" dirty="0">
                <a:solidFill>
                  <a:prstClr val="black"/>
                </a:solidFill>
                <a:latin typeface="Calibri" panose="020F0502020204030204"/>
              </a:rPr>
              <a:t> J Med. 2014 January ; 81(1): 11–19</a:t>
            </a:r>
            <a:endParaRPr lang="es-ES" sz="1200" i="1" dirty="0">
              <a:solidFill>
                <a:prstClr val="black"/>
              </a:solidFill>
              <a:latin typeface="Calibri" panose="020F0502020204030204"/>
            </a:endParaRPr>
          </a:p>
        </p:txBody>
      </p:sp>
    </p:spTree>
    <p:extLst>
      <p:ext uri="{BB962C8B-B14F-4D97-AF65-F5344CB8AC3E}">
        <p14:creationId xmlns:p14="http://schemas.microsoft.com/office/powerpoint/2010/main" val="1846920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3">
            <a:extLst>
              <a:ext uri="{FF2B5EF4-FFF2-40B4-BE49-F238E27FC236}">
                <a16:creationId xmlns:a16="http://schemas.microsoft.com/office/drawing/2014/main" id="{ECB2F15E-108B-4A2B-9EAB-1A91685DF9DC}"/>
              </a:ext>
            </a:extLst>
          </p:cNvPr>
          <p:cNvSpPr>
            <a:spLocks noChangeArrowheads="1"/>
          </p:cNvSpPr>
          <p:nvPr/>
        </p:nvSpPr>
        <p:spPr bwMode="auto">
          <a:xfrm>
            <a:off x="1355080" y="-4465"/>
            <a:ext cx="9507141" cy="962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5727" tIns="42864" rIns="85727" bIns="42864" anchor="ctr"/>
          <a:lstStyle/>
          <a:p>
            <a:pPr algn="ctr" defTabSz="857250" eaLnBrk="0" fontAlgn="base" hangingPunct="0">
              <a:spcBef>
                <a:spcPct val="0"/>
              </a:spcBef>
              <a:spcAft>
                <a:spcPct val="0"/>
              </a:spcAft>
            </a:pPr>
            <a:r>
              <a:rPr lang="en-GB" altLang="it-IT" sz="2250" b="1" dirty="0">
                <a:solidFill>
                  <a:schemeClr val="accent1">
                    <a:lumMod val="75000"/>
                  </a:schemeClr>
                </a:solidFill>
                <a:latin typeface="Verdana" panose="020B0604030504040204" pitchFamily="34" charset="0"/>
                <a:ea typeface="MS PGothic" panose="020B0600070205080204" pitchFamily="34" charset="-128"/>
              </a:rPr>
              <a:t>Drug-treatment strategies</a:t>
            </a:r>
          </a:p>
        </p:txBody>
      </p:sp>
      <p:pic>
        <p:nvPicPr>
          <p:cNvPr id="108549" name="Picture 58">
            <a:extLst>
              <a:ext uri="{FF2B5EF4-FFF2-40B4-BE49-F238E27FC236}">
                <a16:creationId xmlns:a16="http://schemas.microsoft.com/office/drawing/2014/main" id="{0DAF3B3F-8753-40DE-90AC-B9D9157B51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725" b="6009"/>
          <a:stretch>
            <a:fillRect/>
          </a:stretch>
        </p:blipFill>
        <p:spPr bwMode="auto">
          <a:xfrm>
            <a:off x="1224205" y="1257669"/>
            <a:ext cx="9743589" cy="434266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Elipse 1">
            <a:extLst>
              <a:ext uri="{FF2B5EF4-FFF2-40B4-BE49-F238E27FC236}">
                <a16:creationId xmlns:a16="http://schemas.microsoft.com/office/drawing/2014/main" id="{CE172358-5AA4-4412-8117-53635C3C51BE}"/>
              </a:ext>
            </a:extLst>
          </p:cNvPr>
          <p:cNvSpPr/>
          <p:nvPr/>
        </p:nvSpPr>
        <p:spPr>
          <a:xfrm>
            <a:off x="4186989" y="1626669"/>
            <a:ext cx="1751798" cy="69301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3298987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04F7A2-33AA-4117-99FE-A0C5AB24B947}"/>
              </a:ext>
            </a:extLst>
          </p:cNvPr>
          <p:cNvSpPr>
            <a:spLocks noGrp="1"/>
          </p:cNvSpPr>
          <p:nvPr>
            <p:ph type="ctrTitle"/>
          </p:nvPr>
        </p:nvSpPr>
        <p:spPr/>
        <p:txBody>
          <a:bodyPr>
            <a:normAutofit/>
          </a:bodyPr>
          <a:lstStyle/>
          <a:p>
            <a:r>
              <a:rPr lang="es-ES" b="1" dirty="0">
                <a:solidFill>
                  <a:schemeClr val="accent1">
                    <a:lumMod val="75000"/>
                  </a:schemeClr>
                </a:solidFill>
              </a:rPr>
              <a:t>¿Podemos hacer algo más en la reducción del RCV?</a:t>
            </a:r>
          </a:p>
        </p:txBody>
      </p:sp>
      <p:sp>
        <p:nvSpPr>
          <p:cNvPr id="3" name="Subtítulo 2">
            <a:extLst>
              <a:ext uri="{FF2B5EF4-FFF2-40B4-BE49-F238E27FC236}">
                <a16:creationId xmlns:a16="http://schemas.microsoft.com/office/drawing/2014/main" id="{470F4E0E-E554-415F-82E9-382888B692F6}"/>
              </a:ext>
            </a:extLst>
          </p:cNvPr>
          <p:cNvSpPr>
            <a:spLocks noGrp="1"/>
          </p:cNvSpPr>
          <p:nvPr>
            <p:ph type="subTitle" idx="1"/>
          </p:nvPr>
        </p:nvSpPr>
        <p:spPr/>
        <p:txBody>
          <a:bodyPr/>
          <a:lstStyle/>
          <a:p>
            <a:endParaRPr lang="es-ES"/>
          </a:p>
        </p:txBody>
      </p:sp>
    </p:spTree>
    <p:extLst>
      <p:ext uri="{BB962C8B-B14F-4D97-AF65-F5344CB8AC3E}">
        <p14:creationId xmlns:p14="http://schemas.microsoft.com/office/powerpoint/2010/main" val="24552961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93FE87-5E0E-4C39-BFC2-B0E5338C82D0}"/>
              </a:ext>
            </a:extLst>
          </p:cNvPr>
          <p:cNvSpPr>
            <a:spLocks noGrp="1"/>
          </p:cNvSpPr>
          <p:nvPr>
            <p:ph type="title"/>
          </p:nvPr>
        </p:nvSpPr>
        <p:spPr/>
        <p:txBody>
          <a:bodyPr>
            <a:normAutofit/>
          </a:bodyPr>
          <a:lstStyle/>
          <a:p>
            <a:r>
              <a:rPr lang="es-ES" sz="4000" b="1" dirty="0">
                <a:solidFill>
                  <a:schemeClr val="accent1">
                    <a:lumMod val="75000"/>
                  </a:schemeClr>
                </a:solidFill>
              </a:rPr>
              <a:t>¿Podemos hacer algo más en la reducción del RCV?</a:t>
            </a:r>
            <a:endParaRPr lang="es-ES" sz="4000" dirty="0"/>
          </a:p>
        </p:txBody>
      </p:sp>
      <p:sp>
        <p:nvSpPr>
          <p:cNvPr id="4" name="Flecha: a la derecha 3">
            <a:extLst>
              <a:ext uri="{FF2B5EF4-FFF2-40B4-BE49-F238E27FC236}">
                <a16:creationId xmlns:a16="http://schemas.microsoft.com/office/drawing/2014/main" id="{C0A7DFCD-090B-4F56-84E2-143996706C3A}"/>
              </a:ext>
            </a:extLst>
          </p:cNvPr>
          <p:cNvSpPr/>
          <p:nvPr/>
        </p:nvSpPr>
        <p:spPr>
          <a:xfrm>
            <a:off x="838200" y="2133139"/>
            <a:ext cx="6617110" cy="846035"/>
          </a:xfrm>
          <a:prstGeom prst="rightArrow">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300" dirty="0"/>
              <a:t>Reducir eventos cardiovasculares</a:t>
            </a:r>
          </a:p>
        </p:txBody>
      </p:sp>
      <p:sp>
        <p:nvSpPr>
          <p:cNvPr id="5" name="Flecha: a la derecha 4">
            <a:extLst>
              <a:ext uri="{FF2B5EF4-FFF2-40B4-BE49-F238E27FC236}">
                <a16:creationId xmlns:a16="http://schemas.microsoft.com/office/drawing/2014/main" id="{9CC4E03C-F7DA-44FB-A77C-EA4E5051965A}"/>
              </a:ext>
            </a:extLst>
          </p:cNvPr>
          <p:cNvSpPr/>
          <p:nvPr/>
        </p:nvSpPr>
        <p:spPr>
          <a:xfrm>
            <a:off x="838200" y="3064745"/>
            <a:ext cx="9134168" cy="846035"/>
          </a:xfrm>
          <a:prstGeom prst="rightArrow">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300" dirty="0"/>
              <a:t>Reducir mortalidad cardiovascular</a:t>
            </a:r>
          </a:p>
        </p:txBody>
      </p:sp>
      <p:sp>
        <p:nvSpPr>
          <p:cNvPr id="6" name="Flecha: a la derecha 5">
            <a:extLst>
              <a:ext uri="{FF2B5EF4-FFF2-40B4-BE49-F238E27FC236}">
                <a16:creationId xmlns:a16="http://schemas.microsoft.com/office/drawing/2014/main" id="{E190514C-7591-4E03-B341-2A1CFB9AE5CC}"/>
              </a:ext>
            </a:extLst>
          </p:cNvPr>
          <p:cNvSpPr/>
          <p:nvPr/>
        </p:nvSpPr>
        <p:spPr>
          <a:xfrm>
            <a:off x="838200" y="3996351"/>
            <a:ext cx="5466736" cy="846035"/>
          </a:xfrm>
          <a:prstGeom prst="rightArrow">
            <a:avLst/>
          </a:prstGeom>
          <a:solidFill>
            <a:schemeClr val="accent4">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300" dirty="0"/>
              <a:t>Reducir ingresos y mortalidad IC</a:t>
            </a:r>
          </a:p>
        </p:txBody>
      </p:sp>
      <p:sp>
        <p:nvSpPr>
          <p:cNvPr id="7" name="Flecha: a la derecha 6">
            <a:extLst>
              <a:ext uri="{FF2B5EF4-FFF2-40B4-BE49-F238E27FC236}">
                <a16:creationId xmlns:a16="http://schemas.microsoft.com/office/drawing/2014/main" id="{A6776730-0FEA-4E71-9943-B495F7D8059C}"/>
              </a:ext>
            </a:extLst>
          </p:cNvPr>
          <p:cNvSpPr/>
          <p:nvPr/>
        </p:nvSpPr>
        <p:spPr>
          <a:xfrm>
            <a:off x="838200" y="4927957"/>
            <a:ext cx="5466736" cy="846035"/>
          </a:xfrm>
          <a:prstGeom prst="rightArrow">
            <a:avLst/>
          </a:prstGeom>
          <a:solidFill>
            <a:schemeClr val="accent4">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300" dirty="0"/>
              <a:t>Protección renal</a:t>
            </a:r>
          </a:p>
        </p:txBody>
      </p:sp>
    </p:spTree>
    <p:extLst>
      <p:ext uri="{BB962C8B-B14F-4D97-AF65-F5344CB8AC3E}">
        <p14:creationId xmlns:p14="http://schemas.microsoft.com/office/powerpoint/2010/main" val="174891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7025C7-EFA5-4FA6-B601-20E04FED2DCB}"/>
              </a:ext>
            </a:extLst>
          </p:cNvPr>
          <p:cNvSpPr>
            <a:spLocks noGrp="1"/>
          </p:cNvSpPr>
          <p:nvPr>
            <p:ph type="title"/>
          </p:nvPr>
        </p:nvSpPr>
        <p:spPr/>
        <p:txBody>
          <a:bodyPr/>
          <a:lstStyle/>
          <a:p>
            <a:r>
              <a:rPr lang="es-ES" dirty="0">
                <a:solidFill>
                  <a:schemeClr val="accent1">
                    <a:lumMod val="75000"/>
                  </a:schemeClr>
                </a:solidFill>
              </a:rPr>
              <a:t>Efecto cardioprotector de Metformina</a:t>
            </a:r>
          </a:p>
        </p:txBody>
      </p:sp>
      <p:pic>
        <p:nvPicPr>
          <p:cNvPr id="5" name="Marcador de contenido 4">
            <a:extLst>
              <a:ext uri="{FF2B5EF4-FFF2-40B4-BE49-F238E27FC236}">
                <a16:creationId xmlns:a16="http://schemas.microsoft.com/office/drawing/2014/main" id="{E102468A-C315-4196-95D1-661BA47AD171}"/>
              </a:ext>
            </a:extLst>
          </p:cNvPr>
          <p:cNvPicPr>
            <a:picLocks noGrp="1" noChangeAspect="1"/>
          </p:cNvPicPr>
          <p:nvPr>
            <p:ph idx="1"/>
          </p:nvPr>
        </p:nvPicPr>
        <p:blipFill>
          <a:blip r:embed="rId3"/>
          <a:stretch>
            <a:fillRect/>
          </a:stretch>
        </p:blipFill>
        <p:spPr>
          <a:xfrm>
            <a:off x="2152650" y="2173376"/>
            <a:ext cx="7886700" cy="3655837"/>
          </a:xfrm>
          <a:prstGeom prst="rect">
            <a:avLst/>
          </a:prstGeom>
        </p:spPr>
      </p:pic>
      <p:sp>
        <p:nvSpPr>
          <p:cNvPr id="4" name="Rectángulo 3">
            <a:extLst>
              <a:ext uri="{FF2B5EF4-FFF2-40B4-BE49-F238E27FC236}">
                <a16:creationId xmlns:a16="http://schemas.microsoft.com/office/drawing/2014/main" id="{CD7D5819-62B6-410A-9DEA-5A57BF501FCA}"/>
              </a:ext>
            </a:extLst>
          </p:cNvPr>
          <p:cNvSpPr/>
          <p:nvPr/>
        </p:nvSpPr>
        <p:spPr>
          <a:xfrm>
            <a:off x="2282953" y="6492875"/>
            <a:ext cx="8279359" cy="276999"/>
          </a:xfrm>
          <a:prstGeom prst="rect">
            <a:avLst/>
          </a:prstGeom>
        </p:spPr>
        <p:txBody>
          <a:bodyPr wrap="square">
            <a:spAutoFit/>
          </a:bodyPr>
          <a:lstStyle/>
          <a:p>
            <a:pPr algn="r"/>
            <a:r>
              <a:rPr lang="es-ES" sz="1200" dirty="0" err="1"/>
              <a:t>Varjabedian</a:t>
            </a:r>
            <a:r>
              <a:rPr lang="es-ES" sz="1200" dirty="0"/>
              <a:t> et al. </a:t>
            </a:r>
            <a:r>
              <a:rPr lang="en-US" sz="1200" dirty="0" err="1"/>
              <a:t>Cardioprotection</a:t>
            </a:r>
            <a:r>
              <a:rPr lang="en-US" sz="1200" dirty="0"/>
              <a:t> by Metformin: Beneficial Effects Beyond Glucose Reduction. </a:t>
            </a:r>
            <a:r>
              <a:rPr lang="es-ES" sz="1200" dirty="0"/>
              <a:t>Am J </a:t>
            </a:r>
            <a:r>
              <a:rPr lang="es-ES" sz="1200" dirty="0" err="1"/>
              <a:t>Cardiovasc</a:t>
            </a:r>
            <a:r>
              <a:rPr lang="es-ES" sz="1200" dirty="0"/>
              <a:t> </a:t>
            </a:r>
            <a:r>
              <a:rPr lang="es-ES" sz="1200" dirty="0" err="1"/>
              <a:t>Drugs</a:t>
            </a:r>
            <a:r>
              <a:rPr lang="es-ES" sz="1200" dirty="0"/>
              <a:t> 2018</a:t>
            </a:r>
          </a:p>
        </p:txBody>
      </p:sp>
    </p:spTree>
    <p:extLst>
      <p:ext uri="{BB962C8B-B14F-4D97-AF65-F5344CB8AC3E}">
        <p14:creationId xmlns:p14="http://schemas.microsoft.com/office/powerpoint/2010/main" val="9606616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FDEC365D-79B3-4B8D-A1C7-0EF202B15956}"/>
              </a:ext>
            </a:extLst>
          </p:cNvPr>
          <p:cNvSpPr>
            <a:spLocks noGrp="1"/>
          </p:cNvSpPr>
          <p:nvPr>
            <p:ph type="title"/>
          </p:nvPr>
        </p:nvSpPr>
        <p:spPr>
          <a:xfrm>
            <a:off x="337840" y="593124"/>
            <a:ext cx="11516339" cy="603670"/>
          </a:xfrm>
        </p:spPr>
        <p:txBody>
          <a:bodyPr/>
          <a:lstStyle/>
          <a:p>
            <a:pPr algn="l"/>
            <a:r>
              <a:rPr lang="es-ES" sz="3600" dirty="0">
                <a:solidFill>
                  <a:schemeClr val="accent1">
                    <a:lumMod val="75000"/>
                  </a:schemeClr>
                </a:solidFill>
              </a:rPr>
              <a:t>Estudios de seguridad CV</a:t>
            </a:r>
          </a:p>
        </p:txBody>
      </p:sp>
      <p:pic>
        <p:nvPicPr>
          <p:cNvPr id="4" name="Marcador de contenido 3">
            <a:extLst>
              <a:ext uri="{FF2B5EF4-FFF2-40B4-BE49-F238E27FC236}">
                <a16:creationId xmlns:a16="http://schemas.microsoft.com/office/drawing/2014/main" id="{955E92F0-B249-4E74-BF74-42CD3F2A6B3E}"/>
              </a:ext>
            </a:extLst>
          </p:cNvPr>
          <p:cNvPicPr>
            <a:picLocks noGrp="1" noChangeAspect="1"/>
          </p:cNvPicPr>
          <p:nvPr>
            <p:ph idx="1"/>
          </p:nvPr>
        </p:nvPicPr>
        <p:blipFill rotWithShape="1">
          <a:blip r:embed="rId2"/>
          <a:srcRect t="13333"/>
          <a:stretch/>
        </p:blipFill>
        <p:spPr>
          <a:xfrm>
            <a:off x="1167471" y="1469539"/>
            <a:ext cx="9857058" cy="5199779"/>
          </a:xfrm>
          <a:prstGeom prst="rect">
            <a:avLst/>
          </a:prstGeom>
        </p:spPr>
      </p:pic>
    </p:spTree>
    <p:extLst>
      <p:ext uri="{BB962C8B-B14F-4D97-AF65-F5344CB8AC3E}">
        <p14:creationId xmlns:p14="http://schemas.microsoft.com/office/powerpoint/2010/main" val="1325647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0A4A55B-35AB-413A-A962-3D5E054D6F75}"/>
              </a:ext>
            </a:extLst>
          </p:cNvPr>
          <p:cNvSpPr>
            <a:spLocks noGrp="1"/>
          </p:cNvSpPr>
          <p:nvPr>
            <p:ph idx="1"/>
          </p:nvPr>
        </p:nvSpPr>
        <p:spPr/>
        <p:txBody>
          <a:bodyPr/>
          <a:lstStyle/>
          <a:p>
            <a:endParaRPr lang="es-ES"/>
          </a:p>
        </p:txBody>
      </p:sp>
      <p:sp>
        <p:nvSpPr>
          <p:cNvPr id="3" name="Título 2">
            <a:extLst>
              <a:ext uri="{FF2B5EF4-FFF2-40B4-BE49-F238E27FC236}">
                <a16:creationId xmlns:a16="http://schemas.microsoft.com/office/drawing/2014/main" id="{27F887CA-F385-4391-AEE4-A4766C6F135E}"/>
              </a:ext>
            </a:extLst>
          </p:cNvPr>
          <p:cNvSpPr>
            <a:spLocks noGrp="1"/>
          </p:cNvSpPr>
          <p:nvPr>
            <p:ph type="title"/>
          </p:nvPr>
        </p:nvSpPr>
        <p:spPr/>
        <p:txBody>
          <a:bodyPr/>
          <a:lstStyle/>
          <a:p>
            <a:endParaRPr lang="es-ES"/>
          </a:p>
        </p:txBody>
      </p:sp>
      <p:pic>
        <p:nvPicPr>
          <p:cNvPr id="4" name="Imagen 3">
            <a:extLst>
              <a:ext uri="{FF2B5EF4-FFF2-40B4-BE49-F238E27FC236}">
                <a16:creationId xmlns:a16="http://schemas.microsoft.com/office/drawing/2014/main" id="{6D4B7CBE-1FB6-40C7-A6F6-222B915B0D07}"/>
              </a:ext>
            </a:extLst>
          </p:cNvPr>
          <p:cNvPicPr>
            <a:picLocks noChangeAspect="1"/>
          </p:cNvPicPr>
          <p:nvPr/>
        </p:nvPicPr>
        <p:blipFill>
          <a:blip r:embed="rId2"/>
          <a:stretch>
            <a:fillRect/>
          </a:stretch>
        </p:blipFill>
        <p:spPr>
          <a:xfrm>
            <a:off x="0" y="1234"/>
            <a:ext cx="12192000" cy="6855532"/>
          </a:xfrm>
          <a:prstGeom prst="rect">
            <a:avLst/>
          </a:prstGeom>
        </p:spPr>
      </p:pic>
    </p:spTree>
    <p:extLst>
      <p:ext uri="{BB962C8B-B14F-4D97-AF65-F5344CB8AC3E}">
        <p14:creationId xmlns:p14="http://schemas.microsoft.com/office/powerpoint/2010/main" val="34707678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21AEDC18-5F9D-4969-9CA8-8F548FAC3851}"/>
              </a:ext>
            </a:extLst>
          </p:cNvPr>
          <p:cNvPicPr>
            <a:picLocks noGrp="1" noChangeAspect="1"/>
          </p:cNvPicPr>
          <p:nvPr>
            <p:ph idx="1"/>
          </p:nvPr>
        </p:nvPicPr>
        <p:blipFill rotWithShape="1">
          <a:blip r:embed="rId2"/>
          <a:srcRect r="70509"/>
          <a:stretch/>
        </p:blipFill>
        <p:spPr>
          <a:xfrm>
            <a:off x="792546" y="281752"/>
            <a:ext cx="3067249" cy="5749335"/>
          </a:xfrm>
          <a:prstGeom prst="rect">
            <a:avLst/>
          </a:prstGeom>
        </p:spPr>
      </p:pic>
      <p:sp>
        <p:nvSpPr>
          <p:cNvPr id="5" name="Rectángulo 4">
            <a:extLst>
              <a:ext uri="{FF2B5EF4-FFF2-40B4-BE49-F238E27FC236}">
                <a16:creationId xmlns:a16="http://schemas.microsoft.com/office/drawing/2014/main" id="{B062D2FD-61C5-4038-9AAF-2AD0770E65EF}"/>
              </a:ext>
            </a:extLst>
          </p:cNvPr>
          <p:cNvSpPr/>
          <p:nvPr/>
        </p:nvSpPr>
        <p:spPr>
          <a:xfrm>
            <a:off x="2326171" y="6564268"/>
            <a:ext cx="9672703" cy="261542"/>
          </a:xfrm>
          <a:prstGeom prst="rect">
            <a:avLst/>
          </a:prstGeom>
        </p:spPr>
        <p:txBody>
          <a:bodyPr wrap="square">
            <a:spAutoFit/>
          </a:bodyPr>
          <a:lstStyle/>
          <a:p>
            <a:pPr algn="r" defTabSz="914126"/>
            <a:r>
              <a:rPr lang="es-ES" sz="1100" dirty="0">
                <a:solidFill>
                  <a:prstClr val="black"/>
                </a:solidFill>
                <a:latin typeface="Calibri" panose="020F0502020204030204"/>
              </a:rPr>
              <a:t>1.N Engl J </a:t>
            </a:r>
            <a:r>
              <a:rPr lang="es-ES" sz="1100" dirty="0" err="1">
                <a:solidFill>
                  <a:prstClr val="black"/>
                </a:solidFill>
                <a:latin typeface="Calibri" panose="020F0502020204030204"/>
              </a:rPr>
              <a:t>Med</a:t>
            </a:r>
            <a:r>
              <a:rPr lang="es-ES" sz="1100" dirty="0">
                <a:solidFill>
                  <a:prstClr val="black"/>
                </a:solidFill>
                <a:latin typeface="Calibri" panose="020F0502020204030204"/>
              </a:rPr>
              <a:t> 2015; 373:2117-2128, 2.N Engl J </a:t>
            </a:r>
            <a:r>
              <a:rPr lang="es-ES" sz="1100" dirty="0" err="1">
                <a:solidFill>
                  <a:prstClr val="black"/>
                </a:solidFill>
                <a:latin typeface="Calibri" panose="020F0502020204030204"/>
              </a:rPr>
              <a:t>Med</a:t>
            </a:r>
            <a:r>
              <a:rPr lang="es-ES" sz="1100" dirty="0">
                <a:solidFill>
                  <a:prstClr val="black"/>
                </a:solidFill>
                <a:latin typeface="Calibri" panose="020F0502020204030204"/>
              </a:rPr>
              <a:t> 2017; 377:644-657, 3.N Engl J </a:t>
            </a:r>
            <a:r>
              <a:rPr lang="es-ES" sz="1100" dirty="0" err="1">
                <a:solidFill>
                  <a:prstClr val="black"/>
                </a:solidFill>
                <a:latin typeface="Calibri" panose="020F0502020204030204"/>
              </a:rPr>
              <a:t>Med</a:t>
            </a:r>
            <a:r>
              <a:rPr lang="es-ES" sz="1100" dirty="0">
                <a:solidFill>
                  <a:prstClr val="black"/>
                </a:solidFill>
                <a:latin typeface="Calibri" panose="020F0502020204030204"/>
              </a:rPr>
              <a:t> 2018</a:t>
            </a:r>
          </a:p>
        </p:txBody>
      </p:sp>
      <p:pic>
        <p:nvPicPr>
          <p:cNvPr id="6" name="Imagen 5">
            <a:extLst>
              <a:ext uri="{FF2B5EF4-FFF2-40B4-BE49-F238E27FC236}">
                <a16:creationId xmlns:a16="http://schemas.microsoft.com/office/drawing/2014/main" id="{7157C0E1-9C2F-476B-AC3A-7746D1FB6EE7}"/>
              </a:ext>
            </a:extLst>
          </p:cNvPr>
          <p:cNvPicPr>
            <a:picLocks noChangeAspect="1"/>
          </p:cNvPicPr>
          <p:nvPr/>
        </p:nvPicPr>
        <p:blipFill>
          <a:blip r:embed="rId3"/>
          <a:stretch>
            <a:fillRect/>
          </a:stretch>
        </p:blipFill>
        <p:spPr>
          <a:xfrm>
            <a:off x="4752327" y="732810"/>
            <a:ext cx="1395453" cy="438472"/>
          </a:xfrm>
          <a:prstGeom prst="rect">
            <a:avLst/>
          </a:prstGeom>
        </p:spPr>
      </p:pic>
      <p:sp>
        <p:nvSpPr>
          <p:cNvPr id="7" name="Rectangle 112">
            <a:extLst>
              <a:ext uri="{FF2B5EF4-FFF2-40B4-BE49-F238E27FC236}">
                <a16:creationId xmlns:a16="http://schemas.microsoft.com/office/drawing/2014/main" id="{EB56DD0D-C1F2-4CB1-9E6D-0EF32F1BD028}"/>
              </a:ext>
            </a:extLst>
          </p:cNvPr>
          <p:cNvSpPr/>
          <p:nvPr/>
        </p:nvSpPr>
        <p:spPr>
          <a:xfrm>
            <a:off x="4500397" y="2617667"/>
            <a:ext cx="1899308" cy="552168"/>
          </a:xfrm>
          <a:prstGeom prst="rect">
            <a:avLst/>
          </a:prstGeom>
          <a:noFill/>
          <a:ln w="10795" cap="flat" cmpd="sng" algn="ctr">
            <a:no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a:defRPr/>
            </a:pPr>
            <a:r>
              <a:rPr lang="en-US" sz="1600" b="1" dirty="0">
                <a:solidFill>
                  <a:srgbClr val="008C7C"/>
                </a:solidFill>
                <a:cs typeface="Arial" panose="020B0604020202020204" pitchFamily="34" charset="0"/>
              </a:rPr>
              <a:t>P Primaria: 0%</a:t>
            </a:r>
          </a:p>
          <a:p>
            <a:pPr lvl="0" algn="ctr">
              <a:defRPr/>
            </a:pPr>
            <a:r>
              <a:rPr lang="en-US" sz="1600" b="1" dirty="0">
                <a:solidFill>
                  <a:srgbClr val="008C7C"/>
                </a:solidFill>
                <a:cs typeface="Arial" panose="020B0604020202020204" pitchFamily="34" charset="0"/>
              </a:rPr>
              <a:t>P </a:t>
            </a:r>
            <a:r>
              <a:rPr lang="en-US" sz="1600" b="1" dirty="0" err="1">
                <a:solidFill>
                  <a:srgbClr val="008C7C"/>
                </a:solidFill>
                <a:cs typeface="Arial" panose="020B0604020202020204" pitchFamily="34" charset="0"/>
              </a:rPr>
              <a:t>Secundaria</a:t>
            </a:r>
            <a:r>
              <a:rPr lang="en-US" sz="1600" b="1" dirty="0">
                <a:solidFill>
                  <a:srgbClr val="008C7C"/>
                </a:solidFill>
                <a:cs typeface="Arial" panose="020B0604020202020204" pitchFamily="34" charset="0"/>
              </a:rPr>
              <a:t>: 100%</a:t>
            </a:r>
          </a:p>
        </p:txBody>
      </p:sp>
      <p:pic>
        <p:nvPicPr>
          <p:cNvPr id="8" name="Imagen 7">
            <a:extLst>
              <a:ext uri="{FF2B5EF4-FFF2-40B4-BE49-F238E27FC236}">
                <a16:creationId xmlns:a16="http://schemas.microsoft.com/office/drawing/2014/main" id="{C5603E9B-F319-4833-9758-E8B126C12B11}"/>
              </a:ext>
            </a:extLst>
          </p:cNvPr>
          <p:cNvPicPr>
            <a:picLocks noChangeAspect="1"/>
          </p:cNvPicPr>
          <p:nvPr/>
        </p:nvPicPr>
        <p:blipFill rotWithShape="1">
          <a:blip r:embed="rId4"/>
          <a:srcRect l="8398" t="4769" r="5918" b="7307"/>
          <a:stretch/>
        </p:blipFill>
        <p:spPr>
          <a:xfrm>
            <a:off x="4457114" y="1398298"/>
            <a:ext cx="1985877" cy="1168864"/>
          </a:xfrm>
          <a:prstGeom prst="rect">
            <a:avLst/>
          </a:prstGeom>
        </p:spPr>
      </p:pic>
      <p:pic>
        <p:nvPicPr>
          <p:cNvPr id="9" name="Imagen 8">
            <a:extLst>
              <a:ext uri="{FF2B5EF4-FFF2-40B4-BE49-F238E27FC236}">
                <a16:creationId xmlns:a16="http://schemas.microsoft.com/office/drawing/2014/main" id="{89A39207-0937-404F-BE0D-C1FAFA092129}"/>
              </a:ext>
            </a:extLst>
          </p:cNvPr>
          <p:cNvPicPr>
            <a:picLocks noChangeAspect="1"/>
          </p:cNvPicPr>
          <p:nvPr/>
        </p:nvPicPr>
        <p:blipFill>
          <a:blip r:embed="rId5"/>
          <a:stretch>
            <a:fillRect/>
          </a:stretch>
        </p:blipFill>
        <p:spPr>
          <a:xfrm>
            <a:off x="10695448" y="732811"/>
            <a:ext cx="942326" cy="632803"/>
          </a:xfrm>
          <a:prstGeom prst="rect">
            <a:avLst/>
          </a:prstGeom>
        </p:spPr>
      </p:pic>
      <p:pic>
        <p:nvPicPr>
          <p:cNvPr id="10" name="Imagen 9">
            <a:extLst>
              <a:ext uri="{FF2B5EF4-FFF2-40B4-BE49-F238E27FC236}">
                <a16:creationId xmlns:a16="http://schemas.microsoft.com/office/drawing/2014/main" id="{DD7711AB-A926-44C3-9197-11C2746D0D3F}"/>
              </a:ext>
            </a:extLst>
          </p:cNvPr>
          <p:cNvPicPr>
            <a:picLocks noChangeAspect="1"/>
          </p:cNvPicPr>
          <p:nvPr/>
        </p:nvPicPr>
        <p:blipFill>
          <a:blip r:embed="rId6"/>
          <a:stretch>
            <a:fillRect/>
          </a:stretch>
        </p:blipFill>
        <p:spPr>
          <a:xfrm>
            <a:off x="7924287" y="737676"/>
            <a:ext cx="994655" cy="438472"/>
          </a:xfrm>
          <a:prstGeom prst="rect">
            <a:avLst/>
          </a:prstGeom>
        </p:spPr>
      </p:pic>
      <p:sp>
        <p:nvSpPr>
          <p:cNvPr id="11" name="Rectangle 112">
            <a:extLst>
              <a:ext uri="{FF2B5EF4-FFF2-40B4-BE49-F238E27FC236}">
                <a16:creationId xmlns:a16="http://schemas.microsoft.com/office/drawing/2014/main" id="{EEFD06FA-9436-47EF-916E-592C92779A76}"/>
              </a:ext>
            </a:extLst>
          </p:cNvPr>
          <p:cNvSpPr/>
          <p:nvPr/>
        </p:nvSpPr>
        <p:spPr>
          <a:xfrm>
            <a:off x="7468570" y="2617667"/>
            <a:ext cx="1899308" cy="552168"/>
          </a:xfrm>
          <a:prstGeom prst="rect">
            <a:avLst/>
          </a:prstGeom>
          <a:noFill/>
          <a:ln w="10795" cap="flat" cmpd="sng" algn="ctr">
            <a:no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a:defRPr/>
            </a:pPr>
            <a:r>
              <a:rPr lang="en-US" sz="1600" b="1" dirty="0">
                <a:solidFill>
                  <a:srgbClr val="008C7C"/>
                </a:solidFill>
                <a:cs typeface="Arial" panose="020B0604020202020204" pitchFamily="34" charset="0"/>
              </a:rPr>
              <a:t>P Primaria: 35%</a:t>
            </a:r>
          </a:p>
          <a:p>
            <a:pPr lvl="0" algn="ctr">
              <a:defRPr/>
            </a:pPr>
            <a:r>
              <a:rPr lang="en-US" sz="1600" b="1" dirty="0">
                <a:solidFill>
                  <a:srgbClr val="008C7C"/>
                </a:solidFill>
                <a:cs typeface="Arial" panose="020B0604020202020204" pitchFamily="34" charset="0"/>
              </a:rPr>
              <a:t>P </a:t>
            </a:r>
            <a:r>
              <a:rPr lang="en-US" sz="1600" b="1" dirty="0" err="1">
                <a:solidFill>
                  <a:srgbClr val="008C7C"/>
                </a:solidFill>
                <a:cs typeface="Arial" panose="020B0604020202020204" pitchFamily="34" charset="0"/>
              </a:rPr>
              <a:t>Secundaria</a:t>
            </a:r>
            <a:r>
              <a:rPr lang="en-US" sz="1600" b="1" dirty="0">
                <a:solidFill>
                  <a:srgbClr val="008C7C"/>
                </a:solidFill>
                <a:cs typeface="Arial" panose="020B0604020202020204" pitchFamily="34" charset="0"/>
              </a:rPr>
              <a:t>: 65%</a:t>
            </a:r>
          </a:p>
        </p:txBody>
      </p:sp>
      <p:sp>
        <p:nvSpPr>
          <p:cNvPr id="12" name="Rectangle 112">
            <a:extLst>
              <a:ext uri="{FF2B5EF4-FFF2-40B4-BE49-F238E27FC236}">
                <a16:creationId xmlns:a16="http://schemas.microsoft.com/office/drawing/2014/main" id="{3C249F07-136F-4700-ABA4-6796FC6CCE51}"/>
              </a:ext>
            </a:extLst>
          </p:cNvPr>
          <p:cNvSpPr/>
          <p:nvPr/>
        </p:nvSpPr>
        <p:spPr>
          <a:xfrm>
            <a:off x="10263935" y="2617667"/>
            <a:ext cx="2043953" cy="552168"/>
          </a:xfrm>
          <a:prstGeom prst="rect">
            <a:avLst/>
          </a:prstGeom>
          <a:noFill/>
          <a:ln w="10795" cap="flat" cmpd="sng" algn="ctr">
            <a:no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a:defRPr/>
            </a:pPr>
            <a:r>
              <a:rPr lang="en-US" sz="1600" b="1" dirty="0">
                <a:solidFill>
                  <a:srgbClr val="008C7C"/>
                </a:solidFill>
                <a:cs typeface="Arial" panose="020B0604020202020204" pitchFamily="34" charset="0"/>
              </a:rPr>
              <a:t>P Primaria: 59,4%</a:t>
            </a:r>
          </a:p>
          <a:p>
            <a:pPr lvl="0" algn="ctr">
              <a:defRPr/>
            </a:pPr>
            <a:r>
              <a:rPr lang="en-US" sz="1600" b="1" dirty="0">
                <a:solidFill>
                  <a:srgbClr val="008C7C"/>
                </a:solidFill>
                <a:cs typeface="Arial" panose="020B0604020202020204" pitchFamily="34" charset="0"/>
              </a:rPr>
              <a:t>P </a:t>
            </a:r>
            <a:r>
              <a:rPr lang="en-US" sz="1600" b="1" dirty="0" err="1">
                <a:solidFill>
                  <a:srgbClr val="008C7C"/>
                </a:solidFill>
                <a:cs typeface="Arial" panose="020B0604020202020204" pitchFamily="34" charset="0"/>
              </a:rPr>
              <a:t>Secundaria</a:t>
            </a:r>
            <a:r>
              <a:rPr lang="en-US" sz="1600" b="1" dirty="0">
                <a:solidFill>
                  <a:srgbClr val="008C7C"/>
                </a:solidFill>
                <a:cs typeface="Arial" panose="020B0604020202020204" pitchFamily="34" charset="0"/>
              </a:rPr>
              <a:t>: 40,6%</a:t>
            </a:r>
          </a:p>
        </p:txBody>
      </p:sp>
      <p:pic>
        <p:nvPicPr>
          <p:cNvPr id="13" name="Imagen 12">
            <a:extLst>
              <a:ext uri="{FF2B5EF4-FFF2-40B4-BE49-F238E27FC236}">
                <a16:creationId xmlns:a16="http://schemas.microsoft.com/office/drawing/2014/main" id="{E958F902-1ED7-45E0-9BDC-D0CDD580C233}"/>
              </a:ext>
            </a:extLst>
          </p:cNvPr>
          <p:cNvPicPr>
            <a:picLocks noChangeAspect="1"/>
          </p:cNvPicPr>
          <p:nvPr/>
        </p:nvPicPr>
        <p:blipFill rotWithShape="1">
          <a:blip r:embed="rId7"/>
          <a:srcRect l="5620" t="4227" r="5238" b="8719"/>
          <a:stretch/>
        </p:blipFill>
        <p:spPr>
          <a:xfrm>
            <a:off x="10146461" y="1398298"/>
            <a:ext cx="2043953" cy="1166102"/>
          </a:xfrm>
          <a:prstGeom prst="rect">
            <a:avLst/>
          </a:prstGeom>
        </p:spPr>
      </p:pic>
      <p:pic>
        <p:nvPicPr>
          <p:cNvPr id="14" name="Imagen 13">
            <a:extLst>
              <a:ext uri="{FF2B5EF4-FFF2-40B4-BE49-F238E27FC236}">
                <a16:creationId xmlns:a16="http://schemas.microsoft.com/office/drawing/2014/main" id="{CA286237-C312-4C4E-8BA5-0FF49156BE28}"/>
              </a:ext>
            </a:extLst>
          </p:cNvPr>
          <p:cNvPicPr>
            <a:picLocks noChangeAspect="1"/>
          </p:cNvPicPr>
          <p:nvPr/>
        </p:nvPicPr>
        <p:blipFill rotWithShape="1">
          <a:blip r:embed="rId8"/>
          <a:srcRect l="7772" t="4943" r="5497" b="8521"/>
          <a:stretch/>
        </p:blipFill>
        <p:spPr>
          <a:xfrm>
            <a:off x="7409810" y="1395536"/>
            <a:ext cx="2016828" cy="1166102"/>
          </a:xfrm>
          <a:prstGeom prst="rect">
            <a:avLst/>
          </a:prstGeom>
        </p:spPr>
      </p:pic>
    </p:spTree>
    <p:extLst>
      <p:ext uri="{BB962C8B-B14F-4D97-AF65-F5344CB8AC3E}">
        <p14:creationId xmlns:p14="http://schemas.microsoft.com/office/powerpoint/2010/main" val="66807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10812" y="752370"/>
            <a:ext cx="7770376" cy="2386978"/>
          </a:xfrm>
        </p:spPr>
        <p:txBody>
          <a:bodyPr>
            <a:normAutofit fontScale="90000"/>
          </a:bodyPr>
          <a:lstStyle/>
          <a:p>
            <a:r>
              <a:rPr lang="es" dirty="0">
                <a:solidFill>
                  <a:schemeClr val="accent1">
                    <a:lumMod val="75000"/>
                  </a:schemeClr>
                </a:solidFill>
              </a:rPr>
              <a:t>Guías  de la FDA para los ensayos sobre seguridad cardiovascular de los fármacos antidiabéticos</a:t>
            </a:r>
          </a:p>
        </p:txBody>
      </p:sp>
      <p:sp>
        <p:nvSpPr>
          <p:cNvPr id="5" name="Subtitle 4"/>
          <p:cNvSpPr>
            <a:spLocks noGrp="1"/>
          </p:cNvSpPr>
          <p:nvPr>
            <p:ph type="subTitle" idx="1"/>
          </p:nvPr>
        </p:nvSpPr>
        <p:spPr/>
        <p:txBody>
          <a:bodyPr/>
          <a:lstStyle/>
          <a:p>
            <a:endParaRPr lang="es" dirty="0"/>
          </a:p>
        </p:txBody>
      </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9415" y="4518292"/>
            <a:ext cx="2005062" cy="959870"/>
          </a:xfrm>
          <a:prstGeom prst="rect">
            <a:avLst/>
          </a:prstGeom>
        </p:spPr>
      </p:pic>
      <p:pic>
        <p:nvPicPr>
          <p:cNvPr id="4" name="Imagen 3"/>
          <p:cNvPicPr>
            <a:picLocks noChangeAspect="1"/>
          </p:cNvPicPr>
          <p:nvPr/>
        </p:nvPicPr>
        <p:blipFill>
          <a:blip r:embed="rId4"/>
          <a:stretch>
            <a:fillRect/>
          </a:stretch>
        </p:blipFill>
        <p:spPr>
          <a:xfrm>
            <a:off x="6096001" y="3139351"/>
            <a:ext cx="2891837" cy="3717759"/>
          </a:xfrm>
          <a:prstGeom prst="rect">
            <a:avLst/>
          </a:prstGeom>
        </p:spPr>
      </p:pic>
    </p:spTree>
    <p:extLst>
      <p:ext uri="{BB962C8B-B14F-4D97-AF65-F5344CB8AC3E}">
        <p14:creationId xmlns:p14="http://schemas.microsoft.com/office/powerpoint/2010/main" val="6997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2273" y="326551"/>
            <a:ext cx="8227457" cy="1060174"/>
          </a:xfrm>
        </p:spPr>
        <p:txBody>
          <a:bodyPr>
            <a:normAutofit/>
          </a:bodyPr>
          <a:lstStyle/>
          <a:p>
            <a:r>
              <a:rPr lang="es" sz="3199" dirty="0">
                <a:solidFill>
                  <a:schemeClr val="accent1">
                    <a:lumMod val="75000"/>
                  </a:schemeClr>
                </a:solidFill>
              </a:rPr>
              <a:t>Ensayos de </a:t>
            </a:r>
            <a:r>
              <a:rPr lang="es-ES" sz="3199" dirty="0">
                <a:solidFill>
                  <a:schemeClr val="accent1">
                    <a:lumMod val="75000"/>
                  </a:schemeClr>
                </a:solidFill>
              </a:rPr>
              <a:t>eficacia</a:t>
            </a:r>
            <a:r>
              <a:rPr lang="es" sz="3199" dirty="0">
                <a:solidFill>
                  <a:schemeClr val="accent1">
                    <a:lumMod val="75000"/>
                  </a:schemeClr>
                </a:solidFill>
              </a:rPr>
              <a:t> CV tradicionales frente a ensayos de seguridad CV con iDPP-4</a:t>
            </a:r>
          </a:p>
        </p:txBody>
      </p:sp>
      <p:grpSp>
        <p:nvGrpSpPr>
          <p:cNvPr id="11" name="Group 10"/>
          <p:cNvGrpSpPr/>
          <p:nvPr/>
        </p:nvGrpSpPr>
        <p:grpSpPr bwMode="invGray">
          <a:xfrm>
            <a:off x="1544129" y="1434381"/>
            <a:ext cx="4536527" cy="4811360"/>
            <a:chOff x="0" y="2880536"/>
            <a:chExt cx="4537709" cy="3097357"/>
          </a:xfrm>
        </p:grpSpPr>
        <p:sp>
          <p:nvSpPr>
            <p:cNvPr id="3" name="Rectangle 2"/>
            <p:cNvSpPr/>
            <p:nvPr/>
          </p:nvSpPr>
          <p:spPr bwMode="invGray">
            <a:xfrm>
              <a:off x="398169" y="2880536"/>
              <a:ext cx="4139539" cy="184216"/>
            </a:xfrm>
            <a:prstGeom prst="rect">
              <a:avLst/>
            </a:prstGeom>
          </p:spPr>
          <p:txBody>
            <a:bodyPr wrap="square">
              <a:spAutoFit/>
            </a:bodyPr>
            <a:lstStyle/>
            <a:p>
              <a:pPr algn="ctr" defTabSz="457063">
                <a:lnSpc>
                  <a:spcPct val="90000"/>
                </a:lnSpc>
                <a:defRPr/>
              </a:pPr>
              <a:r>
                <a:rPr lang="es" sz="1400" b="1" dirty="0">
                  <a:solidFill>
                    <a:prstClr val="black"/>
                  </a:solidFill>
                  <a:latin typeface="Calibri Light" panose="020F0302020204030204"/>
                </a:rPr>
                <a:t>Ensayos de resultados CV tradicionales (p. ej., </a:t>
              </a:r>
              <a:r>
                <a:rPr lang="es-ES" sz="1400" b="1" dirty="0">
                  <a:solidFill>
                    <a:prstClr val="black"/>
                  </a:solidFill>
                  <a:latin typeface="Calibri Light" panose="020F0302020204030204"/>
                </a:rPr>
                <a:t>ADVANCE</a:t>
              </a:r>
              <a:r>
                <a:rPr lang="es" sz="1400" b="1" dirty="0">
                  <a:solidFill>
                    <a:prstClr val="black"/>
                  </a:solidFill>
                  <a:latin typeface="Calibri Light" panose="020F0302020204030204"/>
                </a:rPr>
                <a:t>)</a:t>
              </a:r>
              <a:endParaRPr lang="es" sz="1400" b="1" baseline="30000" dirty="0">
                <a:solidFill>
                  <a:prstClr val="black"/>
                </a:solidFill>
                <a:latin typeface="Calibri Light" panose="020F0302020204030204"/>
              </a:endParaRPr>
            </a:p>
          </p:txBody>
        </p:sp>
        <p:sp>
          <p:nvSpPr>
            <p:cNvPr id="6" name="Rectangle 5"/>
            <p:cNvSpPr/>
            <p:nvPr/>
          </p:nvSpPr>
          <p:spPr bwMode="invGray">
            <a:xfrm>
              <a:off x="398170" y="3196224"/>
              <a:ext cx="4122368" cy="202044"/>
            </a:xfrm>
            <a:prstGeom prst="rect">
              <a:avLst/>
            </a:prstGeom>
          </p:spPr>
          <p:txBody>
            <a:bodyPr wrap="square">
              <a:spAutoFit/>
            </a:bodyPr>
            <a:lstStyle/>
            <a:p>
              <a:pPr algn="ctr" defTabSz="457063">
                <a:lnSpc>
                  <a:spcPct val="90000"/>
                </a:lnSpc>
                <a:defRPr/>
              </a:pPr>
              <a:r>
                <a:rPr lang="es" sz="1600" dirty="0">
                  <a:solidFill>
                    <a:prstClr val="black"/>
                  </a:solidFill>
                  <a:latin typeface="Calibri Light" panose="020F0302020204030204"/>
                </a:rPr>
                <a:t>Inicio de tratamiento enmascarado o placebo</a:t>
              </a:r>
            </a:p>
          </p:txBody>
        </p:sp>
        <p:sp>
          <p:nvSpPr>
            <p:cNvPr id="7" name="Rectangle 6"/>
            <p:cNvSpPr/>
            <p:nvPr/>
          </p:nvSpPr>
          <p:spPr bwMode="invGray">
            <a:xfrm>
              <a:off x="398170" y="4590669"/>
              <a:ext cx="4122368" cy="344663"/>
            </a:xfrm>
            <a:prstGeom prst="rect">
              <a:avLst/>
            </a:prstGeom>
          </p:spPr>
          <p:txBody>
            <a:bodyPr wrap="square">
              <a:spAutoFit/>
            </a:bodyPr>
            <a:lstStyle/>
            <a:p>
              <a:pPr algn="ctr" defTabSz="457063">
                <a:lnSpc>
                  <a:spcPct val="90000"/>
                </a:lnSpc>
                <a:defRPr/>
              </a:pPr>
              <a:r>
                <a:rPr lang="es" sz="1600" u="sng" dirty="0">
                  <a:solidFill>
                    <a:srgbClr val="44546A"/>
                  </a:solidFill>
                  <a:latin typeface="Calibri Light" panose="020F0302020204030204"/>
                </a:rPr>
                <a:t>Diferencia</a:t>
              </a:r>
              <a:r>
                <a:rPr lang="es" sz="1600" dirty="0">
                  <a:solidFill>
                    <a:srgbClr val="44546A"/>
                  </a:solidFill>
                  <a:latin typeface="Calibri Light" panose="020F0302020204030204"/>
                </a:rPr>
                <a:t> </a:t>
              </a:r>
              <a:r>
                <a:rPr lang="es" sz="1600" dirty="0">
                  <a:solidFill>
                    <a:prstClr val="black"/>
                  </a:solidFill>
                  <a:latin typeface="Calibri Light" panose="020F0302020204030204"/>
                </a:rPr>
                <a:t> de HbA1c</a:t>
              </a:r>
              <a:br>
                <a:rPr lang="en-US" sz="1600" dirty="0">
                  <a:solidFill>
                    <a:prstClr val="black"/>
                  </a:solidFill>
                  <a:latin typeface="Calibri Light" panose="020F0302020204030204"/>
                </a:rPr>
              </a:br>
              <a:r>
                <a:rPr lang="es" sz="1600" dirty="0">
                  <a:solidFill>
                    <a:prstClr val="black"/>
                  </a:solidFill>
                  <a:latin typeface="Calibri Light" panose="020F0302020204030204"/>
                </a:rPr>
                <a:t>entre tratamiento y placebo</a:t>
              </a:r>
            </a:p>
          </p:txBody>
        </p:sp>
        <p:sp>
          <p:nvSpPr>
            <p:cNvPr id="13" name="Down Arrow 12"/>
            <p:cNvSpPr/>
            <p:nvPr/>
          </p:nvSpPr>
          <p:spPr bwMode="invGray">
            <a:xfrm>
              <a:off x="2287904" y="3538954"/>
              <a:ext cx="342900" cy="1033046"/>
            </a:xfrm>
            <a:prstGeom prst="downArrow">
              <a:avLst/>
            </a:prstGeom>
            <a:solidFill>
              <a:srgbClr val="FFFF00"/>
            </a:solidFill>
            <a:ln w="19050"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algn="ctr" fontAlgn="base">
                <a:lnSpc>
                  <a:spcPct val="90000"/>
                </a:lnSpc>
                <a:spcBef>
                  <a:spcPct val="0"/>
                </a:spcBef>
                <a:spcAft>
                  <a:spcPct val="0"/>
                </a:spcAft>
                <a:defRPr/>
              </a:pPr>
              <a:endParaRPr lang="es" sz="1600" i="1" dirty="0">
                <a:solidFill>
                  <a:prstClr val="black"/>
                </a:solidFill>
                <a:latin typeface="Calibri Light" panose="020F0302020204030204"/>
              </a:endParaRPr>
            </a:p>
          </p:txBody>
        </p:sp>
        <p:cxnSp>
          <p:nvCxnSpPr>
            <p:cNvPr id="24" name="Straight Connector 23"/>
            <p:cNvCxnSpPr/>
            <p:nvPr/>
          </p:nvCxnSpPr>
          <p:spPr bwMode="invGray">
            <a:xfrm>
              <a:off x="509823" y="3205840"/>
              <a:ext cx="3931920"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Down Arrow 32"/>
            <p:cNvSpPr/>
            <p:nvPr/>
          </p:nvSpPr>
          <p:spPr bwMode="invGray">
            <a:xfrm>
              <a:off x="2287904" y="5160785"/>
              <a:ext cx="342900" cy="472445"/>
            </a:xfrm>
            <a:prstGeom prst="downArrow">
              <a:avLst/>
            </a:prstGeom>
            <a:solidFill>
              <a:srgbClr val="FFFF00"/>
            </a:solidFill>
            <a:ln w="19050"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algn="ctr" fontAlgn="base">
                <a:lnSpc>
                  <a:spcPct val="90000"/>
                </a:lnSpc>
                <a:spcBef>
                  <a:spcPct val="0"/>
                </a:spcBef>
                <a:spcAft>
                  <a:spcPct val="0"/>
                </a:spcAft>
                <a:defRPr/>
              </a:pPr>
              <a:endParaRPr lang="es" sz="1600" i="1" dirty="0">
                <a:solidFill>
                  <a:prstClr val="black"/>
                </a:solidFill>
                <a:latin typeface="Calibri Light" panose="020F0302020204030204"/>
              </a:endParaRPr>
            </a:p>
          </p:txBody>
        </p:sp>
        <p:sp>
          <p:nvSpPr>
            <p:cNvPr id="36" name="Rectangle 35"/>
            <p:cNvSpPr/>
            <p:nvPr/>
          </p:nvSpPr>
          <p:spPr bwMode="invGray">
            <a:xfrm>
              <a:off x="381000" y="5633230"/>
              <a:ext cx="4156709" cy="344663"/>
            </a:xfrm>
            <a:prstGeom prst="rect">
              <a:avLst/>
            </a:prstGeom>
          </p:spPr>
          <p:txBody>
            <a:bodyPr wrap="square">
              <a:spAutoFit/>
            </a:bodyPr>
            <a:lstStyle/>
            <a:p>
              <a:pPr algn="ctr" defTabSz="457063">
                <a:lnSpc>
                  <a:spcPct val="90000"/>
                </a:lnSpc>
                <a:defRPr/>
              </a:pPr>
              <a:r>
                <a:rPr lang="es" sz="1600" u="sng" dirty="0">
                  <a:solidFill>
                    <a:srgbClr val="44546A"/>
                  </a:solidFill>
                  <a:latin typeface="Calibri Light" panose="020F0302020204030204"/>
                </a:rPr>
                <a:t>Beneficio CV</a:t>
              </a:r>
              <a:r>
                <a:rPr lang="es" sz="1600" dirty="0">
                  <a:solidFill>
                    <a:prstClr val="black"/>
                  </a:solidFill>
                  <a:latin typeface="Calibri Light" panose="020F0302020204030204"/>
                </a:rPr>
                <a:t> del tratamiento demostrado por una reducción significativa de los resultados CV</a:t>
              </a:r>
            </a:p>
          </p:txBody>
        </p:sp>
        <p:sp>
          <p:nvSpPr>
            <p:cNvPr id="37" name="Rectangle 36"/>
            <p:cNvSpPr/>
            <p:nvPr/>
          </p:nvSpPr>
          <p:spPr bwMode="invGray">
            <a:xfrm>
              <a:off x="0" y="3535636"/>
              <a:ext cx="2126512" cy="772522"/>
            </a:xfrm>
            <a:prstGeom prst="rect">
              <a:avLst/>
            </a:prstGeom>
          </p:spPr>
          <p:txBody>
            <a:bodyPr wrap="square">
              <a:spAutoFit/>
            </a:bodyPr>
            <a:lstStyle/>
            <a:p>
              <a:pPr algn="ctr" defTabSz="457063">
                <a:lnSpc>
                  <a:spcPct val="90000"/>
                </a:lnSpc>
                <a:defRPr/>
              </a:pPr>
              <a:r>
                <a:rPr lang="es" sz="1600" u="sng" dirty="0">
                  <a:solidFill>
                    <a:srgbClr val="44546A"/>
                  </a:solidFill>
                  <a:latin typeface="Calibri Light" panose="020F0302020204030204"/>
                </a:rPr>
                <a:t>Ningún ajuste</a:t>
              </a:r>
              <a:br>
                <a:rPr lang="en-US" sz="1600" dirty="0">
                  <a:solidFill>
                    <a:prstClr val="black"/>
                  </a:solidFill>
                  <a:latin typeface="Calibri Light" panose="020F0302020204030204"/>
                </a:rPr>
              </a:br>
              <a:r>
                <a:rPr lang="es" sz="1600" dirty="0">
                  <a:solidFill>
                    <a:prstClr val="black"/>
                  </a:solidFill>
                  <a:latin typeface="Calibri Light" panose="020F0302020204030204"/>
                </a:rPr>
                <a:t> para mantener</a:t>
              </a:r>
              <a:br>
                <a:rPr lang="en-US" sz="1600" dirty="0">
                  <a:solidFill>
                    <a:prstClr val="black"/>
                  </a:solidFill>
                  <a:latin typeface="Calibri Light" panose="020F0302020204030204"/>
                </a:rPr>
              </a:br>
              <a:r>
                <a:rPr lang="es" sz="1600" dirty="0">
                  <a:solidFill>
                    <a:prstClr val="black"/>
                  </a:solidFill>
                  <a:latin typeface="Calibri Light" panose="020F0302020204030204"/>
                </a:rPr>
                <a:t>los niveles de </a:t>
              </a:r>
              <a:r>
                <a:rPr lang="es-ES" sz="1600" dirty="0">
                  <a:solidFill>
                    <a:prstClr val="black"/>
                  </a:solidFill>
                  <a:latin typeface="Calibri Light" panose="020F0302020204030204"/>
                </a:rPr>
                <a:t>HbA1c</a:t>
              </a:r>
              <a:r>
                <a:rPr lang="es" sz="1600" dirty="0">
                  <a:solidFill>
                    <a:prstClr val="black"/>
                  </a:solidFill>
                  <a:latin typeface="Calibri Light" panose="020F0302020204030204"/>
                </a:rPr>
                <a:t> iguales en ambos grupos</a:t>
              </a:r>
            </a:p>
          </p:txBody>
        </p:sp>
      </p:grpSp>
      <p:grpSp>
        <p:nvGrpSpPr>
          <p:cNvPr id="15" name="Group 14"/>
          <p:cNvGrpSpPr/>
          <p:nvPr/>
        </p:nvGrpSpPr>
        <p:grpSpPr bwMode="invGray">
          <a:xfrm>
            <a:off x="6172180" y="1386725"/>
            <a:ext cx="4276024" cy="4746824"/>
            <a:chOff x="4648200" y="2819400"/>
            <a:chExt cx="4277138" cy="3474720"/>
          </a:xfrm>
        </p:grpSpPr>
        <p:sp>
          <p:nvSpPr>
            <p:cNvPr id="5" name="Rectangle 4"/>
            <p:cNvSpPr/>
            <p:nvPr/>
          </p:nvSpPr>
          <p:spPr bwMode="invGray">
            <a:xfrm>
              <a:off x="4777739" y="2888700"/>
              <a:ext cx="4147599" cy="209470"/>
            </a:xfrm>
            <a:prstGeom prst="rect">
              <a:avLst/>
            </a:prstGeom>
          </p:spPr>
          <p:txBody>
            <a:bodyPr wrap="square">
              <a:spAutoFit/>
            </a:bodyPr>
            <a:lstStyle/>
            <a:p>
              <a:pPr algn="ctr" defTabSz="457063">
                <a:lnSpc>
                  <a:spcPct val="90000"/>
                </a:lnSpc>
                <a:defRPr/>
              </a:pPr>
              <a:r>
                <a:rPr lang="es" sz="1400" b="1" dirty="0">
                  <a:solidFill>
                    <a:prstClr val="black"/>
                  </a:solidFill>
                  <a:latin typeface="Calibri Light" panose="020F0302020204030204"/>
                </a:rPr>
                <a:t>Ensayos </a:t>
              </a:r>
              <a:r>
                <a:rPr lang="es-ES" sz="1400" b="1" dirty="0">
                  <a:solidFill>
                    <a:prstClr val="black"/>
                  </a:solidFill>
                  <a:latin typeface="Calibri Light" panose="020F0302020204030204"/>
                </a:rPr>
                <a:t>de seguridad CV con antidiabéticos</a:t>
              </a:r>
              <a:endParaRPr lang="es" sz="1400" b="1" baseline="30000" dirty="0">
                <a:solidFill>
                  <a:prstClr val="black"/>
                </a:solidFill>
                <a:latin typeface="Calibri Light" panose="020F0302020204030204"/>
              </a:endParaRPr>
            </a:p>
          </p:txBody>
        </p:sp>
        <p:sp>
          <p:nvSpPr>
            <p:cNvPr id="4" name="Rectangle 3"/>
            <p:cNvSpPr/>
            <p:nvPr/>
          </p:nvSpPr>
          <p:spPr bwMode="invGray">
            <a:xfrm>
              <a:off x="4865369" y="3204388"/>
              <a:ext cx="3872669" cy="229741"/>
            </a:xfrm>
            <a:prstGeom prst="rect">
              <a:avLst/>
            </a:prstGeom>
          </p:spPr>
          <p:txBody>
            <a:bodyPr wrap="square">
              <a:spAutoFit/>
            </a:bodyPr>
            <a:lstStyle/>
            <a:p>
              <a:pPr algn="ctr" defTabSz="457063">
                <a:lnSpc>
                  <a:spcPct val="90000"/>
                </a:lnSpc>
                <a:defRPr/>
              </a:pPr>
              <a:r>
                <a:rPr lang="es" sz="1600" dirty="0">
                  <a:solidFill>
                    <a:prstClr val="black"/>
                  </a:solidFill>
                  <a:latin typeface="Calibri Light" panose="020F0302020204030204"/>
                </a:rPr>
                <a:t>Inicio de tratamiento enmascarado o placebo</a:t>
              </a:r>
            </a:p>
          </p:txBody>
        </p:sp>
        <p:sp>
          <p:nvSpPr>
            <p:cNvPr id="8" name="Rectangle 7"/>
            <p:cNvSpPr/>
            <p:nvPr/>
          </p:nvSpPr>
          <p:spPr bwMode="invGray">
            <a:xfrm>
              <a:off x="4798385" y="4590669"/>
              <a:ext cx="3888415" cy="391912"/>
            </a:xfrm>
            <a:prstGeom prst="rect">
              <a:avLst/>
            </a:prstGeom>
          </p:spPr>
          <p:txBody>
            <a:bodyPr wrap="square">
              <a:spAutoFit/>
            </a:bodyPr>
            <a:lstStyle/>
            <a:p>
              <a:pPr algn="ctr" defTabSz="457063">
                <a:lnSpc>
                  <a:spcPct val="90000"/>
                </a:lnSpc>
                <a:defRPr/>
              </a:pPr>
              <a:r>
                <a:rPr lang="es" sz="1600" u="sng" dirty="0">
                  <a:solidFill>
                    <a:srgbClr val="44546A"/>
                  </a:solidFill>
                  <a:latin typeface="Calibri Light" panose="020F0302020204030204"/>
                </a:rPr>
                <a:t>Diferencia de </a:t>
              </a:r>
              <a:r>
                <a:rPr lang="es" sz="1600" dirty="0">
                  <a:solidFill>
                    <a:prstClr val="black"/>
                  </a:solidFill>
                  <a:latin typeface="Calibri Light" panose="020F0302020204030204"/>
                </a:rPr>
                <a:t>HbA</a:t>
              </a:r>
              <a:r>
                <a:rPr lang="es" sz="1600" baseline="-25000" dirty="0">
                  <a:solidFill>
                    <a:prstClr val="black"/>
                  </a:solidFill>
                  <a:latin typeface="Calibri Light" panose="020F0302020204030204"/>
                </a:rPr>
                <a:t>1c</a:t>
              </a:r>
              <a:r>
                <a:rPr lang="es" sz="1600" dirty="0">
                  <a:solidFill>
                    <a:prstClr val="black"/>
                  </a:solidFill>
                  <a:latin typeface="Calibri Light" panose="020F0302020204030204"/>
                </a:rPr>
                <a:t> </a:t>
              </a:r>
              <a:br>
                <a:rPr lang="en-US" sz="1600" dirty="0">
                  <a:solidFill>
                    <a:prstClr val="black"/>
                  </a:solidFill>
                  <a:latin typeface="Calibri Light" panose="020F0302020204030204"/>
                </a:rPr>
              </a:br>
              <a:r>
                <a:rPr lang="es" sz="1600" dirty="0">
                  <a:solidFill>
                    <a:prstClr val="black"/>
                  </a:solidFill>
                  <a:latin typeface="Calibri Light" panose="020F0302020204030204"/>
                </a:rPr>
                <a:t> pequeña o nula entre tratamiento y placebo</a:t>
              </a:r>
            </a:p>
          </p:txBody>
        </p:sp>
        <p:sp>
          <p:nvSpPr>
            <p:cNvPr id="9" name="Down Arrow 8"/>
            <p:cNvSpPr/>
            <p:nvPr/>
          </p:nvSpPr>
          <p:spPr bwMode="invGray">
            <a:xfrm>
              <a:off x="6560820" y="3538954"/>
              <a:ext cx="342900" cy="1033046"/>
            </a:xfrm>
            <a:prstGeom prst="downArrow">
              <a:avLst/>
            </a:prstGeom>
            <a:solidFill>
              <a:srgbClr val="FFFF00"/>
            </a:solidFill>
            <a:ln w="19050"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algn="ctr" fontAlgn="base">
                <a:lnSpc>
                  <a:spcPct val="90000"/>
                </a:lnSpc>
                <a:spcBef>
                  <a:spcPct val="0"/>
                </a:spcBef>
                <a:spcAft>
                  <a:spcPct val="0"/>
                </a:spcAft>
                <a:defRPr/>
              </a:pPr>
              <a:endParaRPr lang="es" sz="1600" i="1" dirty="0">
                <a:solidFill>
                  <a:prstClr val="black"/>
                </a:solidFill>
                <a:latin typeface="Calibri Light" panose="020F0302020204030204"/>
              </a:endParaRPr>
            </a:p>
          </p:txBody>
        </p:sp>
        <p:cxnSp>
          <p:nvCxnSpPr>
            <p:cNvPr id="29" name="Straight Connector 28"/>
            <p:cNvCxnSpPr/>
            <p:nvPr/>
          </p:nvCxnSpPr>
          <p:spPr bwMode="invGray">
            <a:xfrm>
              <a:off x="5212093" y="3214004"/>
              <a:ext cx="3040354" cy="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Down Arrow 31"/>
            <p:cNvSpPr/>
            <p:nvPr/>
          </p:nvSpPr>
          <p:spPr bwMode="invGray">
            <a:xfrm>
              <a:off x="6560820" y="5160785"/>
              <a:ext cx="342900" cy="472445"/>
            </a:xfrm>
            <a:prstGeom prst="downArrow">
              <a:avLst/>
            </a:prstGeom>
            <a:solidFill>
              <a:srgbClr val="FFFF00"/>
            </a:solidFill>
            <a:ln w="19050" cap="flat" cmpd="sng" algn="ctr">
              <a:noFill/>
              <a:prstDash val="solid"/>
              <a:round/>
              <a:headEnd type="none" w="med" len="med"/>
              <a:tailEnd type="none" w="med" len="med"/>
            </a:ln>
            <a:effectLst/>
          </p:spPr>
          <p:txBody>
            <a:bodyPr vert="horz" wrap="square" lIns="91416" tIns="45708" rIns="91416" bIns="45708" numCol="1" rtlCol="0" anchor="t" anchorCtr="0" compatLnSpc="1">
              <a:prstTxWarp prst="textNoShape">
                <a:avLst/>
              </a:prstTxWarp>
            </a:bodyPr>
            <a:lstStyle/>
            <a:p>
              <a:pPr algn="ctr" fontAlgn="base">
                <a:lnSpc>
                  <a:spcPct val="90000"/>
                </a:lnSpc>
                <a:spcBef>
                  <a:spcPct val="0"/>
                </a:spcBef>
                <a:spcAft>
                  <a:spcPct val="0"/>
                </a:spcAft>
                <a:defRPr/>
              </a:pPr>
              <a:endParaRPr lang="es" sz="1600" i="1" dirty="0">
                <a:solidFill>
                  <a:prstClr val="black"/>
                </a:solidFill>
                <a:latin typeface="Calibri Light" panose="020F0302020204030204"/>
              </a:endParaRPr>
            </a:p>
          </p:txBody>
        </p:sp>
        <p:sp>
          <p:nvSpPr>
            <p:cNvPr id="34" name="Rectangle 33"/>
            <p:cNvSpPr/>
            <p:nvPr/>
          </p:nvSpPr>
          <p:spPr bwMode="invGray">
            <a:xfrm>
              <a:off x="4648200" y="5633230"/>
              <a:ext cx="4160520" cy="554082"/>
            </a:xfrm>
            <a:prstGeom prst="rect">
              <a:avLst/>
            </a:prstGeom>
          </p:spPr>
          <p:txBody>
            <a:bodyPr wrap="square">
              <a:spAutoFit/>
            </a:bodyPr>
            <a:lstStyle/>
            <a:p>
              <a:pPr algn="ctr" defTabSz="457063">
                <a:lnSpc>
                  <a:spcPct val="90000"/>
                </a:lnSpc>
                <a:defRPr/>
              </a:pPr>
              <a:r>
                <a:rPr lang="es" sz="1600" u="sng" dirty="0">
                  <a:solidFill>
                    <a:srgbClr val="44546A"/>
                  </a:solidFill>
                  <a:latin typeface="Calibri Light" panose="020F0302020204030204"/>
                </a:rPr>
                <a:t>No hay aumento del riesgo CV (seguridad CV)</a:t>
              </a:r>
              <a:r>
                <a:rPr lang="es" sz="1600" dirty="0">
                  <a:solidFill>
                    <a:prstClr val="black"/>
                  </a:solidFill>
                  <a:latin typeface="Calibri Light" panose="020F0302020204030204"/>
                </a:rPr>
                <a:t> con el tratamiento, demostrado por la no inferioridad</a:t>
              </a:r>
            </a:p>
          </p:txBody>
        </p:sp>
        <p:sp>
          <p:nvSpPr>
            <p:cNvPr id="38" name="Rectangle 37"/>
            <p:cNvSpPr/>
            <p:nvPr/>
          </p:nvSpPr>
          <p:spPr bwMode="invGray">
            <a:xfrm>
              <a:off x="6987540" y="3482471"/>
              <a:ext cx="1922544" cy="878423"/>
            </a:xfrm>
            <a:prstGeom prst="rect">
              <a:avLst/>
            </a:prstGeom>
          </p:spPr>
          <p:txBody>
            <a:bodyPr wrap="square">
              <a:spAutoFit/>
            </a:bodyPr>
            <a:lstStyle/>
            <a:p>
              <a:pPr algn="ctr" defTabSz="457063">
                <a:lnSpc>
                  <a:spcPct val="90000"/>
                </a:lnSpc>
                <a:defRPr/>
              </a:pPr>
              <a:r>
                <a:rPr lang="es" sz="1600" u="sng" dirty="0">
                  <a:solidFill>
                    <a:srgbClr val="44546A"/>
                  </a:solidFill>
                  <a:latin typeface="Calibri Light" panose="020F0302020204030204"/>
                </a:rPr>
                <a:t>Ajuste</a:t>
              </a:r>
              <a:br>
                <a:rPr lang="en-US" sz="1600" dirty="0">
                  <a:solidFill>
                    <a:prstClr val="black"/>
                  </a:solidFill>
                  <a:latin typeface="Calibri Light" panose="020F0302020204030204"/>
                </a:rPr>
              </a:br>
              <a:r>
                <a:rPr lang="es" sz="1600" dirty="0">
                  <a:solidFill>
                    <a:prstClr val="black"/>
                  </a:solidFill>
                  <a:latin typeface="Calibri Light" panose="020F0302020204030204"/>
                </a:rPr>
                <a:t> para mantener</a:t>
              </a:r>
              <a:br>
                <a:rPr lang="en-US" sz="1600" dirty="0">
                  <a:solidFill>
                    <a:prstClr val="black"/>
                  </a:solidFill>
                  <a:latin typeface="Calibri Light" panose="020F0302020204030204"/>
                </a:rPr>
              </a:br>
              <a:r>
                <a:rPr lang="es" sz="1600" u="sng" dirty="0">
                  <a:solidFill>
                    <a:srgbClr val="44546A"/>
                  </a:solidFill>
                  <a:latin typeface="Calibri Light" panose="020F0302020204030204"/>
                </a:rPr>
                <a:t>los niveles de </a:t>
              </a:r>
              <a:r>
                <a:rPr lang="es" sz="1600" dirty="0">
                  <a:solidFill>
                    <a:prstClr val="black"/>
                  </a:solidFill>
                  <a:latin typeface="Calibri Light" panose="020F0302020204030204"/>
                </a:rPr>
                <a:t>HbA</a:t>
              </a:r>
              <a:r>
                <a:rPr lang="es" sz="1600" baseline="-25000" dirty="0">
                  <a:solidFill>
                    <a:prstClr val="black"/>
                  </a:solidFill>
                  <a:latin typeface="Calibri Light" panose="020F0302020204030204"/>
                </a:rPr>
                <a:t>1c</a:t>
              </a:r>
              <a:r>
                <a:rPr lang="es" sz="1600" dirty="0">
                  <a:solidFill>
                    <a:prstClr val="black"/>
                  </a:solidFill>
                  <a:latin typeface="Calibri Light" panose="020F0302020204030204"/>
                </a:rPr>
                <a:t> iguales en ambos grupos</a:t>
              </a:r>
            </a:p>
          </p:txBody>
        </p:sp>
        <p:cxnSp>
          <p:nvCxnSpPr>
            <p:cNvPr id="22" name="Straight Connector 21"/>
            <p:cNvCxnSpPr/>
            <p:nvPr/>
          </p:nvCxnSpPr>
          <p:spPr bwMode="invGray">
            <a:xfrm>
              <a:off x="4659461" y="2819400"/>
              <a:ext cx="0" cy="3474720"/>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2" name="Imagen 11">
            <a:extLst>
              <a:ext uri="{FF2B5EF4-FFF2-40B4-BE49-F238E27FC236}">
                <a16:creationId xmlns:a16="http://schemas.microsoft.com/office/drawing/2014/main" id="{3EDD09EA-E947-45A1-9B72-C0E7545AB49C}"/>
              </a:ext>
            </a:extLst>
          </p:cNvPr>
          <p:cNvPicPr>
            <a:picLocks noChangeAspect="1"/>
          </p:cNvPicPr>
          <p:nvPr/>
        </p:nvPicPr>
        <p:blipFill>
          <a:blip r:embed="rId3"/>
          <a:stretch>
            <a:fillRect/>
          </a:stretch>
        </p:blipFill>
        <p:spPr>
          <a:xfrm>
            <a:off x="2429379" y="2130452"/>
            <a:ext cx="2972560" cy="2420325"/>
          </a:xfrm>
          <a:prstGeom prst="rect">
            <a:avLst/>
          </a:prstGeom>
        </p:spPr>
      </p:pic>
      <p:pic>
        <p:nvPicPr>
          <p:cNvPr id="14" name="Imagen 13">
            <a:extLst>
              <a:ext uri="{FF2B5EF4-FFF2-40B4-BE49-F238E27FC236}">
                <a16:creationId xmlns:a16="http://schemas.microsoft.com/office/drawing/2014/main" id="{C4D69BE1-7BC4-4AA6-A432-4B696FA482BB}"/>
              </a:ext>
            </a:extLst>
          </p:cNvPr>
          <p:cNvPicPr>
            <a:picLocks noChangeAspect="1"/>
          </p:cNvPicPr>
          <p:nvPr/>
        </p:nvPicPr>
        <p:blipFill>
          <a:blip r:embed="rId4"/>
          <a:stretch>
            <a:fillRect/>
          </a:stretch>
        </p:blipFill>
        <p:spPr>
          <a:xfrm>
            <a:off x="2700657" y="4762142"/>
            <a:ext cx="2637218" cy="1877161"/>
          </a:xfrm>
          <a:prstGeom prst="rect">
            <a:avLst/>
          </a:prstGeom>
        </p:spPr>
      </p:pic>
      <p:pic>
        <p:nvPicPr>
          <p:cNvPr id="16" name="Imagen 15">
            <a:extLst>
              <a:ext uri="{FF2B5EF4-FFF2-40B4-BE49-F238E27FC236}">
                <a16:creationId xmlns:a16="http://schemas.microsoft.com/office/drawing/2014/main" id="{4B8C028B-F262-4120-9FA1-4844131C5BE8}"/>
              </a:ext>
            </a:extLst>
          </p:cNvPr>
          <p:cNvPicPr>
            <a:picLocks noChangeAspect="1"/>
          </p:cNvPicPr>
          <p:nvPr/>
        </p:nvPicPr>
        <p:blipFill>
          <a:blip r:embed="rId5"/>
          <a:stretch>
            <a:fillRect/>
          </a:stretch>
        </p:blipFill>
        <p:spPr>
          <a:xfrm>
            <a:off x="6702386" y="4536079"/>
            <a:ext cx="3345115" cy="1795293"/>
          </a:xfrm>
          <a:prstGeom prst="rect">
            <a:avLst/>
          </a:prstGeom>
        </p:spPr>
      </p:pic>
      <p:pic>
        <p:nvPicPr>
          <p:cNvPr id="18" name="Imagen 17">
            <a:extLst>
              <a:ext uri="{FF2B5EF4-FFF2-40B4-BE49-F238E27FC236}">
                <a16:creationId xmlns:a16="http://schemas.microsoft.com/office/drawing/2014/main" id="{4F6B2EDD-4138-48EC-9E6D-E8B7879ED1BA}"/>
              </a:ext>
            </a:extLst>
          </p:cNvPr>
          <p:cNvPicPr>
            <a:picLocks noChangeAspect="1"/>
          </p:cNvPicPr>
          <p:nvPr/>
        </p:nvPicPr>
        <p:blipFill>
          <a:blip r:embed="rId6"/>
          <a:stretch>
            <a:fillRect/>
          </a:stretch>
        </p:blipFill>
        <p:spPr>
          <a:xfrm>
            <a:off x="6815630" y="2145505"/>
            <a:ext cx="3118625" cy="1610122"/>
          </a:xfrm>
          <a:prstGeom prst="rect">
            <a:avLst/>
          </a:prstGeom>
        </p:spPr>
      </p:pic>
    </p:spTree>
    <p:extLst>
      <p:ext uri="{BB962C8B-B14F-4D97-AF65-F5344CB8AC3E}">
        <p14:creationId xmlns:p14="http://schemas.microsoft.com/office/powerpoint/2010/main" val="49928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04F7A2-33AA-4117-99FE-A0C5AB24B947}"/>
              </a:ext>
            </a:extLst>
          </p:cNvPr>
          <p:cNvSpPr>
            <a:spLocks noGrp="1"/>
          </p:cNvSpPr>
          <p:nvPr>
            <p:ph type="ctrTitle"/>
          </p:nvPr>
        </p:nvSpPr>
        <p:spPr/>
        <p:txBody>
          <a:bodyPr/>
          <a:lstStyle/>
          <a:p>
            <a:r>
              <a:rPr lang="es-ES" b="1" dirty="0">
                <a:solidFill>
                  <a:schemeClr val="accent1">
                    <a:lumMod val="75000"/>
                  </a:schemeClr>
                </a:solidFill>
              </a:rPr>
              <a:t>¿Por qué el tratamiento de la diabetes?</a:t>
            </a:r>
          </a:p>
        </p:txBody>
      </p:sp>
      <p:sp>
        <p:nvSpPr>
          <p:cNvPr id="3" name="Subtítulo 2">
            <a:extLst>
              <a:ext uri="{FF2B5EF4-FFF2-40B4-BE49-F238E27FC236}">
                <a16:creationId xmlns:a16="http://schemas.microsoft.com/office/drawing/2014/main" id="{470F4E0E-E554-415F-82E9-382888B692F6}"/>
              </a:ext>
            </a:extLst>
          </p:cNvPr>
          <p:cNvSpPr>
            <a:spLocks noGrp="1"/>
          </p:cNvSpPr>
          <p:nvPr>
            <p:ph type="subTitle" idx="1"/>
          </p:nvPr>
        </p:nvSpPr>
        <p:spPr/>
        <p:txBody>
          <a:bodyPr/>
          <a:lstStyle/>
          <a:p>
            <a:endParaRPr lang="es-ES"/>
          </a:p>
        </p:txBody>
      </p:sp>
    </p:spTree>
    <p:extLst>
      <p:ext uri="{BB962C8B-B14F-4D97-AF65-F5344CB8AC3E}">
        <p14:creationId xmlns:p14="http://schemas.microsoft.com/office/powerpoint/2010/main" val="3155667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10812" y="387025"/>
            <a:ext cx="7770376" cy="1615186"/>
          </a:xfrm>
        </p:spPr>
        <p:txBody>
          <a:bodyPr>
            <a:normAutofit/>
          </a:bodyPr>
          <a:lstStyle/>
          <a:p>
            <a:r>
              <a:rPr lang="es" sz="3599" dirty="0">
                <a:solidFill>
                  <a:schemeClr val="accent1">
                    <a:lumMod val="75000"/>
                  </a:schemeClr>
                </a:solidFill>
              </a:rPr>
              <a:t>Guías  de la FDA para los ensayos sobre seguridad cardiovascular de los fármacos antidiabéticos</a:t>
            </a:r>
          </a:p>
        </p:txBody>
      </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5191" y="6273603"/>
            <a:ext cx="1218883" cy="583507"/>
          </a:xfrm>
          <a:prstGeom prst="rect">
            <a:avLst/>
          </a:prstGeom>
        </p:spPr>
      </p:pic>
      <p:pic>
        <p:nvPicPr>
          <p:cNvPr id="4" name="Imagen 3"/>
          <p:cNvPicPr>
            <a:picLocks noChangeAspect="1"/>
          </p:cNvPicPr>
          <p:nvPr/>
        </p:nvPicPr>
        <p:blipFill>
          <a:blip r:embed="rId4"/>
          <a:stretch>
            <a:fillRect/>
          </a:stretch>
        </p:blipFill>
        <p:spPr>
          <a:xfrm>
            <a:off x="7568817" y="2002212"/>
            <a:ext cx="2891837" cy="3717759"/>
          </a:xfrm>
          <a:prstGeom prst="rect">
            <a:avLst/>
          </a:prstGeom>
        </p:spPr>
      </p:pic>
      <p:pic>
        <p:nvPicPr>
          <p:cNvPr id="6" name="Marcador de contenido 4">
            <a:extLst>
              <a:ext uri="{FF2B5EF4-FFF2-40B4-BE49-F238E27FC236}">
                <a16:creationId xmlns:a16="http://schemas.microsoft.com/office/drawing/2014/main" id="{638DBC4C-535D-4082-8484-7976EAC1DF6F}"/>
              </a:ext>
            </a:extLst>
          </p:cNvPr>
          <p:cNvPicPr>
            <a:picLocks noChangeAspect="1"/>
          </p:cNvPicPr>
          <p:nvPr/>
        </p:nvPicPr>
        <p:blipFill>
          <a:blip r:embed="rId5"/>
          <a:stretch>
            <a:fillRect/>
          </a:stretch>
        </p:blipFill>
        <p:spPr>
          <a:xfrm>
            <a:off x="1848956" y="3474604"/>
            <a:ext cx="5719860" cy="665402"/>
          </a:xfrm>
          <a:prstGeom prst="rect">
            <a:avLst/>
          </a:prstGeom>
        </p:spPr>
      </p:pic>
      <p:sp>
        <p:nvSpPr>
          <p:cNvPr id="7" name="Rectángulo: esquinas redondeadas 6">
            <a:extLst>
              <a:ext uri="{FF2B5EF4-FFF2-40B4-BE49-F238E27FC236}">
                <a16:creationId xmlns:a16="http://schemas.microsoft.com/office/drawing/2014/main" id="{368B0F6B-258D-4915-A63E-331C535161B6}"/>
              </a:ext>
            </a:extLst>
          </p:cNvPr>
          <p:cNvSpPr/>
          <p:nvPr/>
        </p:nvSpPr>
        <p:spPr>
          <a:xfrm>
            <a:off x="5852224" y="3393450"/>
            <a:ext cx="1086837" cy="218278"/>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99"/>
          </a:p>
        </p:txBody>
      </p:sp>
    </p:spTree>
    <p:extLst>
      <p:ext uri="{BB962C8B-B14F-4D97-AF65-F5344CB8AC3E}">
        <p14:creationId xmlns:p14="http://schemas.microsoft.com/office/powerpoint/2010/main" val="68742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21AEDC18-5F9D-4969-9CA8-8F548FAC3851}"/>
              </a:ext>
            </a:extLst>
          </p:cNvPr>
          <p:cNvPicPr>
            <a:picLocks noGrp="1" noChangeAspect="1"/>
          </p:cNvPicPr>
          <p:nvPr>
            <p:ph idx="1"/>
          </p:nvPr>
        </p:nvPicPr>
        <p:blipFill rotWithShape="1">
          <a:blip r:embed="rId2"/>
          <a:srcRect r="70509" b="80628"/>
          <a:stretch/>
        </p:blipFill>
        <p:spPr>
          <a:xfrm>
            <a:off x="792546" y="281753"/>
            <a:ext cx="3067249" cy="1113784"/>
          </a:xfrm>
          <a:prstGeom prst="rect">
            <a:avLst/>
          </a:prstGeom>
        </p:spPr>
      </p:pic>
      <p:sp>
        <p:nvSpPr>
          <p:cNvPr id="5" name="Rectángulo 4">
            <a:extLst>
              <a:ext uri="{FF2B5EF4-FFF2-40B4-BE49-F238E27FC236}">
                <a16:creationId xmlns:a16="http://schemas.microsoft.com/office/drawing/2014/main" id="{B062D2FD-61C5-4038-9AAF-2AD0770E65EF}"/>
              </a:ext>
            </a:extLst>
          </p:cNvPr>
          <p:cNvSpPr/>
          <p:nvPr/>
        </p:nvSpPr>
        <p:spPr>
          <a:xfrm>
            <a:off x="2326171" y="6564268"/>
            <a:ext cx="9672703" cy="261542"/>
          </a:xfrm>
          <a:prstGeom prst="rect">
            <a:avLst/>
          </a:prstGeom>
        </p:spPr>
        <p:txBody>
          <a:bodyPr wrap="square">
            <a:spAutoFit/>
          </a:bodyPr>
          <a:lstStyle/>
          <a:p>
            <a:pPr algn="r" defTabSz="914126"/>
            <a:r>
              <a:rPr lang="es-ES" sz="1100" dirty="0">
                <a:solidFill>
                  <a:prstClr val="black"/>
                </a:solidFill>
                <a:latin typeface="Calibri" panose="020F0502020204030204"/>
              </a:rPr>
              <a:t>1.N Engl J </a:t>
            </a:r>
            <a:r>
              <a:rPr lang="es-ES" sz="1100" dirty="0" err="1">
                <a:solidFill>
                  <a:prstClr val="black"/>
                </a:solidFill>
                <a:latin typeface="Calibri" panose="020F0502020204030204"/>
              </a:rPr>
              <a:t>Med</a:t>
            </a:r>
            <a:r>
              <a:rPr lang="es-ES" sz="1100" dirty="0">
                <a:solidFill>
                  <a:prstClr val="black"/>
                </a:solidFill>
                <a:latin typeface="Calibri" panose="020F0502020204030204"/>
              </a:rPr>
              <a:t> 2015; 373:2117-2128, 2.N Engl J </a:t>
            </a:r>
            <a:r>
              <a:rPr lang="es-ES" sz="1100" dirty="0" err="1">
                <a:solidFill>
                  <a:prstClr val="black"/>
                </a:solidFill>
                <a:latin typeface="Calibri" panose="020F0502020204030204"/>
              </a:rPr>
              <a:t>Med</a:t>
            </a:r>
            <a:r>
              <a:rPr lang="es-ES" sz="1100" dirty="0">
                <a:solidFill>
                  <a:prstClr val="black"/>
                </a:solidFill>
                <a:latin typeface="Calibri" panose="020F0502020204030204"/>
              </a:rPr>
              <a:t> 2017; 377:644-657, 3.N Engl J </a:t>
            </a:r>
            <a:r>
              <a:rPr lang="es-ES" sz="1100" dirty="0" err="1">
                <a:solidFill>
                  <a:prstClr val="black"/>
                </a:solidFill>
                <a:latin typeface="Calibri" panose="020F0502020204030204"/>
              </a:rPr>
              <a:t>Med</a:t>
            </a:r>
            <a:r>
              <a:rPr lang="es-ES" sz="1100" dirty="0">
                <a:solidFill>
                  <a:prstClr val="black"/>
                </a:solidFill>
                <a:latin typeface="Calibri" panose="020F0502020204030204"/>
              </a:rPr>
              <a:t> 2018</a:t>
            </a:r>
          </a:p>
        </p:txBody>
      </p:sp>
      <p:pic>
        <p:nvPicPr>
          <p:cNvPr id="6" name="Imagen 5">
            <a:extLst>
              <a:ext uri="{FF2B5EF4-FFF2-40B4-BE49-F238E27FC236}">
                <a16:creationId xmlns:a16="http://schemas.microsoft.com/office/drawing/2014/main" id="{7157C0E1-9C2F-476B-AC3A-7746D1FB6EE7}"/>
              </a:ext>
            </a:extLst>
          </p:cNvPr>
          <p:cNvPicPr>
            <a:picLocks noChangeAspect="1"/>
          </p:cNvPicPr>
          <p:nvPr/>
        </p:nvPicPr>
        <p:blipFill>
          <a:blip r:embed="rId3"/>
          <a:stretch>
            <a:fillRect/>
          </a:stretch>
        </p:blipFill>
        <p:spPr>
          <a:xfrm>
            <a:off x="4752327" y="732810"/>
            <a:ext cx="1395453" cy="438472"/>
          </a:xfrm>
          <a:prstGeom prst="rect">
            <a:avLst/>
          </a:prstGeom>
        </p:spPr>
      </p:pic>
      <p:sp>
        <p:nvSpPr>
          <p:cNvPr id="7" name="Rectangle 112">
            <a:extLst>
              <a:ext uri="{FF2B5EF4-FFF2-40B4-BE49-F238E27FC236}">
                <a16:creationId xmlns:a16="http://schemas.microsoft.com/office/drawing/2014/main" id="{EB56DD0D-C1F2-4CB1-9E6D-0EF32F1BD028}"/>
              </a:ext>
            </a:extLst>
          </p:cNvPr>
          <p:cNvSpPr/>
          <p:nvPr/>
        </p:nvSpPr>
        <p:spPr>
          <a:xfrm>
            <a:off x="4500397" y="2617667"/>
            <a:ext cx="1899308" cy="552168"/>
          </a:xfrm>
          <a:prstGeom prst="rect">
            <a:avLst/>
          </a:prstGeom>
          <a:noFill/>
          <a:ln w="10795" cap="flat" cmpd="sng" algn="ctr">
            <a:no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a:defRPr/>
            </a:pPr>
            <a:r>
              <a:rPr lang="en-US" sz="1600" b="1" dirty="0">
                <a:solidFill>
                  <a:srgbClr val="008C7C"/>
                </a:solidFill>
                <a:cs typeface="Arial" panose="020B0604020202020204" pitchFamily="34" charset="0"/>
              </a:rPr>
              <a:t>P Primaria: 0%</a:t>
            </a:r>
          </a:p>
          <a:p>
            <a:pPr lvl="0" algn="ctr">
              <a:defRPr/>
            </a:pPr>
            <a:r>
              <a:rPr lang="en-US" sz="1600" b="1" dirty="0">
                <a:solidFill>
                  <a:srgbClr val="008C7C"/>
                </a:solidFill>
                <a:cs typeface="Arial" panose="020B0604020202020204" pitchFamily="34" charset="0"/>
              </a:rPr>
              <a:t>P </a:t>
            </a:r>
            <a:r>
              <a:rPr lang="en-US" sz="1600" b="1" dirty="0" err="1">
                <a:solidFill>
                  <a:srgbClr val="008C7C"/>
                </a:solidFill>
                <a:cs typeface="Arial" panose="020B0604020202020204" pitchFamily="34" charset="0"/>
              </a:rPr>
              <a:t>Secundaria</a:t>
            </a:r>
            <a:r>
              <a:rPr lang="en-US" sz="1600" b="1" dirty="0">
                <a:solidFill>
                  <a:srgbClr val="008C7C"/>
                </a:solidFill>
                <a:cs typeface="Arial" panose="020B0604020202020204" pitchFamily="34" charset="0"/>
              </a:rPr>
              <a:t>: 100%</a:t>
            </a:r>
          </a:p>
        </p:txBody>
      </p:sp>
      <p:pic>
        <p:nvPicPr>
          <p:cNvPr id="8" name="Imagen 7">
            <a:extLst>
              <a:ext uri="{FF2B5EF4-FFF2-40B4-BE49-F238E27FC236}">
                <a16:creationId xmlns:a16="http://schemas.microsoft.com/office/drawing/2014/main" id="{C5603E9B-F319-4833-9758-E8B126C12B11}"/>
              </a:ext>
            </a:extLst>
          </p:cNvPr>
          <p:cNvPicPr>
            <a:picLocks noChangeAspect="1"/>
          </p:cNvPicPr>
          <p:nvPr/>
        </p:nvPicPr>
        <p:blipFill rotWithShape="1">
          <a:blip r:embed="rId4"/>
          <a:srcRect l="8398" t="4769" r="5918" b="7307"/>
          <a:stretch/>
        </p:blipFill>
        <p:spPr>
          <a:xfrm>
            <a:off x="4457114" y="1398298"/>
            <a:ext cx="1985877" cy="1168864"/>
          </a:xfrm>
          <a:prstGeom prst="rect">
            <a:avLst/>
          </a:prstGeom>
        </p:spPr>
      </p:pic>
      <p:pic>
        <p:nvPicPr>
          <p:cNvPr id="9" name="Imagen 8">
            <a:extLst>
              <a:ext uri="{FF2B5EF4-FFF2-40B4-BE49-F238E27FC236}">
                <a16:creationId xmlns:a16="http://schemas.microsoft.com/office/drawing/2014/main" id="{89A39207-0937-404F-BE0D-C1FAFA092129}"/>
              </a:ext>
            </a:extLst>
          </p:cNvPr>
          <p:cNvPicPr>
            <a:picLocks noChangeAspect="1"/>
          </p:cNvPicPr>
          <p:nvPr/>
        </p:nvPicPr>
        <p:blipFill>
          <a:blip r:embed="rId5"/>
          <a:stretch>
            <a:fillRect/>
          </a:stretch>
        </p:blipFill>
        <p:spPr>
          <a:xfrm>
            <a:off x="10695448" y="732811"/>
            <a:ext cx="942326" cy="632803"/>
          </a:xfrm>
          <a:prstGeom prst="rect">
            <a:avLst/>
          </a:prstGeom>
        </p:spPr>
      </p:pic>
      <p:pic>
        <p:nvPicPr>
          <p:cNvPr id="10" name="Imagen 9">
            <a:extLst>
              <a:ext uri="{FF2B5EF4-FFF2-40B4-BE49-F238E27FC236}">
                <a16:creationId xmlns:a16="http://schemas.microsoft.com/office/drawing/2014/main" id="{DD7711AB-A926-44C3-9197-11C2746D0D3F}"/>
              </a:ext>
            </a:extLst>
          </p:cNvPr>
          <p:cNvPicPr>
            <a:picLocks noChangeAspect="1"/>
          </p:cNvPicPr>
          <p:nvPr/>
        </p:nvPicPr>
        <p:blipFill>
          <a:blip r:embed="rId6"/>
          <a:stretch>
            <a:fillRect/>
          </a:stretch>
        </p:blipFill>
        <p:spPr>
          <a:xfrm>
            <a:off x="7924287" y="737676"/>
            <a:ext cx="994655" cy="438472"/>
          </a:xfrm>
          <a:prstGeom prst="rect">
            <a:avLst/>
          </a:prstGeom>
        </p:spPr>
      </p:pic>
      <p:sp>
        <p:nvSpPr>
          <p:cNvPr id="11" name="Rectangle 112">
            <a:extLst>
              <a:ext uri="{FF2B5EF4-FFF2-40B4-BE49-F238E27FC236}">
                <a16:creationId xmlns:a16="http://schemas.microsoft.com/office/drawing/2014/main" id="{EEFD06FA-9436-47EF-916E-592C92779A76}"/>
              </a:ext>
            </a:extLst>
          </p:cNvPr>
          <p:cNvSpPr/>
          <p:nvPr/>
        </p:nvSpPr>
        <p:spPr>
          <a:xfrm>
            <a:off x="7468570" y="2617667"/>
            <a:ext cx="1899308" cy="552168"/>
          </a:xfrm>
          <a:prstGeom prst="rect">
            <a:avLst/>
          </a:prstGeom>
          <a:noFill/>
          <a:ln w="10795" cap="flat" cmpd="sng" algn="ctr">
            <a:no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a:defRPr/>
            </a:pPr>
            <a:r>
              <a:rPr lang="en-US" sz="1600" b="1" dirty="0">
                <a:solidFill>
                  <a:srgbClr val="008C7C"/>
                </a:solidFill>
                <a:cs typeface="Arial" panose="020B0604020202020204" pitchFamily="34" charset="0"/>
              </a:rPr>
              <a:t>P Primaria: 35%</a:t>
            </a:r>
          </a:p>
          <a:p>
            <a:pPr lvl="0" algn="ctr">
              <a:defRPr/>
            </a:pPr>
            <a:r>
              <a:rPr lang="en-US" sz="1600" b="1" dirty="0">
                <a:solidFill>
                  <a:srgbClr val="008C7C"/>
                </a:solidFill>
                <a:cs typeface="Arial" panose="020B0604020202020204" pitchFamily="34" charset="0"/>
              </a:rPr>
              <a:t>P </a:t>
            </a:r>
            <a:r>
              <a:rPr lang="en-US" sz="1600" b="1" dirty="0" err="1">
                <a:solidFill>
                  <a:srgbClr val="008C7C"/>
                </a:solidFill>
                <a:cs typeface="Arial" panose="020B0604020202020204" pitchFamily="34" charset="0"/>
              </a:rPr>
              <a:t>Secundaria</a:t>
            </a:r>
            <a:r>
              <a:rPr lang="en-US" sz="1600" b="1" dirty="0">
                <a:solidFill>
                  <a:srgbClr val="008C7C"/>
                </a:solidFill>
                <a:cs typeface="Arial" panose="020B0604020202020204" pitchFamily="34" charset="0"/>
              </a:rPr>
              <a:t>: 65%</a:t>
            </a:r>
          </a:p>
        </p:txBody>
      </p:sp>
      <p:sp>
        <p:nvSpPr>
          <p:cNvPr id="12" name="Rectangle 112">
            <a:extLst>
              <a:ext uri="{FF2B5EF4-FFF2-40B4-BE49-F238E27FC236}">
                <a16:creationId xmlns:a16="http://schemas.microsoft.com/office/drawing/2014/main" id="{3C249F07-136F-4700-ABA4-6796FC6CCE51}"/>
              </a:ext>
            </a:extLst>
          </p:cNvPr>
          <p:cNvSpPr/>
          <p:nvPr/>
        </p:nvSpPr>
        <p:spPr>
          <a:xfrm>
            <a:off x="10263935" y="2617667"/>
            <a:ext cx="2043953" cy="552168"/>
          </a:xfrm>
          <a:prstGeom prst="rect">
            <a:avLst/>
          </a:prstGeom>
          <a:noFill/>
          <a:ln w="10795" cap="flat" cmpd="sng" algn="ctr">
            <a:no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a:defRPr/>
            </a:pPr>
            <a:r>
              <a:rPr lang="en-US" sz="1600" b="1" dirty="0">
                <a:solidFill>
                  <a:srgbClr val="008C7C"/>
                </a:solidFill>
                <a:cs typeface="Arial" panose="020B0604020202020204" pitchFamily="34" charset="0"/>
              </a:rPr>
              <a:t>P Primaria: 59,4%</a:t>
            </a:r>
          </a:p>
          <a:p>
            <a:pPr lvl="0" algn="ctr">
              <a:defRPr/>
            </a:pPr>
            <a:r>
              <a:rPr lang="en-US" sz="1600" b="1" dirty="0">
                <a:solidFill>
                  <a:srgbClr val="008C7C"/>
                </a:solidFill>
                <a:cs typeface="Arial" panose="020B0604020202020204" pitchFamily="34" charset="0"/>
              </a:rPr>
              <a:t>P </a:t>
            </a:r>
            <a:r>
              <a:rPr lang="en-US" sz="1600" b="1" dirty="0" err="1">
                <a:solidFill>
                  <a:srgbClr val="008C7C"/>
                </a:solidFill>
                <a:cs typeface="Arial" panose="020B0604020202020204" pitchFamily="34" charset="0"/>
              </a:rPr>
              <a:t>Secundaria</a:t>
            </a:r>
            <a:r>
              <a:rPr lang="en-US" sz="1600" b="1" dirty="0">
                <a:solidFill>
                  <a:srgbClr val="008C7C"/>
                </a:solidFill>
                <a:cs typeface="Arial" panose="020B0604020202020204" pitchFamily="34" charset="0"/>
              </a:rPr>
              <a:t>: 40,6%</a:t>
            </a:r>
          </a:p>
        </p:txBody>
      </p:sp>
      <p:pic>
        <p:nvPicPr>
          <p:cNvPr id="13" name="Imagen 12">
            <a:extLst>
              <a:ext uri="{FF2B5EF4-FFF2-40B4-BE49-F238E27FC236}">
                <a16:creationId xmlns:a16="http://schemas.microsoft.com/office/drawing/2014/main" id="{E958F902-1ED7-45E0-9BDC-D0CDD580C233}"/>
              </a:ext>
            </a:extLst>
          </p:cNvPr>
          <p:cNvPicPr>
            <a:picLocks noChangeAspect="1"/>
          </p:cNvPicPr>
          <p:nvPr/>
        </p:nvPicPr>
        <p:blipFill rotWithShape="1">
          <a:blip r:embed="rId7"/>
          <a:srcRect l="5620" t="4227" r="5238" b="8719"/>
          <a:stretch/>
        </p:blipFill>
        <p:spPr>
          <a:xfrm>
            <a:off x="10146461" y="1398298"/>
            <a:ext cx="2043953" cy="1166102"/>
          </a:xfrm>
          <a:prstGeom prst="rect">
            <a:avLst/>
          </a:prstGeom>
        </p:spPr>
      </p:pic>
      <p:pic>
        <p:nvPicPr>
          <p:cNvPr id="14" name="Imagen 13">
            <a:extLst>
              <a:ext uri="{FF2B5EF4-FFF2-40B4-BE49-F238E27FC236}">
                <a16:creationId xmlns:a16="http://schemas.microsoft.com/office/drawing/2014/main" id="{CA286237-C312-4C4E-8BA5-0FF49156BE28}"/>
              </a:ext>
            </a:extLst>
          </p:cNvPr>
          <p:cNvPicPr>
            <a:picLocks noChangeAspect="1"/>
          </p:cNvPicPr>
          <p:nvPr/>
        </p:nvPicPr>
        <p:blipFill rotWithShape="1">
          <a:blip r:embed="rId8"/>
          <a:srcRect l="7772" t="4943" r="5497" b="8521"/>
          <a:stretch/>
        </p:blipFill>
        <p:spPr>
          <a:xfrm>
            <a:off x="7409810" y="1395536"/>
            <a:ext cx="2016828" cy="1166102"/>
          </a:xfrm>
          <a:prstGeom prst="rect">
            <a:avLst/>
          </a:prstGeom>
        </p:spPr>
      </p:pic>
      <p:pic>
        <p:nvPicPr>
          <p:cNvPr id="18" name="Imagen 17">
            <a:extLst>
              <a:ext uri="{FF2B5EF4-FFF2-40B4-BE49-F238E27FC236}">
                <a16:creationId xmlns:a16="http://schemas.microsoft.com/office/drawing/2014/main" id="{79A72045-955C-4116-B4B7-C204CFBB025F}"/>
              </a:ext>
            </a:extLst>
          </p:cNvPr>
          <p:cNvPicPr>
            <a:picLocks noChangeAspect="1"/>
          </p:cNvPicPr>
          <p:nvPr/>
        </p:nvPicPr>
        <p:blipFill>
          <a:blip r:embed="rId9"/>
          <a:stretch>
            <a:fillRect/>
          </a:stretch>
        </p:blipFill>
        <p:spPr>
          <a:xfrm>
            <a:off x="4172868" y="3649112"/>
            <a:ext cx="2554369" cy="1326569"/>
          </a:xfrm>
          <a:prstGeom prst="rect">
            <a:avLst/>
          </a:prstGeom>
          <a:solidFill>
            <a:schemeClr val="bg1"/>
          </a:solidFill>
        </p:spPr>
      </p:pic>
      <p:sp>
        <p:nvSpPr>
          <p:cNvPr id="19" name="Rectangle 112">
            <a:extLst>
              <a:ext uri="{FF2B5EF4-FFF2-40B4-BE49-F238E27FC236}">
                <a16:creationId xmlns:a16="http://schemas.microsoft.com/office/drawing/2014/main" id="{60BE3757-2C01-46CF-8A04-5654A34A4DCC}"/>
              </a:ext>
            </a:extLst>
          </p:cNvPr>
          <p:cNvSpPr/>
          <p:nvPr/>
        </p:nvSpPr>
        <p:spPr>
          <a:xfrm>
            <a:off x="3918905" y="5446061"/>
            <a:ext cx="3062292" cy="289313"/>
          </a:xfrm>
          <a:prstGeom prst="rect">
            <a:avLst/>
          </a:prstGeom>
          <a:noFill/>
          <a:ln w="10795" cap="flat" cmpd="sng" algn="ctr">
            <a:no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a:defRPr/>
            </a:pPr>
            <a:r>
              <a:rPr lang="en-US" sz="1300" b="1" dirty="0">
                <a:solidFill>
                  <a:srgbClr val="008C7C"/>
                </a:solidFill>
                <a:cs typeface="Arial" panose="020B0604020202020204" pitchFamily="34" charset="0"/>
              </a:rPr>
              <a:t>-0,24 (IC95%: -0,40 a -0,08)</a:t>
            </a:r>
          </a:p>
          <a:p>
            <a:pPr lvl="0" algn="ctr">
              <a:defRPr/>
            </a:pPr>
            <a:r>
              <a:rPr lang="en-US" sz="1300" b="1" dirty="0">
                <a:solidFill>
                  <a:srgbClr val="008C7C"/>
                </a:solidFill>
                <a:cs typeface="Arial" panose="020B0604020202020204" pitchFamily="34" charset="0"/>
              </a:rPr>
              <a:t>-0,36 (IC95%: -0,51 a -0,20)</a:t>
            </a:r>
          </a:p>
          <a:p>
            <a:pPr lvl="0" algn="ctr">
              <a:defRPr/>
            </a:pPr>
            <a:endParaRPr lang="en-US" sz="1300" b="1" dirty="0">
              <a:solidFill>
                <a:srgbClr val="008C7C"/>
              </a:solidFill>
              <a:cs typeface="Arial" panose="020B0604020202020204" pitchFamily="34" charset="0"/>
            </a:endParaRPr>
          </a:p>
        </p:txBody>
      </p:sp>
      <p:sp>
        <p:nvSpPr>
          <p:cNvPr id="20" name="Rectangle 112">
            <a:extLst>
              <a:ext uri="{FF2B5EF4-FFF2-40B4-BE49-F238E27FC236}">
                <a16:creationId xmlns:a16="http://schemas.microsoft.com/office/drawing/2014/main" id="{F15791AA-3057-4B33-9915-2BC790123F17}"/>
              </a:ext>
            </a:extLst>
          </p:cNvPr>
          <p:cNvSpPr/>
          <p:nvPr/>
        </p:nvSpPr>
        <p:spPr>
          <a:xfrm>
            <a:off x="7334962" y="5247945"/>
            <a:ext cx="2166524" cy="261542"/>
          </a:xfrm>
          <a:prstGeom prst="rect">
            <a:avLst/>
          </a:prstGeom>
          <a:noFill/>
          <a:ln w="10795" cap="flat" cmpd="sng" algn="ctr">
            <a:no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a:defRPr/>
            </a:pPr>
            <a:r>
              <a:rPr lang="en-US" sz="1300" b="1" dirty="0">
                <a:solidFill>
                  <a:srgbClr val="008C7C"/>
                </a:solidFill>
                <a:cs typeface="Arial" panose="020B0604020202020204" pitchFamily="34" charset="0"/>
              </a:rPr>
              <a:t>-0,58% (IC95%: -0,61 a -0,56)</a:t>
            </a:r>
          </a:p>
        </p:txBody>
      </p:sp>
      <p:pic>
        <p:nvPicPr>
          <p:cNvPr id="21" name="Imagen 20">
            <a:extLst>
              <a:ext uri="{FF2B5EF4-FFF2-40B4-BE49-F238E27FC236}">
                <a16:creationId xmlns:a16="http://schemas.microsoft.com/office/drawing/2014/main" id="{27322455-140B-41C8-8828-1C7B42BEA542}"/>
              </a:ext>
            </a:extLst>
          </p:cNvPr>
          <p:cNvPicPr>
            <a:picLocks noChangeAspect="1"/>
          </p:cNvPicPr>
          <p:nvPr/>
        </p:nvPicPr>
        <p:blipFill rotWithShape="1">
          <a:blip r:embed="rId10"/>
          <a:srcRect r="14779"/>
          <a:stretch/>
        </p:blipFill>
        <p:spPr>
          <a:xfrm rot="5400000">
            <a:off x="7726274" y="3113477"/>
            <a:ext cx="1383900" cy="2452368"/>
          </a:xfrm>
          <a:prstGeom prst="rect">
            <a:avLst/>
          </a:prstGeom>
        </p:spPr>
      </p:pic>
      <p:pic>
        <p:nvPicPr>
          <p:cNvPr id="22" name="Imagen 21">
            <a:extLst>
              <a:ext uri="{FF2B5EF4-FFF2-40B4-BE49-F238E27FC236}">
                <a16:creationId xmlns:a16="http://schemas.microsoft.com/office/drawing/2014/main" id="{B7446A67-5ACD-475A-ADEE-0E07514E75E2}"/>
              </a:ext>
            </a:extLst>
          </p:cNvPr>
          <p:cNvPicPr>
            <a:picLocks noChangeAspect="1"/>
          </p:cNvPicPr>
          <p:nvPr/>
        </p:nvPicPr>
        <p:blipFill>
          <a:blip r:embed="rId11"/>
          <a:stretch>
            <a:fillRect/>
          </a:stretch>
        </p:blipFill>
        <p:spPr>
          <a:xfrm>
            <a:off x="10146460" y="3647711"/>
            <a:ext cx="2011332" cy="1406642"/>
          </a:xfrm>
          <a:prstGeom prst="rect">
            <a:avLst/>
          </a:prstGeom>
        </p:spPr>
      </p:pic>
      <p:sp>
        <p:nvSpPr>
          <p:cNvPr id="23" name="Rectangle 112">
            <a:extLst>
              <a:ext uri="{FF2B5EF4-FFF2-40B4-BE49-F238E27FC236}">
                <a16:creationId xmlns:a16="http://schemas.microsoft.com/office/drawing/2014/main" id="{3E3875AE-48FF-4E4A-8ED4-24B158761E54}"/>
              </a:ext>
            </a:extLst>
          </p:cNvPr>
          <p:cNvSpPr/>
          <p:nvPr/>
        </p:nvSpPr>
        <p:spPr>
          <a:xfrm>
            <a:off x="10146460" y="5247946"/>
            <a:ext cx="2166524" cy="302957"/>
          </a:xfrm>
          <a:prstGeom prst="rect">
            <a:avLst/>
          </a:prstGeom>
          <a:noFill/>
          <a:ln w="10795" cap="flat" cmpd="sng" algn="ctr">
            <a:no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a:defRPr/>
            </a:pPr>
            <a:r>
              <a:rPr lang="en-US" sz="1300" b="1" dirty="0">
                <a:solidFill>
                  <a:srgbClr val="008C7C"/>
                </a:solidFill>
                <a:cs typeface="Arial" panose="020B0604020202020204" pitchFamily="34" charset="0"/>
              </a:rPr>
              <a:t>-0,42% (IC95%: -0,40 a -0,45)</a:t>
            </a:r>
          </a:p>
        </p:txBody>
      </p:sp>
      <p:pic>
        <p:nvPicPr>
          <p:cNvPr id="24" name="Marcador de contenido 3">
            <a:extLst>
              <a:ext uri="{FF2B5EF4-FFF2-40B4-BE49-F238E27FC236}">
                <a16:creationId xmlns:a16="http://schemas.microsoft.com/office/drawing/2014/main" id="{2DD45DA5-6676-4B79-B2D5-185FDEFB4DFC}"/>
              </a:ext>
            </a:extLst>
          </p:cNvPr>
          <p:cNvPicPr>
            <a:picLocks noChangeAspect="1"/>
          </p:cNvPicPr>
          <p:nvPr/>
        </p:nvPicPr>
        <p:blipFill rotWithShape="1">
          <a:blip r:embed="rId2"/>
          <a:srcRect t="18852" r="89658"/>
          <a:stretch/>
        </p:blipFill>
        <p:spPr>
          <a:xfrm>
            <a:off x="792546" y="1365614"/>
            <a:ext cx="1075583" cy="4665473"/>
          </a:xfrm>
          <a:prstGeom prst="rect">
            <a:avLst/>
          </a:prstGeom>
        </p:spPr>
      </p:pic>
    </p:spTree>
    <p:extLst>
      <p:ext uri="{BB962C8B-B14F-4D97-AF65-F5344CB8AC3E}">
        <p14:creationId xmlns:p14="http://schemas.microsoft.com/office/powerpoint/2010/main" val="163125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21AEDC18-5F9D-4969-9CA8-8F548FAC3851}"/>
              </a:ext>
            </a:extLst>
          </p:cNvPr>
          <p:cNvPicPr>
            <a:picLocks noGrp="1" noChangeAspect="1"/>
          </p:cNvPicPr>
          <p:nvPr>
            <p:ph idx="1"/>
          </p:nvPr>
        </p:nvPicPr>
        <p:blipFill rotWithShape="1">
          <a:blip r:embed="rId2"/>
          <a:srcRect r="70509" b="36494"/>
          <a:stretch/>
        </p:blipFill>
        <p:spPr>
          <a:xfrm>
            <a:off x="792546" y="281752"/>
            <a:ext cx="3067249" cy="3651151"/>
          </a:xfrm>
          <a:prstGeom prst="rect">
            <a:avLst/>
          </a:prstGeom>
        </p:spPr>
      </p:pic>
      <p:sp>
        <p:nvSpPr>
          <p:cNvPr id="5" name="Rectángulo 4">
            <a:extLst>
              <a:ext uri="{FF2B5EF4-FFF2-40B4-BE49-F238E27FC236}">
                <a16:creationId xmlns:a16="http://schemas.microsoft.com/office/drawing/2014/main" id="{B062D2FD-61C5-4038-9AAF-2AD0770E65EF}"/>
              </a:ext>
            </a:extLst>
          </p:cNvPr>
          <p:cNvSpPr/>
          <p:nvPr/>
        </p:nvSpPr>
        <p:spPr>
          <a:xfrm>
            <a:off x="2326171" y="6564268"/>
            <a:ext cx="9672703" cy="261542"/>
          </a:xfrm>
          <a:prstGeom prst="rect">
            <a:avLst/>
          </a:prstGeom>
        </p:spPr>
        <p:txBody>
          <a:bodyPr wrap="square">
            <a:spAutoFit/>
          </a:bodyPr>
          <a:lstStyle/>
          <a:p>
            <a:pPr algn="r" defTabSz="914126"/>
            <a:r>
              <a:rPr lang="es-ES" sz="1100" dirty="0">
                <a:solidFill>
                  <a:prstClr val="black"/>
                </a:solidFill>
                <a:latin typeface="Calibri" panose="020F0502020204030204"/>
              </a:rPr>
              <a:t>1.N Engl J </a:t>
            </a:r>
            <a:r>
              <a:rPr lang="es-ES" sz="1100" dirty="0" err="1">
                <a:solidFill>
                  <a:prstClr val="black"/>
                </a:solidFill>
                <a:latin typeface="Calibri" panose="020F0502020204030204"/>
              </a:rPr>
              <a:t>Med</a:t>
            </a:r>
            <a:r>
              <a:rPr lang="es-ES" sz="1100" dirty="0">
                <a:solidFill>
                  <a:prstClr val="black"/>
                </a:solidFill>
                <a:latin typeface="Calibri" panose="020F0502020204030204"/>
              </a:rPr>
              <a:t> 2015; 373:2117-2128, 2.N Engl J </a:t>
            </a:r>
            <a:r>
              <a:rPr lang="es-ES" sz="1100" dirty="0" err="1">
                <a:solidFill>
                  <a:prstClr val="black"/>
                </a:solidFill>
                <a:latin typeface="Calibri" panose="020F0502020204030204"/>
              </a:rPr>
              <a:t>Med</a:t>
            </a:r>
            <a:r>
              <a:rPr lang="es-ES" sz="1100" dirty="0">
                <a:solidFill>
                  <a:prstClr val="black"/>
                </a:solidFill>
                <a:latin typeface="Calibri" panose="020F0502020204030204"/>
              </a:rPr>
              <a:t> 2017; 377:644-657, 3.N Engl J </a:t>
            </a:r>
            <a:r>
              <a:rPr lang="es-ES" sz="1100" dirty="0" err="1">
                <a:solidFill>
                  <a:prstClr val="black"/>
                </a:solidFill>
                <a:latin typeface="Calibri" panose="020F0502020204030204"/>
              </a:rPr>
              <a:t>Med</a:t>
            </a:r>
            <a:r>
              <a:rPr lang="es-ES" sz="1100" dirty="0">
                <a:solidFill>
                  <a:prstClr val="black"/>
                </a:solidFill>
                <a:latin typeface="Calibri" panose="020F0502020204030204"/>
              </a:rPr>
              <a:t> 2018</a:t>
            </a:r>
          </a:p>
        </p:txBody>
      </p:sp>
      <p:pic>
        <p:nvPicPr>
          <p:cNvPr id="9" name="Imagen 1" descr="Captura de pantalla 2015-10-18 a las 12.23.20.png">
            <a:extLst>
              <a:ext uri="{FF2B5EF4-FFF2-40B4-BE49-F238E27FC236}">
                <a16:creationId xmlns:a16="http://schemas.microsoft.com/office/drawing/2014/main" id="{8B7EF577-9B28-44B0-8B3B-485A3D9A530D}"/>
              </a:ext>
            </a:extLst>
          </p:cNvPr>
          <p:cNvPicPr>
            <a:picLocks noChangeAspect="1"/>
          </p:cNvPicPr>
          <p:nvPr/>
        </p:nvPicPr>
        <p:blipFill rotWithShape="1">
          <a:blip r:embed="rId3">
            <a:extLst>
              <a:ext uri="{28A0092B-C50C-407E-A947-70E740481C1C}">
                <a14:useLocalDpi xmlns:a14="http://schemas.microsoft.com/office/drawing/2010/main" val="0"/>
              </a:ext>
            </a:extLst>
          </a:blip>
          <a:srcRect l="1213" t="2622" r="51005" b="49566"/>
          <a:stretch/>
        </p:blipFill>
        <p:spPr bwMode="auto">
          <a:xfrm>
            <a:off x="6970858" y="303324"/>
            <a:ext cx="3067249" cy="188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9">
            <a:extLst>
              <a:ext uri="{FF2B5EF4-FFF2-40B4-BE49-F238E27FC236}">
                <a16:creationId xmlns:a16="http://schemas.microsoft.com/office/drawing/2014/main" id="{60AC673C-B023-43D3-9B4F-DA374D321288}"/>
              </a:ext>
            </a:extLst>
          </p:cNvPr>
          <p:cNvPicPr>
            <a:picLocks noChangeAspect="1"/>
          </p:cNvPicPr>
          <p:nvPr/>
        </p:nvPicPr>
        <p:blipFill>
          <a:blip r:embed="rId4"/>
          <a:stretch>
            <a:fillRect/>
          </a:stretch>
        </p:blipFill>
        <p:spPr>
          <a:xfrm>
            <a:off x="4752322" y="1025993"/>
            <a:ext cx="1395453" cy="438472"/>
          </a:xfrm>
          <a:prstGeom prst="rect">
            <a:avLst/>
          </a:prstGeom>
        </p:spPr>
      </p:pic>
      <p:pic>
        <p:nvPicPr>
          <p:cNvPr id="11" name="Imagen 10">
            <a:extLst>
              <a:ext uri="{FF2B5EF4-FFF2-40B4-BE49-F238E27FC236}">
                <a16:creationId xmlns:a16="http://schemas.microsoft.com/office/drawing/2014/main" id="{1FAAFE93-5CD6-44DE-ABDF-7903CF533C8C}"/>
              </a:ext>
            </a:extLst>
          </p:cNvPr>
          <p:cNvPicPr>
            <a:picLocks noChangeAspect="1"/>
          </p:cNvPicPr>
          <p:nvPr/>
        </p:nvPicPr>
        <p:blipFill>
          <a:blip r:embed="rId5"/>
          <a:stretch>
            <a:fillRect/>
          </a:stretch>
        </p:blipFill>
        <p:spPr>
          <a:xfrm>
            <a:off x="4978886" y="5155416"/>
            <a:ext cx="942326" cy="632803"/>
          </a:xfrm>
          <a:prstGeom prst="rect">
            <a:avLst/>
          </a:prstGeom>
        </p:spPr>
      </p:pic>
      <p:pic>
        <p:nvPicPr>
          <p:cNvPr id="12" name="Imagen 11">
            <a:extLst>
              <a:ext uri="{FF2B5EF4-FFF2-40B4-BE49-F238E27FC236}">
                <a16:creationId xmlns:a16="http://schemas.microsoft.com/office/drawing/2014/main" id="{A80F3D20-B09D-47FF-935E-5C166C7CBBA6}"/>
              </a:ext>
            </a:extLst>
          </p:cNvPr>
          <p:cNvPicPr>
            <a:picLocks noChangeAspect="1"/>
          </p:cNvPicPr>
          <p:nvPr/>
        </p:nvPicPr>
        <p:blipFill>
          <a:blip r:embed="rId6"/>
          <a:stretch>
            <a:fillRect/>
          </a:stretch>
        </p:blipFill>
        <p:spPr>
          <a:xfrm>
            <a:off x="4952722" y="3120236"/>
            <a:ext cx="994655" cy="438472"/>
          </a:xfrm>
          <a:prstGeom prst="rect">
            <a:avLst/>
          </a:prstGeom>
        </p:spPr>
      </p:pic>
      <p:pic>
        <p:nvPicPr>
          <p:cNvPr id="13" name="Imagen 12">
            <a:extLst>
              <a:ext uri="{FF2B5EF4-FFF2-40B4-BE49-F238E27FC236}">
                <a16:creationId xmlns:a16="http://schemas.microsoft.com/office/drawing/2014/main" id="{A86B60BC-AAD2-4DC7-8008-793D12D25CAE}"/>
              </a:ext>
            </a:extLst>
          </p:cNvPr>
          <p:cNvPicPr>
            <a:picLocks noChangeAspect="1"/>
          </p:cNvPicPr>
          <p:nvPr/>
        </p:nvPicPr>
        <p:blipFill rotWithShape="1">
          <a:blip r:embed="rId7"/>
          <a:srcRect l="8346"/>
          <a:stretch/>
        </p:blipFill>
        <p:spPr>
          <a:xfrm rot="5400000">
            <a:off x="7606303" y="1628392"/>
            <a:ext cx="1796357" cy="3422160"/>
          </a:xfrm>
          <a:prstGeom prst="rect">
            <a:avLst/>
          </a:prstGeom>
        </p:spPr>
      </p:pic>
      <p:pic>
        <p:nvPicPr>
          <p:cNvPr id="14" name="Imagen 13">
            <a:extLst>
              <a:ext uri="{FF2B5EF4-FFF2-40B4-BE49-F238E27FC236}">
                <a16:creationId xmlns:a16="http://schemas.microsoft.com/office/drawing/2014/main" id="{8F2C2E96-1A5E-4931-A59D-33488519996A}"/>
              </a:ext>
            </a:extLst>
          </p:cNvPr>
          <p:cNvPicPr>
            <a:picLocks noChangeAspect="1"/>
          </p:cNvPicPr>
          <p:nvPr/>
        </p:nvPicPr>
        <p:blipFill>
          <a:blip r:embed="rId8"/>
          <a:stretch>
            <a:fillRect/>
          </a:stretch>
        </p:blipFill>
        <p:spPr>
          <a:xfrm>
            <a:off x="7057247" y="4491811"/>
            <a:ext cx="2894472" cy="2099157"/>
          </a:xfrm>
          <a:prstGeom prst="rect">
            <a:avLst/>
          </a:prstGeom>
        </p:spPr>
      </p:pic>
    </p:spTree>
    <p:extLst>
      <p:ext uri="{BB962C8B-B14F-4D97-AF65-F5344CB8AC3E}">
        <p14:creationId xmlns:p14="http://schemas.microsoft.com/office/powerpoint/2010/main" val="266577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3" name="Right Arrow 616"/>
          <p:cNvSpPr/>
          <p:nvPr/>
        </p:nvSpPr>
        <p:spPr>
          <a:xfrm>
            <a:off x="6054470" y="4817648"/>
            <a:ext cx="3953080" cy="432048"/>
          </a:xfrm>
          <a:prstGeom prst="rightArrow">
            <a:avLst>
              <a:gd name="adj1" fmla="val 77487"/>
              <a:gd name="adj2" fmla="val 50000"/>
            </a:avLst>
          </a:prstGeom>
          <a:gradFill flip="none" rotWithShape="1">
            <a:gsLst>
              <a:gs pos="417">
                <a:schemeClr val="bg1"/>
              </a:gs>
              <a:gs pos="30000">
                <a:srgbClr val="ECF0F8"/>
              </a:gs>
              <a:gs pos="61000">
                <a:schemeClr val="accent2">
                  <a:lumMod val="20000"/>
                  <a:lumOff val="80000"/>
                </a:schemeClr>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04" name="Right Arrow 615"/>
          <p:cNvSpPr/>
          <p:nvPr/>
        </p:nvSpPr>
        <p:spPr>
          <a:xfrm>
            <a:off x="3847276" y="5217038"/>
            <a:ext cx="6160277" cy="432048"/>
          </a:xfrm>
          <a:prstGeom prst="rightArrow">
            <a:avLst>
              <a:gd name="adj1" fmla="val 71989"/>
              <a:gd name="adj2" fmla="val 50000"/>
            </a:avLst>
          </a:prstGeom>
          <a:gradFill flip="none" rotWithShape="1">
            <a:gsLst>
              <a:gs pos="0">
                <a:schemeClr val="bg1"/>
              </a:gs>
              <a:gs pos="63000">
                <a:srgbClr val="F8A3A8"/>
              </a:gs>
              <a:gs pos="33000">
                <a:schemeClr val="accent1">
                  <a:lumMod val="20000"/>
                  <a:lumOff val="80000"/>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105" name="Straight Arrow Connector 587"/>
          <p:cNvCxnSpPr/>
          <p:nvPr/>
        </p:nvCxnSpPr>
        <p:spPr>
          <a:xfrm>
            <a:off x="1911584" y="5730853"/>
            <a:ext cx="8464807" cy="0"/>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552" name="Title 1"/>
          <p:cNvSpPr txBox="1">
            <a:spLocks/>
          </p:cNvSpPr>
          <p:nvPr/>
        </p:nvSpPr>
        <p:spPr>
          <a:xfrm>
            <a:off x="253110" y="116635"/>
            <a:ext cx="10242309" cy="1268219"/>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2800" kern="1200">
                <a:solidFill>
                  <a:schemeClr val="accent2"/>
                </a:solidFill>
                <a:latin typeface="+mj-lt"/>
                <a:ea typeface="+mj-ea"/>
                <a:cs typeface="+mj-cs"/>
              </a:defRPr>
            </a:lvl1pPr>
          </a:lstStyle>
          <a:p>
            <a:pPr>
              <a:defRPr/>
            </a:pPr>
            <a:br>
              <a:rPr lang="en-US" sz="2200" dirty="0">
                <a:solidFill>
                  <a:schemeClr val="accent1">
                    <a:lumMod val="75000"/>
                  </a:schemeClr>
                </a:solidFill>
                <a:latin typeface="Century Gothic" panose="020F0302020204030204"/>
              </a:rPr>
            </a:br>
            <a:br>
              <a:rPr lang="en-US" sz="2200" dirty="0">
                <a:solidFill>
                  <a:schemeClr val="accent1">
                    <a:lumMod val="75000"/>
                  </a:schemeClr>
                </a:solidFill>
                <a:latin typeface="Century Gothic" panose="020F0302020204030204"/>
              </a:rPr>
            </a:br>
            <a:br>
              <a:rPr lang="en-US" sz="2200" dirty="0">
                <a:solidFill>
                  <a:schemeClr val="accent1">
                    <a:lumMod val="75000"/>
                  </a:schemeClr>
                </a:solidFill>
                <a:latin typeface="Century Gothic" panose="020F0302020204030204"/>
              </a:rPr>
            </a:br>
            <a:r>
              <a:rPr lang="en-US" sz="2400" b="1" dirty="0" err="1">
                <a:solidFill>
                  <a:schemeClr val="accent1">
                    <a:lumMod val="75000"/>
                  </a:schemeClr>
                </a:solidFill>
                <a:latin typeface="Calibri"/>
              </a:rPr>
              <a:t>Número</a:t>
            </a:r>
            <a:r>
              <a:rPr lang="en-US" sz="2400" b="1" dirty="0">
                <a:solidFill>
                  <a:schemeClr val="accent1">
                    <a:lumMod val="75000"/>
                  </a:schemeClr>
                </a:solidFill>
                <a:latin typeface="Calibri"/>
              </a:rPr>
              <a:t> </a:t>
            </a:r>
            <a:r>
              <a:rPr lang="en-US" sz="2400" b="1" dirty="0" err="1">
                <a:solidFill>
                  <a:schemeClr val="accent1">
                    <a:lumMod val="75000"/>
                  </a:schemeClr>
                </a:solidFill>
                <a:latin typeface="Calibri"/>
              </a:rPr>
              <a:t>necesario</a:t>
            </a:r>
            <a:r>
              <a:rPr lang="en-US" sz="2400" b="1" dirty="0">
                <a:solidFill>
                  <a:schemeClr val="accent1">
                    <a:lumMod val="75000"/>
                  </a:schemeClr>
                </a:solidFill>
                <a:latin typeface="Calibri"/>
              </a:rPr>
              <a:t> a </a:t>
            </a:r>
            <a:r>
              <a:rPr lang="en-US" sz="2400" b="1" dirty="0" err="1">
                <a:solidFill>
                  <a:schemeClr val="accent1">
                    <a:lumMod val="75000"/>
                  </a:schemeClr>
                </a:solidFill>
                <a:latin typeface="Calibri"/>
              </a:rPr>
              <a:t>tratar</a:t>
            </a:r>
            <a:r>
              <a:rPr lang="en-US" sz="2400" b="1" dirty="0">
                <a:solidFill>
                  <a:schemeClr val="accent1">
                    <a:lumMod val="75000"/>
                  </a:schemeClr>
                </a:solidFill>
                <a:latin typeface="Calibri"/>
              </a:rPr>
              <a:t> (NNT) para </a:t>
            </a:r>
            <a:r>
              <a:rPr lang="en-US" sz="2400" b="1" dirty="0" err="1">
                <a:solidFill>
                  <a:schemeClr val="accent1">
                    <a:lumMod val="75000"/>
                  </a:schemeClr>
                </a:solidFill>
                <a:latin typeface="Calibri"/>
              </a:rPr>
              <a:t>prevenir</a:t>
            </a:r>
            <a:r>
              <a:rPr lang="en-US" sz="2400" b="1" dirty="0">
                <a:solidFill>
                  <a:schemeClr val="accent1">
                    <a:lumMod val="75000"/>
                  </a:schemeClr>
                </a:solidFill>
                <a:latin typeface="Calibri"/>
              </a:rPr>
              <a:t> </a:t>
            </a:r>
            <a:r>
              <a:rPr lang="en-US" sz="2400" b="1" dirty="0" err="1">
                <a:solidFill>
                  <a:schemeClr val="accent1">
                    <a:lumMod val="75000"/>
                  </a:schemeClr>
                </a:solidFill>
                <a:latin typeface="Calibri"/>
              </a:rPr>
              <a:t>una</a:t>
            </a:r>
            <a:r>
              <a:rPr lang="en-US" sz="2400" b="1" dirty="0">
                <a:solidFill>
                  <a:schemeClr val="accent1">
                    <a:lumMod val="75000"/>
                  </a:schemeClr>
                </a:solidFill>
                <a:latin typeface="Calibri"/>
              </a:rPr>
              <a:t> </a:t>
            </a:r>
            <a:r>
              <a:rPr lang="en-US" sz="2400" b="1" dirty="0" err="1">
                <a:solidFill>
                  <a:schemeClr val="accent1">
                    <a:lumMod val="75000"/>
                  </a:schemeClr>
                </a:solidFill>
                <a:latin typeface="Calibri"/>
              </a:rPr>
              <a:t>muerte</a:t>
            </a:r>
            <a:r>
              <a:rPr lang="en-US" sz="2400" b="1" dirty="0">
                <a:solidFill>
                  <a:schemeClr val="accent1">
                    <a:lumMod val="75000"/>
                  </a:schemeClr>
                </a:solidFill>
                <a:latin typeface="Calibri"/>
              </a:rPr>
              <a:t> </a:t>
            </a:r>
            <a:r>
              <a:rPr lang="en-US" sz="2400" b="1" dirty="0" err="1">
                <a:solidFill>
                  <a:schemeClr val="accent1">
                    <a:lumMod val="75000"/>
                  </a:schemeClr>
                </a:solidFill>
                <a:latin typeface="Calibri"/>
              </a:rPr>
              <a:t>en</a:t>
            </a:r>
            <a:r>
              <a:rPr lang="en-US" sz="2400" b="1" dirty="0">
                <a:solidFill>
                  <a:schemeClr val="accent1">
                    <a:lumMod val="75000"/>
                  </a:schemeClr>
                </a:solidFill>
                <a:latin typeface="Calibri"/>
              </a:rPr>
              <a:t> </a:t>
            </a:r>
            <a:r>
              <a:rPr lang="en-US" sz="2400" b="1" dirty="0" err="1">
                <a:solidFill>
                  <a:schemeClr val="accent1">
                    <a:lumMod val="75000"/>
                  </a:schemeClr>
                </a:solidFill>
                <a:latin typeface="Calibri"/>
              </a:rPr>
              <a:t>los</a:t>
            </a:r>
            <a:r>
              <a:rPr lang="en-US" sz="2400" b="1" dirty="0">
                <a:solidFill>
                  <a:schemeClr val="accent1">
                    <a:lumMod val="75000"/>
                  </a:schemeClr>
                </a:solidFill>
                <a:latin typeface="Calibri"/>
              </a:rPr>
              <a:t> </a:t>
            </a:r>
            <a:r>
              <a:rPr lang="en-US" sz="2400" b="1" dirty="0" err="1">
                <a:solidFill>
                  <a:schemeClr val="accent1">
                    <a:lumMod val="75000"/>
                  </a:schemeClr>
                </a:solidFill>
                <a:latin typeface="Calibri"/>
              </a:rPr>
              <a:t>ensayos</a:t>
            </a:r>
            <a:r>
              <a:rPr lang="en-US" sz="2400" b="1" dirty="0">
                <a:solidFill>
                  <a:schemeClr val="accent1">
                    <a:lumMod val="75000"/>
                  </a:schemeClr>
                </a:solidFill>
                <a:latin typeface="Calibri"/>
              </a:rPr>
              <a:t> </a:t>
            </a:r>
            <a:r>
              <a:rPr lang="en-US" sz="2400" b="1" dirty="0" err="1">
                <a:solidFill>
                  <a:schemeClr val="accent1">
                    <a:lumMod val="75000"/>
                  </a:schemeClr>
                </a:solidFill>
                <a:latin typeface="Calibri"/>
              </a:rPr>
              <a:t>clínicos</a:t>
            </a:r>
            <a:r>
              <a:rPr lang="en-US" sz="2400" b="1" dirty="0">
                <a:solidFill>
                  <a:schemeClr val="accent1">
                    <a:lumMod val="75000"/>
                  </a:schemeClr>
                </a:solidFill>
                <a:latin typeface="Calibri"/>
              </a:rPr>
              <a:t> </a:t>
            </a:r>
            <a:r>
              <a:rPr lang="en-US" sz="2400" b="1" dirty="0" err="1">
                <a:solidFill>
                  <a:schemeClr val="accent1">
                    <a:lumMod val="75000"/>
                  </a:schemeClr>
                </a:solidFill>
                <a:latin typeface="Calibri"/>
              </a:rPr>
              <a:t>en</a:t>
            </a:r>
            <a:r>
              <a:rPr lang="en-US" sz="2400" b="1" dirty="0">
                <a:solidFill>
                  <a:schemeClr val="accent1">
                    <a:lumMod val="75000"/>
                  </a:schemeClr>
                </a:solidFill>
                <a:latin typeface="Calibri"/>
              </a:rPr>
              <a:t> </a:t>
            </a:r>
            <a:r>
              <a:rPr lang="en-US" sz="2400" b="1" dirty="0" err="1">
                <a:solidFill>
                  <a:schemeClr val="accent1">
                    <a:lumMod val="75000"/>
                  </a:schemeClr>
                </a:solidFill>
                <a:latin typeface="Calibri"/>
              </a:rPr>
              <a:t>pacientes</a:t>
            </a:r>
            <a:r>
              <a:rPr lang="en-US" sz="2400" b="1" dirty="0">
                <a:solidFill>
                  <a:schemeClr val="accent1">
                    <a:lumMod val="75000"/>
                  </a:schemeClr>
                </a:solidFill>
                <a:latin typeface="Calibri"/>
              </a:rPr>
              <a:t> con alto </a:t>
            </a:r>
            <a:r>
              <a:rPr lang="en-US" sz="2400" b="1" dirty="0" err="1">
                <a:solidFill>
                  <a:schemeClr val="accent1">
                    <a:lumMod val="75000"/>
                  </a:schemeClr>
                </a:solidFill>
                <a:latin typeface="Calibri"/>
              </a:rPr>
              <a:t>riesgo</a:t>
            </a:r>
            <a:r>
              <a:rPr lang="en-US" sz="2400" b="1" dirty="0">
                <a:solidFill>
                  <a:schemeClr val="accent1">
                    <a:lumMod val="75000"/>
                  </a:schemeClr>
                </a:solidFill>
                <a:latin typeface="Calibri"/>
              </a:rPr>
              <a:t> CV</a:t>
            </a:r>
          </a:p>
        </p:txBody>
      </p:sp>
      <p:sp>
        <p:nvSpPr>
          <p:cNvPr id="553" name="Footer Placeholder 4"/>
          <p:cNvSpPr txBox="1">
            <a:spLocks/>
          </p:cNvSpPr>
          <p:nvPr/>
        </p:nvSpPr>
        <p:spPr>
          <a:xfrm>
            <a:off x="253589" y="6126906"/>
            <a:ext cx="7022427" cy="632183"/>
          </a:xfrm>
          <a:prstGeom prst="rect">
            <a:avLst/>
          </a:prstGeom>
        </p:spPr>
        <p:txBody>
          <a:bodyPr vert="horz" lIns="91440" tIns="45720" rIns="91440" bIns="45720" rtlCol="0" anchor="b" anchorCtr="0"/>
          <a:lstStyle>
            <a:defPPr>
              <a:defRPr lang="ca-ES"/>
            </a:defPPr>
            <a:lvl1pPr marL="0" algn="l"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indent="-228600">
              <a:buClr>
                <a:srgbClr val="F0414B"/>
              </a:buClr>
              <a:buAutoNum type="arabicPeriod"/>
            </a:pPr>
            <a:r>
              <a:rPr lang="nb-NO" sz="800" dirty="0">
                <a:solidFill>
                  <a:srgbClr val="5A5A5A"/>
                </a:solidFill>
                <a:latin typeface="Century Gothic" panose="020F0302020204030204"/>
              </a:rPr>
              <a:t>4S investigator. Lancet 1994; 344: 1383-89, </a:t>
            </a:r>
            <a:r>
              <a:rPr lang="nb-NO" sz="800" dirty="0">
                <a:solidFill>
                  <a:srgbClr val="5A5A5A"/>
                </a:solidFill>
                <a:latin typeface="Century Gothic" panose="020F0302020204030204"/>
                <a:hlinkClick r:id="rId2"/>
              </a:rPr>
              <a:t>http://www.trialresultscenter.org/study2590-4S.htm</a:t>
            </a:r>
            <a:r>
              <a:rPr lang="nb-NO" sz="800" dirty="0">
                <a:solidFill>
                  <a:srgbClr val="5A5A5A"/>
                </a:solidFill>
                <a:latin typeface="Century Gothic" panose="020F0302020204030204"/>
              </a:rPr>
              <a:t>; </a:t>
            </a:r>
            <a:br>
              <a:rPr lang="nb-NO" sz="800" dirty="0">
                <a:solidFill>
                  <a:srgbClr val="5A5A5A"/>
                </a:solidFill>
                <a:latin typeface="Century Gothic" panose="020F0302020204030204"/>
              </a:rPr>
            </a:br>
            <a:r>
              <a:rPr lang="nb-NO" sz="800" dirty="0">
                <a:solidFill>
                  <a:srgbClr val="5A5A5A"/>
                </a:solidFill>
                <a:latin typeface="Century Gothic" panose="020F0302020204030204"/>
              </a:rPr>
              <a:t>2. HOPE investigator </a:t>
            </a:r>
            <a:r>
              <a:rPr lang="en-US" sz="800" dirty="0">
                <a:solidFill>
                  <a:srgbClr val="5A5A5A"/>
                </a:solidFill>
                <a:latin typeface="Century Gothic" panose="020F0302020204030204"/>
              </a:rPr>
              <a:t>N </a:t>
            </a:r>
            <a:r>
              <a:rPr lang="en-US" sz="800" dirty="0" err="1">
                <a:solidFill>
                  <a:srgbClr val="5A5A5A"/>
                </a:solidFill>
                <a:latin typeface="Century Gothic" panose="020F0302020204030204"/>
              </a:rPr>
              <a:t>Engl</a:t>
            </a:r>
            <a:r>
              <a:rPr lang="en-US" sz="800" dirty="0">
                <a:solidFill>
                  <a:srgbClr val="5A5A5A"/>
                </a:solidFill>
                <a:latin typeface="Century Gothic" panose="020F0302020204030204"/>
              </a:rPr>
              <a:t> J Med 2000;342:145-53, </a:t>
            </a:r>
            <a:r>
              <a:rPr lang="en-US" sz="800" dirty="0">
                <a:solidFill>
                  <a:srgbClr val="5A5A5A"/>
                </a:solidFill>
                <a:latin typeface="Century Gothic" panose="020F0302020204030204"/>
                <a:hlinkClick r:id="rId3"/>
              </a:rPr>
              <a:t>http://www.trialresultscenter.org/study2606-HOPE.htm</a:t>
            </a:r>
            <a:endParaRPr lang="en-US" sz="800" dirty="0">
              <a:solidFill>
                <a:srgbClr val="5A5A5A"/>
              </a:solidFill>
              <a:latin typeface="Century Gothic" panose="020F0302020204030204"/>
            </a:endParaRPr>
          </a:p>
          <a:p>
            <a:pPr>
              <a:buClr>
                <a:srgbClr val="F0414B"/>
              </a:buClr>
            </a:pPr>
            <a:r>
              <a:rPr lang="nb-NO" sz="800" dirty="0">
                <a:solidFill>
                  <a:srgbClr val="5A5A5A"/>
                </a:solidFill>
                <a:latin typeface="Century Gothic" panose="020F0302020204030204"/>
              </a:rPr>
              <a:t>3. Zinman B et al. N Engl J Med 2015;373:2117.</a:t>
            </a:r>
          </a:p>
          <a:p>
            <a:pPr>
              <a:buClr>
                <a:srgbClr val="F0414B"/>
              </a:buClr>
            </a:pPr>
            <a:endParaRPr lang="nb-NO" dirty="0">
              <a:solidFill>
                <a:srgbClr val="5A5A5A"/>
              </a:solidFill>
              <a:latin typeface="Century Gothic" panose="020F0302020204030204"/>
            </a:endParaRPr>
          </a:p>
        </p:txBody>
      </p:sp>
      <p:grpSp>
        <p:nvGrpSpPr>
          <p:cNvPr id="554" name="Group 2"/>
          <p:cNvGrpSpPr/>
          <p:nvPr/>
        </p:nvGrpSpPr>
        <p:grpSpPr>
          <a:xfrm>
            <a:off x="691666" y="1757288"/>
            <a:ext cx="2556000" cy="2974514"/>
            <a:chOff x="690077" y="1856077"/>
            <a:chExt cx="2556000" cy="2974514"/>
          </a:xfrm>
        </p:grpSpPr>
        <p:sp>
          <p:nvSpPr>
            <p:cNvPr id="555" name="Rectangle 625"/>
            <p:cNvSpPr/>
            <p:nvPr/>
          </p:nvSpPr>
          <p:spPr>
            <a:xfrm>
              <a:off x="855962" y="1856077"/>
              <a:ext cx="2275877" cy="738664"/>
            </a:xfrm>
            <a:prstGeom prst="rect">
              <a:avLst/>
            </a:prstGeom>
          </p:spPr>
          <p:txBody>
            <a:bodyPr wrap="square">
              <a:spAutoFit/>
            </a:bodyPr>
            <a:lstStyle/>
            <a:p>
              <a:pPr marL="0" lvl="1">
                <a:defRPr/>
              </a:pPr>
              <a:r>
                <a:rPr lang="en-US" sz="2200" kern="0" dirty="0">
                  <a:solidFill>
                    <a:srgbClr val="5A5A5A"/>
                  </a:solidFill>
                  <a:latin typeface="Century Gothic" panose="020F0302020204030204"/>
                </a:rPr>
                <a:t>Simvastatina</a:t>
              </a:r>
              <a:r>
                <a:rPr lang="en-US" sz="2200" kern="0" baseline="30000" dirty="0">
                  <a:solidFill>
                    <a:srgbClr val="5A5A5A"/>
                  </a:solidFill>
                  <a:latin typeface="Century Gothic" panose="020F0302020204030204"/>
                </a:rPr>
                <a:t>1</a:t>
              </a:r>
            </a:p>
            <a:p>
              <a:pPr lvl="1" indent="-457200">
                <a:defRPr/>
              </a:pPr>
              <a:r>
                <a:rPr lang="en-US" sz="2000" kern="0" dirty="0" err="1">
                  <a:solidFill>
                    <a:srgbClr val="5A5A5A"/>
                  </a:solidFill>
                  <a:latin typeface="Century Gothic" panose="020F0302020204030204"/>
                </a:rPr>
                <a:t>durante</a:t>
              </a:r>
              <a:r>
                <a:rPr lang="en-US" sz="2000" kern="0" dirty="0">
                  <a:solidFill>
                    <a:srgbClr val="5A5A5A"/>
                  </a:solidFill>
                  <a:latin typeface="Century Gothic" panose="020F0302020204030204"/>
                </a:rPr>
                <a:t> 5.4 </a:t>
              </a:r>
              <a:r>
                <a:rPr lang="en-US" sz="2000" kern="0" dirty="0" err="1">
                  <a:solidFill>
                    <a:srgbClr val="5A5A5A"/>
                  </a:solidFill>
                  <a:latin typeface="Century Gothic" panose="020F0302020204030204"/>
                </a:rPr>
                <a:t>años</a:t>
              </a:r>
              <a:endParaRPr lang="en-US" sz="2000" kern="0" dirty="0">
                <a:solidFill>
                  <a:srgbClr val="5A5A5A"/>
                </a:solidFill>
                <a:latin typeface="Century Gothic" panose="020F0302020204030204"/>
              </a:endParaRPr>
            </a:p>
          </p:txBody>
        </p:sp>
        <p:grpSp>
          <p:nvGrpSpPr>
            <p:cNvPr id="556" name="Group 10"/>
            <p:cNvGrpSpPr/>
            <p:nvPr/>
          </p:nvGrpSpPr>
          <p:grpSpPr>
            <a:xfrm>
              <a:off x="690077" y="2799987"/>
              <a:ext cx="2556000" cy="2030604"/>
              <a:chOff x="1074125" y="3017155"/>
              <a:chExt cx="2556000" cy="2030604"/>
            </a:xfrm>
          </p:grpSpPr>
          <p:grpSp>
            <p:nvGrpSpPr>
              <p:cNvPr id="557" name="Group 608"/>
              <p:cNvGrpSpPr/>
              <p:nvPr/>
            </p:nvGrpSpPr>
            <p:grpSpPr>
              <a:xfrm>
                <a:off x="1187624" y="3017155"/>
                <a:ext cx="2349860" cy="1962793"/>
                <a:chOff x="1261634" y="3233235"/>
                <a:chExt cx="2349860" cy="1962793"/>
              </a:xfrm>
            </p:grpSpPr>
            <p:grpSp>
              <p:nvGrpSpPr>
                <p:cNvPr id="559" name="Group 315"/>
                <p:cNvGrpSpPr/>
                <p:nvPr/>
              </p:nvGrpSpPr>
              <p:grpSpPr>
                <a:xfrm>
                  <a:off x="1261634" y="3592490"/>
                  <a:ext cx="2349860" cy="1603538"/>
                  <a:chOff x="1261634" y="3592490"/>
                  <a:chExt cx="2349860" cy="1603538"/>
                </a:xfrm>
              </p:grpSpPr>
              <p:grpSp>
                <p:nvGrpSpPr>
                  <p:cNvPr id="561" name="Group 312"/>
                  <p:cNvGrpSpPr/>
                  <p:nvPr/>
                </p:nvGrpSpPr>
                <p:grpSpPr>
                  <a:xfrm>
                    <a:off x="1261634" y="3592490"/>
                    <a:ext cx="2349860" cy="504000"/>
                    <a:chOff x="1261634" y="3592490"/>
                    <a:chExt cx="2349860" cy="504000"/>
                  </a:xfrm>
                </p:grpSpPr>
                <p:grpSp>
                  <p:nvGrpSpPr>
                    <p:cNvPr id="644" name="Group 7"/>
                    <p:cNvGrpSpPr/>
                    <p:nvPr/>
                  </p:nvGrpSpPr>
                  <p:grpSpPr>
                    <a:xfrm>
                      <a:off x="1261634" y="3592490"/>
                      <a:ext cx="180000" cy="504000"/>
                      <a:chOff x="1066800" y="2199000"/>
                      <a:chExt cx="684000" cy="1897200"/>
                    </a:xfrm>
                    <a:solidFill>
                      <a:sysClr val="window" lastClr="FFFFFF">
                        <a:lumMod val="95000"/>
                      </a:sysClr>
                    </a:solidFill>
                  </p:grpSpPr>
                  <p:sp>
                    <p:nvSpPr>
                      <p:cNvPr id="681" name="Oval 135"/>
                      <p:cNvSpPr/>
                      <p:nvPr/>
                    </p:nvSpPr>
                    <p:spPr>
                      <a:xfrm>
                        <a:off x="1174800" y="2199000"/>
                        <a:ext cx="468000" cy="468000"/>
                      </a:xfrm>
                      <a:prstGeom prst="ellipse">
                        <a:avLst/>
                      </a:prstGeom>
                      <a:solidFill>
                        <a:srgbClr val="F0414B"/>
                      </a:solid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682" name="Rounded Rectangle 136"/>
                      <p:cNvSpPr/>
                      <p:nvPr/>
                    </p:nvSpPr>
                    <p:spPr>
                      <a:xfrm>
                        <a:off x="1066800" y="2709000"/>
                        <a:ext cx="684000" cy="720000"/>
                      </a:xfrm>
                      <a:prstGeom prst="roundRect">
                        <a:avLst/>
                      </a:prstGeom>
                      <a:solidFill>
                        <a:srgbClr val="F0414B"/>
                      </a:solid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683" name="Rounded Rectangle 137"/>
                      <p:cNvSpPr/>
                      <p:nvPr/>
                    </p:nvSpPr>
                    <p:spPr>
                      <a:xfrm>
                        <a:off x="1174800" y="3124200"/>
                        <a:ext cx="468000" cy="972000"/>
                      </a:xfrm>
                      <a:prstGeom prst="roundRect">
                        <a:avLst/>
                      </a:prstGeom>
                      <a:solidFill>
                        <a:srgbClr val="F0414B"/>
                      </a:solid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645" name="Group 93"/>
                    <p:cNvGrpSpPr/>
                    <p:nvPr/>
                  </p:nvGrpSpPr>
                  <p:grpSpPr>
                    <a:xfrm>
                      <a:off x="1502729" y="3592490"/>
                      <a:ext cx="180000" cy="504000"/>
                      <a:chOff x="1066800" y="2199000"/>
                      <a:chExt cx="684000" cy="1897200"/>
                    </a:xfrm>
                    <a:solidFill>
                      <a:sysClr val="window" lastClr="FFFFFF">
                        <a:lumMod val="95000"/>
                      </a:sysClr>
                    </a:solidFill>
                  </p:grpSpPr>
                  <p:sp>
                    <p:nvSpPr>
                      <p:cNvPr id="678" name="Oval 126"/>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679" name="Rounded Rectangle 127"/>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680" name="Rounded Rectangle 128"/>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646" name="Group 94"/>
                    <p:cNvGrpSpPr/>
                    <p:nvPr/>
                  </p:nvGrpSpPr>
                  <p:grpSpPr>
                    <a:xfrm>
                      <a:off x="1743825" y="3592490"/>
                      <a:ext cx="180000" cy="504000"/>
                      <a:chOff x="1066800" y="2199000"/>
                      <a:chExt cx="684000" cy="1897200"/>
                    </a:xfrm>
                    <a:solidFill>
                      <a:sysClr val="window" lastClr="FFFFFF">
                        <a:lumMod val="95000"/>
                      </a:sysClr>
                    </a:solidFill>
                  </p:grpSpPr>
                  <p:sp>
                    <p:nvSpPr>
                      <p:cNvPr id="675" name="Oval 123"/>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676" name="Rounded Rectangle 124"/>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677" name="Rounded Rectangle 125"/>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647" name="Group 95"/>
                    <p:cNvGrpSpPr/>
                    <p:nvPr/>
                  </p:nvGrpSpPr>
                  <p:grpSpPr>
                    <a:xfrm>
                      <a:off x="1984920" y="3592490"/>
                      <a:ext cx="180000" cy="504000"/>
                      <a:chOff x="1066800" y="2199000"/>
                      <a:chExt cx="684000" cy="1897200"/>
                    </a:xfrm>
                    <a:solidFill>
                      <a:sysClr val="window" lastClr="FFFFFF">
                        <a:lumMod val="95000"/>
                      </a:sysClr>
                    </a:solidFill>
                  </p:grpSpPr>
                  <p:sp>
                    <p:nvSpPr>
                      <p:cNvPr id="672" name="Oval 120"/>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673" name="Rounded Rectangle 121"/>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674" name="Rounded Rectangle 122"/>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648" name="Group 96"/>
                    <p:cNvGrpSpPr/>
                    <p:nvPr/>
                  </p:nvGrpSpPr>
                  <p:grpSpPr>
                    <a:xfrm>
                      <a:off x="2226015" y="3592490"/>
                      <a:ext cx="180000" cy="504000"/>
                      <a:chOff x="1066800" y="2199000"/>
                      <a:chExt cx="684000" cy="1897200"/>
                    </a:xfrm>
                    <a:solidFill>
                      <a:sysClr val="window" lastClr="FFFFFF">
                        <a:lumMod val="95000"/>
                      </a:sysClr>
                    </a:solidFill>
                  </p:grpSpPr>
                  <p:sp>
                    <p:nvSpPr>
                      <p:cNvPr id="669" name="Oval 117"/>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670" name="Rounded Rectangle 118"/>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671" name="Rounded Rectangle 119"/>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649" name="Group 97"/>
                    <p:cNvGrpSpPr/>
                    <p:nvPr/>
                  </p:nvGrpSpPr>
                  <p:grpSpPr>
                    <a:xfrm>
                      <a:off x="2467110" y="3592490"/>
                      <a:ext cx="180000" cy="504000"/>
                      <a:chOff x="1066800" y="2199000"/>
                      <a:chExt cx="684000" cy="1897200"/>
                    </a:xfrm>
                    <a:solidFill>
                      <a:sysClr val="window" lastClr="FFFFFF">
                        <a:lumMod val="95000"/>
                      </a:sysClr>
                    </a:solidFill>
                  </p:grpSpPr>
                  <p:sp>
                    <p:nvSpPr>
                      <p:cNvPr id="666" name="Oval 114"/>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667" name="Rounded Rectangle 115"/>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668" name="Rounded Rectangle 116"/>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650" name="Group 98"/>
                    <p:cNvGrpSpPr/>
                    <p:nvPr/>
                  </p:nvGrpSpPr>
                  <p:grpSpPr>
                    <a:xfrm>
                      <a:off x="2949301" y="3592490"/>
                      <a:ext cx="180000" cy="504000"/>
                      <a:chOff x="1066800" y="2199000"/>
                      <a:chExt cx="684000" cy="1897200"/>
                    </a:xfrm>
                    <a:solidFill>
                      <a:sysClr val="window" lastClr="FFFFFF">
                        <a:lumMod val="95000"/>
                      </a:sysClr>
                    </a:solidFill>
                  </p:grpSpPr>
                  <p:sp>
                    <p:nvSpPr>
                      <p:cNvPr id="663" name="Oval 111"/>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664" name="Rounded Rectangle 112"/>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665" name="Rounded Rectangle 113"/>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651" name="Group 99"/>
                    <p:cNvGrpSpPr/>
                    <p:nvPr/>
                  </p:nvGrpSpPr>
                  <p:grpSpPr>
                    <a:xfrm>
                      <a:off x="2708206" y="3592490"/>
                      <a:ext cx="180000" cy="504000"/>
                      <a:chOff x="1066800" y="2199000"/>
                      <a:chExt cx="684000" cy="1897200"/>
                    </a:xfrm>
                    <a:solidFill>
                      <a:sysClr val="window" lastClr="FFFFFF">
                        <a:lumMod val="95000"/>
                      </a:sysClr>
                    </a:solidFill>
                  </p:grpSpPr>
                  <p:sp>
                    <p:nvSpPr>
                      <p:cNvPr id="660" name="Oval 108"/>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661" name="Rounded Rectangle 109"/>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662" name="Rounded Rectangle 110"/>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652" name="Group 100"/>
                    <p:cNvGrpSpPr/>
                    <p:nvPr/>
                  </p:nvGrpSpPr>
                  <p:grpSpPr>
                    <a:xfrm>
                      <a:off x="3190396" y="3592490"/>
                      <a:ext cx="180000" cy="504000"/>
                      <a:chOff x="1066800" y="2199000"/>
                      <a:chExt cx="684000" cy="1897200"/>
                    </a:xfrm>
                    <a:solidFill>
                      <a:sysClr val="window" lastClr="FFFFFF">
                        <a:lumMod val="95000"/>
                      </a:sysClr>
                    </a:solidFill>
                  </p:grpSpPr>
                  <p:sp>
                    <p:nvSpPr>
                      <p:cNvPr id="657" name="Oval 105"/>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658" name="Rounded Rectangle 106"/>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659" name="Rounded Rectangle 107"/>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653" name="Group 101"/>
                    <p:cNvGrpSpPr/>
                    <p:nvPr/>
                  </p:nvGrpSpPr>
                  <p:grpSpPr>
                    <a:xfrm>
                      <a:off x="3431494" y="3592490"/>
                      <a:ext cx="180000" cy="504000"/>
                      <a:chOff x="2832000" y="2514600"/>
                      <a:chExt cx="216000" cy="612000"/>
                    </a:xfrm>
                    <a:solidFill>
                      <a:sysClr val="window" lastClr="FFFFFF">
                        <a:lumMod val="95000"/>
                      </a:sysClr>
                    </a:solidFill>
                  </p:grpSpPr>
                  <p:sp>
                    <p:nvSpPr>
                      <p:cNvPr id="654" name="Oval 102"/>
                      <p:cNvSpPr/>
                      <p:nvPr/>
                    </p:nvSpPr>
                    <p:spPr>
                      <a:xfrm>
                        <a:off x="2866105" y="2514600"/>
                        <a:ext cx="147789" cy="150968"/>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655" name="Rounded Rectangle 103"/>
                      <p:cNvSpPr/>
                      <p:nvPr/>
                    </p:nvSpPr>
                    <p:spPr>
                      <a:xfrm>
                        <a:off x="2832000" y="2679116"/>
                        <a:ext cx="216000" cy="232258"/>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656" name="Rounded Rectangle 104"/>
                      <p:cNvSpPr/>
                      <p:nvPr/>
                    </p:nvSpPr>
                    <p:spPr>
                      <a:xfrm>
                        <a:off x="2866105" y="2813052"/>
                        <a:ext cx="147789" cy="313548"/>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grpSp>
                <p:nvGrpSpPr>
                  <p:cNvPr id="562" name="Group 313"/>
                  <p:cNvGrpSpPr/>
                  <p:nvPr/>
                </p:nvGrpSpPr>
                <p:grpSpPr>
                  <a:xfrm>
                    <a:off x="1261634" y="4142259"/>
                    <a:ext cx="2349860" cy="504000"/>
                    <a:chOff x="1261634" y="4090328"/>
                    <a:chExt cx="2349860" cy="504000"/>
                  </a:xfrm>
                </p:grpSpPr>
                <p:grpSp>
                  <p:nvGrpSpPr>
                    <p:cNvPr id="604" name="Group 52"/>
                    <p:cNvGrpSpPr/>
                    <p:nvPr/>
                  </p:nvGrpSpPr>
                  <p:grpSpPr>
                    <a:xfrm>
                      <a:off x="1261634" y="4090328"/>
                      <a:ext cx="180000" cy="504000"/>
                      <a:chOff x="1066800" y="2199000"/>
                      <a:chExt cx="684000" cy="1897200"/>
                    </a:xfrm>
                    <a:solidFill>
                      <a:sysClr val="window" lastClr="FFFFFF">
                        <a:lumMod val="95000"/>
                      </a:sysClr>
                    </a:solidFill>
                  </p:grpSpPr>
                  <p:sp>
                    <p:nvSpPr>
                      <p:cNvPr id="641" name="Oval 89"/>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642" name="Rounded Rectangle 90"/>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643" name="Rounded Rectangle 91"/>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605" name="Group 53"/>
                    <p:cNvGrpSpPr/>
                    <p:nvPr/>
                  </p:nvGrpSpPr>
                  <p:grpSpPr>
                    <a:xfrm>
                      <a:off x="1502729" y="4090328"/>
                      <a:ext cx="180000" cy="504000"/>
                      <a:chOff x="1066800" y="2199000"/>
                      <a:chExt cx="684000" cy="1897200"/>
                    </a:xfrm>
                    <a:solidFill>
                      <a:sysClr val="window" lastClr="FFFFFF">
                        <a:lumMod val="95000"/>
                      </a:sysClr>
                    </a:solidFill>
                  </p:grpSpPr>
                  <p:sp>
                    <p:nvSpPr>
                      <p:cNvPr id="638" name="Oval 86"/>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639" name="Rounded Rectangle 87"/>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640" name="Rounded Rectangle 88"/>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606" name="Group 54"/>
                    <p:cNvGrpSpPr/>
                    <p:nvPr/>
                  </p:nvGrpSpPr>
                  <p:grpSpPr>
                    <a:xfrm>
                      <a:off x="1743825" y="4090328"/>
                      <a:ext cx="180000" cy="504000"/>
                      <a:chOff x="1066800" y="2199000"/>
                      <a:chExt cx="684000" cy="1897200"/>
                    </a:xfrm>
                    <a:solidFill>
                      <a:sysClr val="window" lastClr="FFFFFF">
                        <a:lumMod val="95000"/>
                      </a:sysClr>
                    </a:solidFill>
                  </p:grpSpPr>
                  <p:sp>
                    <p:nvSpPr>
                      <p:cNvPr id="635" name="Oval 83"/>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636" name="Rounded Rectangle 84"/>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637" name="Rounded Rectangle 85"/>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607" name="Group 55"/>
                    <p:cNvGrpSpPr/>
                    <p:nvPr/>
                  </p:nvGrpSpPr>
                  <p:grpSpPr>
                    <a:xfrm>
                      <a:off x="1984920" y="4090328"/>
                      <a:ext cx="180000" cy="504000"/>
                      <a:chOff x="1066800" y="2199000"/>
                      <a:chExt cx="684000" cy="1897200"/>
                    </a:xfrm>
                    <a:solidFill>
                      <a:sysClr val="window" lastClr="FFFFFF">
                        <a:lumMod val="95000"/>
                      </a:sysClr>
                    </a:solidFill>
                  </p:grpSpPr>
                  <p:sp>
                    <p:nvSpPr>
                      <p:cNvPr id="632" name="Oval 80"/>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633" name="Rounded Rectangle 81"/>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634" name="Rounded Rectangle 82"/>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608" name="Group 56"/>
                    <p:cNvGrpSpPr/>
                    <p:nvPr/>
                  </p:nvGrpSpPr>
                  <p:grpSpPr>
                    <a:xfrm>
                      <a:off x="2226015" y="4090328"/>
                      <a:ext cx="180000" cy="504000"/>
                      <a:chOff x="1066800" y="2199000"/>
                      <a:chExt cx="684000" cy="1897200"/>
                    </a:xfrm>
                    <a:solidFill>
                      <a:sysClr val="window" lastClr="FFFFFF">
                        <a:lumMod val="95000"/>
                      </a:sysClr>
                    </a:solidFill>
                  </p:grpSpPr>
                  <p:sp>
                    <p:nvSpPr>
                      <p:cNvPr id="629" name="Oval 77"/>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630" name="Rounded Rectangle 78"/>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631" name="Rounded Rectangle 79"/>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609" name="Group 57"/>
                    <p:cNvGrpSpPr/>
                    <p:nvPr/>
                  </p:nvGrpSpPr>
                  <p:grpSpPr>
                    <a:xfrm>
                      <a:off x="2467110" y="4090328"/>
                      <a:ext cx="180000" cy="504000"/>
                      <a:chOff x="1066800" y="2199000"/>
                      <a:chExt cx="684000" cy="1897200"/>
                    </a:xfrm>
                    <a:solidFill>
                      <a:sysClr val="window" lastClr="FFFFFF">
                        <a:lumMod val="95000"/>
                      </a:sysClr>
                    </a:solidFill>
                  </p:grpSpPr>
                  <p:sp>
                    <p:nvSpPr>
                      <p:cNvPr id="626" name="Oval 74"/>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627" name="Rounded Rectangle 75"/>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628" name="Rounded Rectangle 76"/>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610" name="Group 58"/>
                    <p:cNvGrpSpPr/>
                    <p:nvPr/>
                  </p:nvGrpSpPr>
                  <p:grpSpPr>
                    <a:xfrm>
                      <a:off x="2949301" y="4090328"/>
                      <a:ext cx="180000" cy="504000"/>
                      <a:chOff x="1066800" y="2199000"/>
                      <a:chExt cx="684000" cy="1897200"/>
                    </a:xfrm>
                    <a:solidFill>
                      <a:sysClr val="window" lastClr="FFFFFF">
                        <a:lumMod val="95000"/>
                      </a:sysClr>
                    </a:solidFill>
                  </p:grpSpPr>
                  <p:sp>
                    <p:nvSpPr>
                      <p:cNvPr id="623" name="Oval 71"/>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624" name="Rounded Rectangle 72"/>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625" name="Rounded Rectangle 73"/>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611" name="Group 59"/>
                    <p:cNvGrpSpPr/>
                    <p:nvPr/>
                  </p:nvGrpSpPr>
                  <p:grpSpPr>
                    <a:xfrm>
                      <a:off x="2708206" y="4090328"/>
                      <a:ext cx="180000" cy="504000"/>
                      <a:chOff x="1066800" y="2199000"/>
                      <a:chExt cx="684000" cy="1897200"/>
                    </a:xfrm>
                    <a:solidFill>
                      <a:sysClr val="window" lastClr="FFFFFF">
                        <a:lumMod val="95000"/>
                      </a:sysClr>
                    </a:solidFill>
                  </p:grpSpPr>
                  <p:sp>
                    <p:nvSpPr>
                      <p:cNvPr id="620" name="Oval 68"/>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621" name="Rounded Rectangle 69"/>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622" name="Rounded Rectangle 70"/>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612" name="Group 60"/>
                    <p:cNvGrpSpPr/>
                    <p:nvPr/>
                  </p:nvGrpSpPr>
                  <p:grpSpPr>
                    <a:xfrm>
                      <a:off x="3190396" y="4090328"/>
                      <a:ext cx="180000" cy="504000"/>
                      <a:chOff x="1066800" y="2199000"/>
                      <a:chExt cx="684000" cy="1897200"/>
                    </a:xfrm>
                    <a:solidFill>
                      <a:sysClr val="window" lastClr="FFFFFF">
                        <a:lumMod val="95000"/>
                      </a:sysClr>
                    </a:solidFill>
                  </p:grpSpPr>
                  <p:sp>
                    <p:nvSpPr>
                      <p:cNvPr id="617" name="Oval 65"/>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618" name="Rounded Rectangle 66"/>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619" name="Rounded Rectangle 67"/>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613" name="Group 61"/>
                    <p:cNvGrpSpPr/>
                    <p:nvPr/>
                  </p:nvGrpSpPr>
                  <p:grpSpPr>
                    <a:xfrm>
                      <a:off x="3431494" y="4090328"/>
                      <a:ext cx="180000" cy="504000"/>
                      <a:chOff x="2832000" y="2514600"/>
                      <a:chExt cx="216000" cy="612000"/>
                    </a:xfrm>
                    <a:solidFill>
                      <a:sysClr val="window" lastClr="FFFFFF">
                        <a:lumMod val="95000"/>
                      </a:sysClr>
                    </a:solidFill>
                  </p:grpSpPr>
                  <p:sp>
                    <p:nvSpPr>
                      <p:cNvPr id="614" name="Oval 62"/>
                      <p:cNvSpPr/>
                      <p:nvPr/>
                    </p:nvSpPr>
                    <p:spPr>
                      <a:xfrm>
                        <a:off x="2866105" y="2514600"/>
                        <a:ext cx="147789" cy="150968"/>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615" name="Rounded Rectangle 63"/>
                      <p:cNvSpPr/>
                      <p:nvPr/>
                    </p:nvSpPr>
                    <p:spPr>
                      <a:xfrm>
                        <a:off x="2832000" y="2679116"/>
                        <a:ext cx="216000" cy="232258"/>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616" name="Rounded Rectangle 64"/>
                      <p:cNvSpPr/>
                      <p:nvPr/>
                    </p:nvSpPr>
                    <p:spPr>
                      <a:xfrm>
                        <a:off x="2866105" y="2813052"/>
                        <a:ext cx="147789" cy="313548"/>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grpSp>
                <p:nvGrpSpPr>
                  <p:cNvPr id="563" name="Group 314"/>
                  <p:cNvGrpSpPr/>
                  <p:nvPr/>
                </p:nvGrpSpPr>
                <p:grpSpPr>
                  <a:xfrm>
                    <a:off x="1261634" y="4692028"/>
                    <a:ext cx="2349860" cy="504000"/>
                    <a:chOff x="1261634" y="4692028"/>
                    <a:chExt cx="2349860" cy="504000"/>
                  </a:xfrm>
                </p:grpSpPr>
                <p:grpSp>
                  <p:nvGrpSpPr>
                    <p:cNvPr id="564" name="Group 12"/>
                    <p:cNvGrpSpPr/>
                    <p:nvPr/>
                  </p:nvGrpSpPr>
                  <p:grpSpPr>
                    <a:xfrm>
                      <a:off x="1261634" y="4692028"/>
                      <a:ext cx="180000" cy="504000"/>
                      <a:chOff x="1066800" y="2199000"/>
                      <a:chExt cx="684000" cy="1897200"/>
                    </a:xfrm>
                    <a:solidFill>
                      <a:sysClr val="window" lastClr="FFFFFF">
                        <a:lumMod val="95000"/>
                      </a:sysClr>
                    </a:solidFill>
                  </p:grpSpPr>
                  <p:sp>
                    <p:nvSpPr>
                      <p:cNvPr id="601" name="Oval 49"/>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602" name="Rounded Rectangle 50"/>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603" name="Rounded Rectangle 51"/>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565" name="Group 13"/>
                    <p:cNvGrpSpPr/>
                    <p:nvPr/>
                  </p:nvGrpSpPr>
                  <p:grpSpPr>
                    <a:xfrm>
                      <a:off x="1502729" y="4692028"/>
                      <a:ext cx="180000" cy="504000"/>
                      <a:chOff x="1066800" y="2199000"/>
                      <a:chExt cx="684000" cy="1897200"/>
                    </a:xfrm>
                    <a:solidFill>
                      <a:sysClr val="window" lastClr="FFFFFF">
                        <a:lumMod val="95000"/>
                      </a:sysClr>
                    </a:solidFill>
                  </p:grpSpPr>
                  <p:sp>
                    <p:nvSpPr>
                      <p:cNvPr id="598" name="Oval 46"/>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599" name="Rounded Rectangle 47"/>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600" name="Rounded Rectangle 48"/>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566" name="Group 14"/>
                    <p:cNvGrpSpPr/>
                    <p:nvPr/>
                  </p:nvGrpSpPr>
                  <p:grpSpPr>
                    <a:xfrm>
                      <a:off x="1743825" y="4692028"/>
                      <a:ext cx="180000" cy="504000"/>
                      <a:chOff x="1066800" y="2199000"/>
                      <a:chExt cx="684000" cy="1897200"/>
                    </a:xfrm>
                    <a:solidFill>
                      <a:sysClr val="window" lastClr="FFFFFF">
                        <a:lumMod val="95000"/>
                      </a:sysClr>
                    </a:solidFill>
                  </p:grpSpPr>
                  <p:sp>
                    <p:nvSpPr>
                      <p:cNvPr id="595" name="Oval 43"/>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596" name="Rounded Rectangle 44"/>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597" name="Rounded Rectangle 45"/>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567" name="Group 15"/>
                    <p:cNvGrpSpPr/>
                    <p:nvPr/>
                  </p:nvGrpSpPr>
                  <p:grpSpPr>
                    <a:xfrm>
                      <a:off x="1984920" y="4692028"/>
                      <a:ext cx="180000" cy="504000"/>
                      <a:chOff x="1066800" y="2199000"/>
                      <a:chExt cx="684000" cy="1897200"/>
                    </a:xfrm>
                    <a:solidFill>
                      <a:sysClr val="window" lastClr="FFFFFF">
                        <a:lumMod val="95000"/>
                      </a:sysClr>
                    </a:solidFill>
                  </p:grpSpPr>
                  <p:sp>
                    <p:nvSpPr>
                      <p:cNvPr id="592" name="Oval 40"/>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593" name="Rounded Rectangle 41"/>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594" name="Rounded Rectangle 42"/>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568" name="Group 16"/>
                    <p:cNvGrpSpPr/>
                    <p:nvPr/>
                  </p:nvGrpSpPr>
                  <p:grpSpPr>
                    <a:xfrm>
                      <a:off x="2226015" y="4692028"/>
                      <a:ext cx="180000" cy="504000"/>
                      <a:chOff x="1066800" y="2199000"/>
                      <a:chExt cx="684000" cy="1897200"/>
                    </a:xfrm>
                    <a:solidFill>
                      <a:sysClr val="window" lastClr="FFFFFF">
                        <a:lumMod val="95000"/>
                      </a:sysClr>
                    </a:solidFill>
                  </p:grpSpPr>
                  <p:sp>
                    <p:nvSpPr>
                      <p:cNvPr id="589" name="Oval 37"/>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590" name="Rounded Rectangle 38"/>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591" name="Rounded Rectangle 39"/>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569" name="Group 17"/>
                    <p:cNvGrpSpPr/>
                    <p:nvPr/>
                  </p:nvGrpSpPr>
                  <p:grpSpPr>
                    <a:xfrm>
                      <a:off x="2467110" y="4692028"/>
                      <a:ext cx="180000" cy="504000"/>
                      <a:chOff x="1066800" y="2199000"/>
                      <a:chExt cx="684000" cy="1897200"/>
                    </a:xfrm>
                    <a:solidFill>
                      <a:sysClr val="window" lastClr="FFFFFF">
                        <a:lumMod val="95000"/>
                      </a:sysClr>
                    </a:solidFill>
                  </p:grpSpPr>
                  <p:sp>
                    <p:nvSpPr>
                      <p:cNvPr id="586" name="Oval 34"/>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587" name="Rounded Rectangle 35"/>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588" name="Rounded Rectangle 36"/>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570" name="Group 18"/>
                    <p:cNvGrpSpPr/>
                    <p:nvPr/>
                  </p:nvGrpSpPr>
                  <p:grpSpPr>
                    <a:xfrm>
                      <a:off x="2949301" y="4692028"/>
                      <a:ext cx="180000" cy="504000"/>
                      <a:chOff x="1066800" y="2199000"/>
                      <a:chExt cx="684000" cy="1897200"/>
                    </a:xfrm>
                    <a:solidFill>
                      <a:sysClr val="window" lastClr="FFFFFF">
                        <a:lumMod val="95000"/>
                      </a:sysClr>
                    </a:solidFill>
                  </p:grpSpPr>
                  <p:sp>
                    <p:nvSpPr>
                      <p:cNvPr id="583" name="Oval 31"/>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584" name="Rounded Rectangle 32"/>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585" name="Rounded Rectangle 33"/>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571" name="Group 19"/>
                    <p:cNvGrpSpPr/>
                    <p:nvPr/>
                  </p:nvGrpSpPr>
                  <p:grpSpPr>
                    <a:xfrm>
                      <a:off x="2708206" y="4692028"/>
                      <a:ext cx="180000" cy="504000"/>
                      <a:chOff x="1066800" y="2199000"/>
                      <a:chExt cx="684000" cy="1897200"/>
                    </a:xfrm>
                    <a:solidFill>
                      <a:sysClr val="window" lastClr="FFFFFF">
                        <a:lumMod val="95000"/>
                      </a:sysClr>
                    </a:solidFill>
                  </p:grpSpPr>
                  <p:sp>
                    <p:nvSpPr>
                      <p:cNvPr id="580" name="Oval 28"/>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581" name="Rounded Rectangle 29"/>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582" name="Rounded Rectangle 30"/>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572" name="Group 20"/>
                    <p:cNvGrpSpPr/>
                    <p:nvPr/>
                  </p:nvGrpSpPr>
                  <p:grpSpPr>
                    <a:xfrm>
                      <a:off x="3190396" y="4692028"/>
                      <a:ext cx="180000" cy="504000"/>
                      <a:chOff x="1066800" y="2199000"/>
                      <a:chExt cx="684000" cy="1897200"/>
                    </a:xfrm>
                    <a:solidFill>
                      <a:sysClr val="window" lastClr="FFFFFF">
                        <a:lumMod val="95000"/>
                      </a:sysClr>
                    </a:solidFill>
                  </p:grpSpPr>
                  <p:sp>
                    <p:nvSpPr>
                      <p:cNvPr id="577" name="Oval 25"/>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578" name="Rounded Rectangle 26"/>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579" name="Rounded Rectangle 27"/>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573" name="Group 21"/>
                    <p:cNvGrpSpPr/>
                    <p:nvPr/>
                  </p:nvGrpSpPr>
                  <p:grpSpPr>
                    <a:xfrm>
                      <a:off x="3431494" y="4692028"/>
                      <a:ext cx="180000" cy="504000"/>
                      <a:chOff x="2832000" y="2514600"/>
                      <a:chExt cx="216000" cy="612000"/>
                    </a:xfrm>
                    <a:solidFill>
                      <a:sysClr val="window" lastClr="FFFFFF">
                        <a:lumMod val="95000"/>
                      </a:sysClr>
                    </a:solidFill>
                  </p:grpSpPr>
                  <p:sp>
                    <p:nvSpPr>
                      <p:cNvPr id="574" name="Oval 22"/>
                      <p:cNvSpPr/>
                      <p:nvPr/>
                    </p:nvSpPr>
                    <p:spPr>
                      <a:xfrm>
                        <a:off x="2866105" y="2514600"/>
                        <a:ext cx="147789" cy="150968"/>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575" name="Rounded Rectangle 23"/>
                      <p:cNvSpPr/>
                      <p:nvPr/>
                    </p:nvSpPr>
                    <p:spPr>
                      <a:xfrm>
                        <a:off x="2832000" y="2679116"/>
                        <a:ext cx="216000" cy="232258"/>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576" name="Rounded Rectangle 24"/>
                      <p:cNvSpPr/>
                      <p:nvPr/>
                    </p:nvSpPr>
                    <p:spPr>
                      <a:xfrm>
                        <a:off x="2866105" y="2813052"/>
                        <a:ext cx="147789" cy="313548"/>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grpSp>
            <p:sp>
              <p:nvSpPr>
                <p:cNvPr id="560" name="Rectangle 605"/>
                <p:cNvSpPr/>
                <p:nvPr/>
              </p:nvSpPr>
              <p:spPr>
                <a:xfrm>
                  <a:off x="1759927" y="3233235"/>
                  <a:ext cx="1332416" cy="1323439"/>
                </a:xfrm>
                <a:prstGeom prst="rect">
                  <a:avLst/>
                </a:prstGeom>
                <a:noFill/>
              </p:spPr>
              <p:txBody>
                <a:bodyPr wrap="none" lIns="91440" tIns="45720" rIns="91440" bIns="45720">
                  <a:spAutoFit/>
                </a:bodyPr>
                <a:lstStyle/>
                <a:p>
                  <a:pPr algn="ctr">
                    <a:defRPr/>
                  </a:pPr>
                  <a:r>
                    <a:rPr lang="en-US" sz="8000" b="1" kern="0" dirty="0">
                      <a:ln w="10541" cmpd="sng">
                        <a:solidFill>
                          <a:srgbClr val="6482C3"/>
                        </a:solidFill>
                        <a:prstDash val="solid"/>
                      </a:ln>
                      <a:solidFill>
                        <a:srgbClr val="6482C3"/>
                      </a:solidFill>
                      <a:latin typeface="Century Gothic" panose="020F0302020204030204"/>
                    </a:rPr>
                    <a:t>30</a:t>
                  </a:r>
                </a:p>
              </p:txBody>
            </p:sp>
          </p:grpSp>
          <p:sp>
            <p:nvSpPr>
              <p:cNvPr id="558" name="Rectangle 575"/>
              <p:cNvSpPr/>
              <p:nvPr/>
            </p:nvSpPr>
            <p:spPr>
              <a:xfrm>
                <a:off x="1074125" y="4471759"/>
                <a:ext cx="2556000" cy="576000"/>
              </a:xfrm>
              <a:prstGeom prst="rect">
                <a:avLst/>
              </a:prstGeom>
              <a:noFill/>
              <a:ln w="10795" cap="flat" cmpd="sng" algn="ctr">
                <a:noFill/>
                <a:prstDash val="solid"/>
              </a:ln>
              <a:effectLst/>
            </p:spPr>
            <p:txBody>
              <a:bodyPr rtlCol="0" anchor="ctr"/>
              <a:lstStyle/>
              <a:p>
                <a:pPr algn="ctr">
                  <a:defRPr/>
                </a:pPr>
                <a:r>
                  <a:rPr lang="en-US" sz="1400" b="1" kern="0" dirty="0">
                    <a:solidFill>
                      <a:srgbClr val="5A5A5A"/>
                    </a:solidFill>
                    <a:latin typeface="Century Gothic" panose="020F0302020204030204"/>
                  </a:rPr>
                  <a:t>Alto </a:t>
                </a:r>
                <a:r>
                  <a:rPr lang="en-US" sz="1400" b="1" kern="0" dirty="0" err="1">
                    <a:solidFill>
                      <a:srgbClr val="5A5A5A"/>
                    </a:solidFill>
                    <a:latin typeface="Century Gothic" panose="020F0302020204030204"/>
                  </a:rPr>
                  <a:t>riesgo</a:t>
                </a:r>
                <a:r>
                  <a:rPr lang="en-US" sz="1400" b="1" kern="0" dirty="0">
                    <a:solidFill>
                      <a:srgbClr val="5A5A5A"/>
                    </a:solidFill>
                    <a:latin typeface="Century Gothic" panose="020F0302020204030204"/>
                  </a:rPr>
                  <a:t> CV </a:t>
                </a:r>
              </a:p>
              <a:p>
                <a:pPr algn="ctr">
                  <a:defRPr/>
                </a:pPr>
                <a:r>
                  <a:rPr lang="en-US" sz="1200" kern="0" dirty="0">
                    <a:solidFill>
                      <a:srgbClr val="5A5A5A"/>
                    </a:solidFill>
                    <a:latin typeface="Century Gothic" panose="020F0302020204030204"/>
                  </a:rPr>
                  <a:t>5% diabetes, 26%  </a:t>
                </a:r>
                <a:r>
                  <a:rPr lang="en-US" sz="1200" kern="0" dirty="0" err="1">
                    <a:solidFill>
                      <a:srgbClr val="5A5A5A"/>
                    </a:solidFill>
                    <a:latin typeface="Century Gothic" panose="020F0302020204030204"/>
                  </a:rPr>
                  <a:t>hipertensión</a:t>
                </a:r>
                <a:endParaRPr lang="en-US" sz="1600" b="1" kern="0" dirty="0">
                  <a:solidFill>
                    <a:srgbClr val="5A5A5A"/>
                  </a:solidFill>
                  <a:latin typeface="Century Gothic" panose="020F0302020204030204"/>
                </a:endParaRPr>
              </a:p>
            </p:txBody>
          </p:sp>
        </p:grpSp>
      </p:grpSp>
      <p:sp>
        <p:nvSpPr>
          <p:cNvPr id="684" name="Rectangle 581"/>
          <p:cNvSpPr/>
          <p:nvPr/>
        </p:nvSpPr>
        <p:spPr>
          <a:xfrm>
            <a:off x="805164" y="5766863"/>
            <a:ext cx="2292102" cy="360040"/>
          </a:xfrm>
          <a:prstGeom prst="rect">
            <a:avLst/>
          </a:prstGeom>
          <a:noFill/>
          <a:ln w="10795" cap="flat" cmpd="sng" algn="ctr">
            <a:noFill/>
            <a:prstDash val="solid"/>
          </a:ln>
          <a:effectLst/>
        </p:spPr>
        <p:txBody>
          <a:bodyPr rtlCol="0" anchor="ctr"/>
          <a:lstStyle/>
          <a:p>
            <a:pPr algn="ctr">
              <a:defRPr/>
            </a:pPr>
            <a:r>
              <a:rPr lang="en-US" sz="1600" b="1" kern="0" dirty="0">
                <a:solidFill>
                  <a:prstClr val="black">
                    <a:lumMod val="65000"/>
                    <a:lumOff val="35000"/>
                  </a:prstClr>
                </a:solidFill>
                <a:latin typeface="Century Gothic" panose="020F0302020204030204"/>
              </a:rPr>
              <a:t>1994 </a:t>
            </a:r>
          </a:p>
        </p:txBody>
      </p:sp>
      <p:sp>
        <p:nvSpPr>
          <p:cNvPr id="685" name="Rectangle 584"/>
          <p:cNvSpPr/>
          <p:nvPr/>
        </p:nvSpPr>
        <p:spPr>
          <a:xfrm>
            <a:off x="4661006" y="5766863"/>
            <a:ext cx="1396997" cy="360040"/>
          </a:xfrm>
          <a:prstGeom prst="rect">
            <a:avLst/>
          </a:prstGeom>
          <a:noFill/>
          <a:ln w="10795" cap="flat" cmpd="sng" algn="ctr">
            <a:noFill/>
            <a:prstDash val="solid"/>
          </a:ln>
          <a:effectLst/>
        </p:spPr>
        <p:txBody>
          <a:bodyPr rtlCol="0" anchor="ctr"/>
          <a:lstStyle/>
          <a:p>
            <a:pPr algn="ctr">
              <a:defRPr/>
            </a:pPr>
            <a:r>
              <a:rPr lang="en-US" sz="1600" b="1" kern="0" dirty="0">
                <a:solidFill>
                  <a:prstClr val="black">
                    <a:lumMod val="65000"/>
                    <a:lumOff val="35000"/>
                  </a:prstClr>
                </a:solidFill>
                <a:latin typeface="Century Gothic" panose="020F0302020204030204"/>
              </a:rPr>
              <a:t>2000</a:t>
            </a:r>
          </a:p>
        </p:txBody>
      </p:sp>
      <p:sp>
        <p:nvSpPr>
          <p:cNvPr id="686" name="Rectangle 611"/>
          <p:cNvSpPr/>
          <p:nvPr/>
        </p:nvSpPr>
        <p:spPr>
          <a:xfrm>
            <a:off x="7704913" y="5802853"/>
            <a:ext cx="2141559" cy="360040"/>
          </a:xfrm>
          <a:prstGeom prst="rect">
            <a:avLst/>
          </a:prstGeom>
          <a:noFill/>
          <a:ln w="10795" cap="flat" cmpd="sng" algn="ctr">
            <a:noFill/>
            <a:prstDash val="solid"/>
          </a:ln>
          <a:effectLst/>
        </p:spPr>
        <p:txBody>
          <a:bodyPr rtlCol="0" anchor="ctr"/>
          <a:lstStyle/>
          <a:p>
            <a:pPr algn="ctr">
              <a:defRPr/>
            </a:pPr>
            <a:r>
              <a:rPr lang="en-US" sz="1600" b="1" kern="0" dirty="0">
                <a:solidFill>
                  <a:prstClr val="black">
                    <a:lumMod val="65000"/>
                    <a:lumOff val="35000"/>
                  </a:prstClr>
                </a:solidFill>
                <a:latin typeface="Century Gothic" panose="020F0302020204030204"/>
              </a:rPr>
              <a:t>2015  </a:t>
            </a:r>
          </a:p>
        </p:txBody>
      </p:sp>
      <p:sp>
        <p:nvSpPr>
          <p:cNvPr id="687" name="Rectangle 619"/>
          <p:cNvSpPr/>
          <p:nvPr/>
        </p:nvSpPr>
        <p:spPr>
          <a:xfrm>
            <a:off x="1009497" y="4823372"/>
            <a:ext cx="2034753" cy="508216"/>
          </a:xfrm>
          <a:prstGeom prst="rect">
            <a:avLst/>
          </a:prstGeom>
          <a:noFill/>
          <a:ln w="10795" cap="flat" cmpd="sng" algn="ctr">
            <a:noFill/>
            <a:prstDash val="solid"/>
          </a:ln>
          <a:effectLst/>
        </p:spPr>
        <p:txBody>
          <a:bodyPr rtlCol="0" anchor="ctr"/>
          <a:lstStyle/>
          <a:p>
            <a:pPr>
              <a:spcBef>
                <a:spcPts val="1000"/>
              </a:spcBef>
              <a:defRPr/>
            </a:pPr>
            <a:r>
              <a:rPr lang="en-US" sz="1600" b="1" kern="0" dirty="0">
                <a:solidFill>
                  <a:srgbClr val="5A5A5A"/>
                </a:solidFill>
                <a:latin typeface="Century Gothic" panose="020F0302020204030204"/>
              </a:rPr>
              <a:t>Era pre-</a:t>
            </a:r>
            <a:r>
              <a:rPr lang="en-US" sz="1600" b="1" kern="0" dirty="0" err="1">
                <a:solidFill>
                  <a:srgbClr val="5A5A5A"/>
                </a:solidFill>
                <a:latin typeface="Century Gothic" panose="020F0302020204030204"/>
              </a:rPr>
              <a:t>estatias</a:t>
            </a:r>
            <a:endParaRPr lang="en-US" sz="1600" b="1" kern="0" dirty="0">
              <a:solidFill>
                <a:srgbClr val="5A5A5A"/>
              </a:solidFill>
              <a:latin typeface="Century Gothic" panose="020F0302020204030204"/>
            </a:endParaRPr>
          </a:p>
        </p:txBody>
      </p:sp>
      <p:grpSp>
        <p:nvGrpSpPr>
          <p:cNvPr id="688" name="Group 180"/>
          <p:cNvGrpSpPr/>
          <p:nvPr/>
        </p:nvGrpSpPr>
        <p:grpSpPr>
          <a:xfrm>
            <a:off x="4071891" y="1420365"/>
            <a:ext cx="2604741" cy="3514391"/>
            <a:chOff x="3672582" y="1521176"/>
            <a:chExt cx="2604742" cy="3514391"/>
          </a:xfrm>
        </p:grpSpPr>
        <p:cxnSp>
          <p:nvCxnSpPr>
            <p:cNvPr id="689" name="Straight Connector 628"/>
            <p:cNvCxnSpPr/>
            <p:nvPr/>
          </p:nvCxnSpPr>
          <p:spPr>
            <a:xfrm>
              <a:off x="3672582" y="1521176"/>
              <a:ext cx="0" cy="3492000"/>
            </a:xfrm>
            <a:prstGeom prst="line">
              <a:avLst/>
            </a:prstGeom>
            <a:noFill/>
            <a:ln w="9525" cap="flat" cmpd="sng" algn="ctr">
              <a:solidFill>
                <a:srgbClr val="D7D7D7">
                  <a:lumMod val="90000"/>
                </a:srgbClr>
              </a:solidFill>
              <a:prstDash val="solid"/>
            </a:ln>
            <a:effectLst/>
          </p:spPr>
        </p:cxnSp>
        <p:grpSp>
          <p:nvGrpSpPr>
            <p:cNvPr id="690" name="Group 131"/>
            <p:cNvGrpSpPr/>
            <p:nvPr/>
          </p:nvGrpSpPr>
          <p:grpSpPr>
            <a:xfrm>
              <a:off x="3721324" y="1700808"/>
              <a:ext cx="2556000" cy="3334759"/>
              <a:chOff x="3721324" y="1700808"/>
              <a:chExt cx="2556000" cy="3334759"/>
            </a:xfrm>
          </p:grpSpPr>
          <p:grpSp>
            <p:nvGrpSpPr>
              <p:cNvPr id="691" name="Group 11"/>
              <p:cNvGrpSpPr/>
              <p:nvPr/>
            </p:nvGrpSpPr>
            <p:grpSpPr>
              <a:xfrm>
                <a:off x="3721324" y="1700808"/>
                <a:ext cx="2556000" cy="3334759"/>
                <a:chOff x="3721324" y="1700808"/>
                <a:chExt cx="2556000" cy="3334759"/>
              </a:xfrm>
            </p:grpSpPr>
            <p:grpSp>
              <p:nvGrpSpPr>
                <p:cNvPr id="693" name="Group 610"/>
                <p:cNvGrpSpPr/>
                <p:nvPr/>
              </p:nvGrpSpPr>
              <p:grpSpPr>
                <a:xfrm>
                  <a:off x="3815916" y="1700808"/>
                  <a:ext cx="2349860" cy="3279140"/>
                  <a:chOff x="6529167" y="1916888"/>
                  <a:chExt cx="2349860" cy="3279140"/>
                </a:xfrm>
              </p:grpSpPr>
              <p:grpSp>
                <p:nvGrpSpPr>
                  <p:cNvPr id="695" name="Group 603"/>
                  <p:cNvGrpSpPr/>
                  <p:nvPr/>
                </p:nvGrpSpPr>
                <p:grpSpPr>
                  <a:xfrm>
                    <a:off x="6529167" y="1916888"/>
                    <a:ext cx="2349860" cy="3279140"/>
                    <a:chOff x="6529167" y="1916888"/>
                    <a:chExt cx="2349860" cy="3279140"/>
                  </a:xfrm>
                </p:grpSpPr>
                <p:grpSp>
                  <p:nvGrpSpPr>
                    <p:cNvPr id="697" name="Group 601"/>
                    <p:cNvGrpSpPr/>
                    <p:nvPr/>
                  </p:nvGrpSpPr>
                  <p:grpSpPr>
                    <a:xfrm>
                      <a:off x="6529167" y="2492952"/>
                      <a:ext cx="2349860" cy="504000"/>
                      <a:chOff x="6529167" y="2492952"/>
                      <a:chExt cx="2349860" cy="504000"/>
                    </a:xfrm>
                  </p:grpSpPr>
                  <p:grpSp>
                    <p:nvGrpSpPr>
                      <p:cNvPr id="887" name="Group 494"/>
                      <p:cNvGrpSpPr/>
                      <p:nvPr/>
                    </p:nvGrpSpPr>
                    <p:grpSpPr>
                      <a:xfrm>
                        <a:off x="6529167" y="2492952"/>
                        <a:ext cx="180000" cy="504000"/>
                        <a:chOff x="1066800" y="2199000"/>
                        <a:chExt cx="684000" cy="1897200"/>
                      </a:xfrm>
                      <a:solidFill>
                        <a:sysClr val="window" lastClr="FFFFFF">
                          <a:lumMod val="95000"/>
                        </a:sysClr>
                      </a:solidFill>
                    </p:grpSpPr>
                    <p:sp>
                      <p:nvSpPr>
                        <p:cNvPr id="924" name="Oval 531"/>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925" name="Rounded Rectangle 532"/>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926" name="Rounded Rectangle 533"/>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888" name="Group 495"/>
                      <p:cNvGrpSpPr/>
                      <p:nvPr/>
                    </p:nvGrpSpPr>
                    <p:grpSpPr>
                      <a:xfrm>
                        <a:off x="6770262" y="2492952"/>
                        <a:ext cx="180000" cy="504000"/>
                        <a:chOff x="1066800" y="2199000"/>
                        <a:chExt cx="684000" cy="1897200"/>
                      </a:xfrm>
                      <a:solidFill>
                        <a:sysClr val="window" lastClr="FFFFFF">
                          <a:lumMod val="95000"/>
                        </a:sysClr>
                      </a:solidFill>
                    </p:grpSpPr>
                    <p:sp>
                      <p:nvSpPr>
                        <p:cNvPr id="921" name="Oval 528"/>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922" name="Rounded Rectangle 529"/>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923" name="Rounded Rectangle 530"/>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889" name="Group 496"/>
                      <p:cNvGrpSpPr/>
                      <p:nvPr/>
                    </p:nvGrpSpPr>
                    <p:grpSpPr>
                      <a:xfrm>
                        <a:off x="7011358" y="2492952"/>
                        <a:ext cx="180000" cy="504000"/>
                        <a:chOff x="1066800" y="2199000"/>
                        <a:chExt cx="684000" cy="1897200"/>
                      </a:xfrm>
                      <a:solidFill>
                        <a:sysClr val="window" lastClr="FFFFFF">
                          <a:lumMod val="95000"/>
                        </a:sysClr>
                      </a:solidFill>
                    </p:grpSpPr>
                    <p:sp>
                      <p:nvSpPr>
                        <p:cNvPr id="918" name="Oval 525"/>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919" name="Rounded Rectangle 526"/>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920" name="Rounded Rectangle 527"/>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890" name="Group 497"/>
                      <p:cNvGrpSpPr/>
                      <p:nvPr/>
                    </p:nvGrpSpPr>
                    <p:grpSpPr>
                      <a:xfrm>
                        <a:off x="7252453" y="2492952"/>
                        <a:ext cx="180000" cy="504000"/>
                        <a:chOff x="1066800" y="2199000"/>
                        <a:chExt cx="684000" cy="1897200"/>
                      </a:xfrm>
                      <a:solidFill>
                        <a:sysClr val="window" lastClr="FFFFFF">
                          <a:lumMod val="95000"/>
                        </a:sysClr>
                      </a:solidFill>
                    </p:grpSpPr>
                    <p:sp>
                      <p:nvSpPr>
                        <p:cNvPr id="915" name="Oval 522"/>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916" name="Rounded Rectangle 523"/>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917" name="Rounded Rectangle 524"/>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891" name="Group 498"/>
                      <p:cNvGrpSpPr/>
                      <p:nvPr/>
                    </p:nvGrpSpPr>
                    <p:grpSpPr>
                      <a:xfrm>
                        <a:off x="7493548" y="2492952"/>
                        <a:ext cx="180000" cy="504000"/>
                        <a:chOff x="1066800" y="2199000"/>
                        <a:chExt cx="684000" cy="1897200"/>
                      </a:xfrm>
                      <a:solidFill>
                        <a:sysClr val="window" lastClr="FFFFFF">
                          <a:lumMod val="95000"/>
                        </a:sysClr>
                      </a:solidFill>
                    </p:grpSpPr>
                    <p:sp>
                      <p:nvSpPr>
                        <p:cNvPr id="912" name="Oval 519"/>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913" name="Rounded Rectangle 520"/>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914" name="Rounded Rectangle 521"/>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892" name="Group 499"/>
                      <p:cNvGrpSpPr/>
                      <p:nvPr/>
                    </p:nvGrpSpPr>
                    <p:grpSpPr>
                      <a:xfrm>
                        <a:off x="7734643" y="2492952"/>
                        <a:ext cx="180000" cy="504000"/>
                        <a:chOff x="1066800" y="2199000"/>
                        <a:chExt cx="684000" cy="1897200"/>
                      </a:xfrm>
                      <a:solidFill>
                        <a:sysClr val="window" lastClr="FFFFFF">
                          <a:lumMod val="95000"/>
                        </a:sysClr>
                      </a:solidFill>
                    </p:grpSpPr>
                    <p:sp>
                      <p:nvSpPr>
                        <p:cNvPr id="909" name="Oval 516"/>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910" name="Rounded Rectangle 517"/>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911" name="Rounded Rectangle 518"/>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893" name="Group 500"/>
                      <p:cNvGrpSpPr/>
                      <p:nvPr/>
                    </p:nvGrpSpPr>
                    <p:grpSpPr>
                      <a:xfrm>
                        <a:off x="8216834" y="2492952"/>
                        <a:ext cx="180000" cy="504000"/>
                        <a:chOff x="1066800" y="2199000"/>
                        <a:chExt cx="684000" cy="1897200"/>
                      </a:xfrm>
                      <a:solidFill>
                        <a:sysClr val="window" lastClr="FFFFFF">
                          <a:lumMod val="95000"/>
                        </a:sysClr>
                      </a:solidFill>
                    </p:grpSpPr>
                    <p:sp>
                      <p:nvSpPr>
                        <p:cNvPr id="906" name="Oval 513"/>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907" name="Rounded Rectangle 514"/>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908" name="Rounded Rectangle 515"/>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894" name="Group 501"/>
                      <p:cNvGrpSpPr/>
                      <p:nvPr/>
                    </p:nvGrpSpPr>
                    <p:grpSpPr>
                      <a:xfrm>
                        <a:off x="7975739" y="2492952"/>
                        <a:ext cx="180000" cy="504000"/>
                        <a:chOff x="1066800" y="2199000"/>
                        <a:chExt cx="684000" cy="1897200"/>
                      </a:xfrm>
                      <a:solidFill>
                        <a:sysClr val="window" lastClr="FFFFFF">
                          <a:lumMod val="95000"/>
                        </a:sysClr>
                      </a:solidFill>
                    </p:grpSpPr>
                    <p:sp>
                      <p:nvSpPr>
                        <p:cNvPr id="903" name="Oval 510"/>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904" name="Rounded Rectangle 511"/>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905" name="Rounded Rectangle 512"/>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895" name="Group 502"/>
                      <p:cNvGrpSpPr/>
                      <p:nvPr/>
                    </p:nvGrpSpPr>
                    <p:grpSpPr>
                      <a:xfrm>
                        <a:off x="8457929" y="2492952"/>
                        <a:ext cx="180000" cy="504000"/>
                        <a:chOff x="1066800" y="2199000"/>
                        <a:chExt cx="684000" cy="1897200"/>
                      </a:xfrm>
                      <a:solidFill>
                        <a:sysClr val="window" lastClr="FFFFFF">
                          <a:lumMod val="95000"/>
                        </a:sysClr>
                      </a:solidFill>
                    </p:grpSpPr>
                    <p:sp>
                      <p:nvSpPr>
                        <p:cNvPr id="900" name="Oval 507"/>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901" name="Rounded Rectangle 508"/>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902" name="Rounded Rectangle 509"/>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896" name="Group 503"/>
                      <p:cNvGrpSpPr/>
                      <p:nvPr/>
                    </p:nvGrpSpPr>
                    <p:grpSpPr>
                      <a:xfrm>
                        <a:off x="8699027" y="2492952"/>
                        <a:ext cx="180000" cy="504000"/>
                        <a:chOff x="2832000" y="2514600"/>
                        <a:chExt cx="216000" cy="612000"/>
                      </a:xfrm>
                      <a:solidFill>
                        <a:sysClr val="window" lastClr="FFFFFF">
                          <a:lumMod val="95000"/>
                        </a:sysClr>
                      </a:solidFill>
                    </p:grpSpPr>
                    <p:sp>
                      <p:nvSpPr>
                        <p:cNvPr id="897" name="Oval 504"/>
                        <p:cNvSpPr/>
                        <p:nvPr/>
                      </p:nvSpPr>
                      <p:spPr>
                        <a:xfrm>
                          <a:off x="2866105" y="2514600"/>
                          <a:ext cx="147789" cy="150968"/>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898" name="Rounded Rectangle 505"/>
                        <p:cNvSpPr/>
                        <p:nvPr/>
                      </p:nvSpPr>
                      <p:spPr>
                        <a:xfrm>
                          <a:off x="2832000" y="2679116"/>
                          <a:ext cx="216000" cy="232258"/>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899" name="Rounded Rectangle 506"/>
                        <p:cNvSpPr/>
                        <p:nvPr/>
                      </p:nvSpPr>
                      <p:spPr>
                        <a:xfrm>
                          <a:off x="2866105" y="2813052"/>
                          <a:ext cx="147789" cy="313548"/>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grpSp>
                  <p:nvGrpSpPr>
                    <p:cNvPr id="698" name="Group 129"/>
                    <p:cNvGrpSpPr/>
                    <p:nvPr/>
                  </p:nvGrpSpPr>
                  <p:grpSpPr>
                    <a:xfrm>
                      <a:off x="6529167" y="3042721"/>
                      <a:ext cx="2349860" cy="504000"/>
                      <a:chOff x="6529167" y="2944390"/>
                      <a:chExt cx="2349860" cy="504000"/>
                    </a:xfrm>
                  </p:grpSpPr>
                  <p:grpSp>
                    <p:nvGrpSpPr>
                      <p:cNvPr id="847" name="Group 454"/>
                      <p:cNvGrpSpPr/>
                      <p:nvPr/>
                    </p:nvGrpSpPr>
                    <p:grpSpPr>
                      <a:xfrm>
                        <a:off x="6529167" y="2944390"/>
                        <a:ext cx="180000" cy="504000"/>
                        <a:chOff x="1066800" y="2199000"/>
                        <a:chExt cx="684000" cy="1897200"/>
                      </a:xfrm>
                      <a:solidFill>
                        <a:sysClr val="window" lastClr="FFFFFF">
                          <a:lumMod val="95000"/>
                        </a:sysClr>
                      </a:solidFill>
                    </p:grpSpPr>
                    <p:sp>
                      <p:nvSpPr>
                        <p:cNvPr id="884" name="Oval 491"/>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885" name="Rounded Rectangle 492"/>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886" name="Rounded Rectangle 493"/>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848" name="Group 455"/>
                      <p:cNvGrpSpPr/>
                      <p:nvPr/>
                    </p:nvGrpSpPr>
                    <p:grpSpPr>
                      <a:xfrm>
                        <a:off x="6770262" y="2944390"/>
                        <a:ext cx="180000" cy="504000"/>
                        <a:chOff x="1066800" y="2199000"/>
                        <a:chExt cx="684000" cy="1897200"/>
                      </a:xfrm>
                      <a:solidFill>
                        <a:sysClr val="window" lastClr="FFFFFF">
                          <a:lumMod val="95000"/>
                        </a:sysClr>
                      </a:solidFill>
                    </p:grpSpPr>
                    <p:sp>
                      <p:nvSpPr>
                        <p:cNvPr id="881" name="Oval 488"/>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882" name="Rounded Rectangle 489"/>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883" name="Rounded Rectangle 490"/>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849" name="Group 456"/>
                      <p:cNvGrpSpPr/>
                      <p:nvPr/>
                    </p:nvGrpSpPr>
                    <p:grpSpPr>
                      <a:xfrm>
                        <a:off x="7011358" y="2944390"/>
                        <a:ext cx="180000" cy="504000"/>
                        <a:chOff x="1066800" y="2199000"/>
                        <a:chExt cx="684000" cy="1897200"/>
                      </a:xfrm>
                      <a:solidFill>
                        <a:sysClr val="window" lastClr="FFFFFF">
                          <a:lumMod val="95000"/>
                        </a:sysClr>
                      </a:solidFill>
                    </p:grpSpPr>
                    <p:sp>
                      <p:nvSpPr>
                        <p:cNvPr id="878" name="Oval 485"/>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879" name="Rounded Rectangle 486"/>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880" name="Rounded Rectangle 487"/>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850" name="Group 457"/>
                      <p:cNvGrpSpPr/>
                      <p:nvPr/>
                    </p:nvGrpSpPr>
                    <p:grpSpPr>
                      <a:xfrm>
                        <a:off x="7252453" y="2944390"/>
                        <a:ext cx="180000" cy="504000"/>
                        <a:chOff x="1066800" y="2199000"/>
                        <a:chExt cx="684000" cy="1897200"/>
                      </a:xfrm>
                      <a:solidFill>
                        <a:sysClr val="window" lastClr="FFFFFF">
                          <a:lumMod val="95000"/>
                        </a:sysClr>
                      </a:solidFill>
                    </p:grpSpPr>
                    <p:sp>
                      <p:nvSpPr>
                        <p:cNvPr id="875" name="Oval 482"/>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876" name="Rounded Rectangle 483"/>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877" name="Rounded Rectangle 484"/>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851" name="Group 458"/>
                      <p:cNvGrpSpPr/>
                      <p:nvPr/>
                    </p:nvGrpSpPr>
                    <p:grpSpPr>
                      <a:xfrm>
                        <a:off x="7493548" y="2944390"/>
                        <a:ext cx="180000" cy="504000"/>
                        <a:chOff x="1066800" y="2199000"/>
                        <a:chExt cx="684000" cy="1897200"/>
                      </a:xfrm>
                      <a:solidFill>
                        <a:sysClr val="window" lastClr="FFFFFF">
                          <a:lumMod val="95000"/>
                        </a:sysClr>
                      </a:solidFill>
                    </p:grpSpPr>
                    <p:sp>
                      <p:nvSpPr>
                        <p:cNvPr id="872" name="Oval 479"/>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873" name="Rounded Rectangle 480"/>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874" name="Rounded Rectangle 481"/>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852" name="Group 459"/>
                      <p:cNvGrpSpPr/>
                      <p:nvPr/>
                    </p:nvGrpSpPr>
                    <p:grpSpPr>
                      <a:xfrm>
                        <a:off x="7734643" y="2944390"/>
                        <a:ext cx="180000" cy="504000"/>
                        <a:chOff x="1066800" y="2199000"/>
                        <a:chExt cx="684000" cy="1897200"/>
                      </a:xfrm>
                      <a:solidFill>
                        <a:sysClr val="window" lastClr="FFFFFF">
                          <a:lumMod val="95000"/>
                        </a:sysClr>
                      </a:solidFill>
                    </p:grpSpPr>
                    <p:sp>
                      <p:nvSpPr>
                        <p:cNvPr id="869" name="Oval 476"/>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870" name="Rounded Rectangle 477"/>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871" name="Rounded Rectangle 478"/>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853" name="Group 460"/>
                      <p:cNvGrpSpPr/>
                      <p:nvPr/>
                    </p:nvGrpSpPr>
                    <p:grpSpPr>
                      <a:xfrm>
                        <a:off x="8216834" y="2944390"/>
                        <a:ext cx="180000" cy="504000"/>
                        <a:chOff x="1066800" y="2199000"/>
                        <a:chExt cx="684000" cy="1897200"/>
                      </a:xfrm>
                      <a:solidFill>
                        <a:sysClr val="window" lastClr="FFFFFF">
                          <a:lumMod val="95000"/>
                        </a:sysClr>
                      </a:solidFill>
                    </p:grpSpPr>
                    <p:sp>
                      <p:nvSpPr>
                        <p:cNvPr id="866" name="Oval 473"/>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867" name="Rounded Rectangle 474"/>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868" name="Rounded Rectangle 475"/>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854" name="Group 461"/>
                      <p:cNvGrpSpPr/>
                      <p:nvPr/>
                    </p:nvGrpSpPr>
                    <p:grpSpPr>
                      <a:xfrm>
                        <a:off x="7975739" y="2944390"/>
                        <a:ext cx="180000" cy="504000"/>
                        <a:chOff x="1066800" y="2199000"/>
                        <a:chExt cx="684000" cy="1897200"/>
                      </a:xfrm>
                      <a:solidFill>
                        <a:sysClr val="window" lastClr="FFFFFF">
                          <a:lumMod val="95000"/>
                        </a:sysClr>
                      </a:solidFill>
                    </p:grpSpPr>
                    <p:sp>
                      <p:nvSpPr>
                        <p:cNvPr id="863" name="Oval 470"/>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864" name="Rounded Rectangle 471"/>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865" name="Rounded Rectangle 472"/>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855" name="Group 462"/>
                      <p:cNvGrpSpPr/>
                      <p:nvPr/>
                    </p:nvGrpSpPr>
                    <p:grpSpPr>
                      <a:xfrm>
                        <a:off x="8457929" y="2944390"/>
                        <a:ext cx="180000" cy="504000"/>
                        <a:chOff x="1066800" y="2199000"/>
                        <a:chExt cx="684000" cy="1897200"/>
                      </a:xfrm>
                      <a:solidFill>
                        <a:sysClr val="window" lastClr="FFFFFF">
                          <a:lumMod val="95000"/>
                        </a:sysClr>
                      </a:solidFill>
                    </p:grpSpPr>
                    <p:sp>
                      <p:nvSpPr>
                        <p:cNvPr id="860" name="Oval 467"/>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861" name="Rounded Rectangle 468"/>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862" name="Rounded Rectangle 469"/>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856" name="Group 463"/>
                      <p:cNvGrpSpPr/>
                      <p:nvPr/>
                    </p:nvGrpSpPr>
                    <p:grpSpPr>
                      <a:xfrm>
                        <a:off x="8699027" y="2944390"/>
                        <a:ext cx="180000" cy="504000"/>
                        <a:chOff x="2832000" y="2514600"/>
                        <a:chExt cx="216000" cy="612000"/>
                      </a:xfrm>
                      <a:solidFill>
                        <a:sysClr val="window" lastClr="FFFFFF">
                          <a:lumMod val="95000"/>
                        </a:sysClr>
                      </a:solidFill>
                    </p:grpSpPr>
                    <p:sp>
                      <p:nvSpPr>
                        <p:cNvPr id="857" name="Oval 464"/>
                        <p:cNvSpPr/>
                        <p:nvPr/>
                      </p:nvSpPr>
                      <p:spPr>
                        <a:xfrm>
                          <a:off x="2866105" y="2514600"/>
                          <a:ext cx="147789" cy="150968"/>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858" name="Rounded Rectangle 465"/>
                        <p:cNvSpPr/>
                        <p:nvPr/>
                      </p:nvSpPr>
                      <p:spPr>
                        <a:xfrm>
                          <a:off x="2832000" y="2679116"/>
                          <a:ext cx="216000" cy="232258"/>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859" name="Rounded Rectangle 466"/>
                        <p:cNvSpPr/>
                        <p:nvPr/>
                      </p:nvSpPr>
                      <p:spPr>
                        <a:xfrm>
                          <a:off x="2866105" y="2813052"/>
                          <a:ext cx="147789" cy="313548"/>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grpSp>
                  <p:nvGrpSpPr>
                    <p:cNvPr id="699" name="Group 92"/>
                    <p:cNvGrpSpPr/>
                    <p:nvPr/>
                  </p:nvGrpSpPr>
                  <p:grpSpPr>
                    <a:xfrm>
                      <a:off x="6529167" y="3592490"/>
                      <a:ext cx="2349860" cy="504000"/>
                      <a:chOff x="6529167" y="3526936"/>
                      <a:chExt cx="2349860" cy="504000"/>
                    </a:xfrm>
                  </p:grpSpPr>
                  <p:grpSp>
                    <p:nvGrpSpPr>
                      <p:cNvPr id="807" name="Group 414"/>
                      <p:cNvGrpSpPr/>
                      <p:nvPr/>
                    </p:nvGrpSpPr>
                    <p:grpSpPr>
                      <a:xfrm>
                        <a:off x="6529167" y="3526936"/>
                        <a:ext cx="180000" cy="504000"/>
                        <a:chOff x="1066800" y="2199000"/>
                        <a:chExt cx="684000" cy="1897200"/>
                      </a:xfrm>
                      <a:solidFill>
                        <a:sysClr val="window" lastClr="FFFFFF">
                          <a:lumMod val="95000"/>
                        </a:sysClr>
                      </a:solidFill>
                    </p:grpSpPr>
                    <p:sp>
                      <p:nvSpPr>
                        <p:cNvPr id="844" name="Oval 451"/>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845" name="Rounded Rectangle 452"/>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846" name="Rounded Rectangle 453"/>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808" name="Group 415"/>
                      <p:cNvGrpSpPr/>
                      <p:nvPr/>
                    </p:nvGrpSpPr>
                    <p:grpSpPr>
                      <a:xfrm>
                        <a:off x="6770262" y="3526936"/>
                        <a:ext cx="180000" cy="504000"/>
                        <a:chOff x="1066800" y="2199000"/>
                        <a:chExt cx="684000" cy="1897200"/>
                      </a:xfrm>
                      <a:solidFill>
                        <a:sysClr val="window" lastClr="FFFFFF">
                          <a:lumMod val="95000"/>
                        </a:sysClr>
                      </a:solidFill>
                    </p:grpSpPr>
                    <p:sp>
                      <p:nvSpPr>
                        <p:cNvPr id="841" name="Oval 448"/>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842" name="Rounded Rectangle 449"/>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843" name="Rounded Rectangle 450"/>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809" name="Group 416"/>
                      <p:cNvGrpSpPr/>
                      <p:nvPr/>
                    </p:nvGrpSpPr>
                    <p:grpSpPr>
                      <a:xfrm>
                        <a:off x="7011358" y="3526936"/>
                        <a:ext cx="180000" cy="504000"/>
                        <a:chOff x="1066800" y="2199000"/>
                        <a:chExt cx="684000" cy="1897200"/>
                      </a:xfrm>
                      <a:solidFill>
                        <a:sysClr val="window" lastClr="FFFFFF">
                          <a:lumMod val="95000"/>
                        </a:sysClr>
                      </a:solidFill>
                    </p:grpSpPr>
                    <p:sp>
                      <p:nvSpPr>
                        <p:cNvPr id="838" name="Oval 445"/>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839" name="Rounded Rectangle 446"/>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840" name="Rounded Rectangle 447"/>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810" name="Group 417"/>
                      <p:cNvGrpSpPr/>
                      <p:nvPr/>
                    </p:nvGrpSpPr>
                    <p:grpSpPr>
                      <a:xfrm>
                        <a:off x="7252453" y="3526936"/>
                        <a:ext cx="180000" cy="504000"/>
                        <a:chOff x="1066800" y="2199000"/>
                        <a:chExt cx="684000" cy="1897200"/>
                      </a:xfrm>
                      <a:solidFill>
                        <a:sysClr val="window" lastClr="FFFFFF">
                          <a:lumMod val="95000"/>
                        </a:sysClr>
                      </a:solidFill>
                    </p:grpSpPr>
                    <p:sp>
                      <p:nvSpPr>
                        <p:cNvPr id="835" name="Oval 442"/>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836" name="Rounded Rectangle 443"/>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837" name="Rounded Rectangle 444"/>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811" name="Group 418"/>
                      <p:cNvGrpSpPr/>
                      <p:nvPr/>
                    </p:nvGrpSpPr>
                    <p:grpSpPr>
                      <a:xfrm>
                        <a:off x="7493548" y="3526936"/>
                        <a:ext cx="180000" cy="504000"/>
                        <a:chOff x="1066800" y="2199000"/>
                        <a:chExt cx="684000" cy="1897200"/>
                      </a:xfrm>
                      <a:solidFill>
                        <a:sysClr val="window" lastClr="FFFFFF">
                          <a:lumMod val="95000"/>
                        </a:sysClr>
                      </a:solidFill>
                    </p:grpSpPr>
                    <p:sp>
                      <p:nvSpPr>
                        <p:cNvPr id="832" name="Oval 439"/>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833" name="Rounded Rectangle 440"/>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834" name="Rounded Rectangle 441"/>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812" name="Group 419"/>
                      <p:cNvGrpSpPr/>
                      <p:nvPr/>
                    </p:nvGrpSpPr>
                    <p:grpSpPr>
                      <a:xfrm>
                        <a:off x="7734643" y="3526936"/>
                        <a:ext cx="180000" cy="504000"/>
                        <a:chOff x="1066800" y="2199000"/>
                        <a:chExt cx="684000" cy="1897200"/>
                      </a:xfrm>
                      <a:solidFill>
                        <a:sysClr val="window" lastClr="FFFFFF">
                          <a:lumMod val="95000"/>
                        </a:sysClr>
                      </a:solidFill>
                    </p:grpSpPr>
                    <p:sp>
                      <p:nvSpPr>
                        <p:cNvPr id="829" name="Oval 436"/>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830" name="Rounded Rectangle 437"/>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831" name="Rounded Rectangle 438"/>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813" name="Group 420"/>
                      <p:cNvGrpSpPr/>
                      <p:nvPr/>
                    </p:nvGrpSpPr>
                    <p:grpSpPr>
                      <a:xfrm>
                        <a:off x="8216834" y="3526936"/>
                        <a:ext cx="180000" cy="504000"/>
                        <a:chOff x="1066800" y="2199000"/>
                        <a:chExt cx="684000" cy="1897200"/>
                      </a:xfrm>
                      <a:solidFill>
                        <a:sysClr val="window" lastClr="FFFFFF">
                          <a:lumMod val="95000"/>
                        </a:sysClr>
                      </a:solidFill>
                    </p:grpSpPr>
                    <p:sp>
                      <p:nvSpPr>
                        <p:cNvPr id="826" name="Oval 433"/>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827" name="Rounded Rectangle 434"/>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828" name="Rounded Rectangle 435"/>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814" name="Group 421"/>
                      <p:cNvGrpSpPr/>
                      <p:nvPr/>
                    </p:nvGrpSpPr>
                    <p:grpSpPr>
                      <a:xfrm>
                        <a:off x="7975739" y="3526936"/>
                        <a:ext cx="180000" cy="504000"/>
                        <a:chOff x="1066800" y="2199000"/>
                        <a:chExt cx="684000" cy="1897200"/>
                      </a:xfrm>
                      <a:solidFill>
                        <a:sysClr val="window" lastClr="FFFFFF">
                          <a:lumMod val="95000"/>
                        </a:sysClr>
                      </a:solidFill>
                    </p:grpSpPr>
                    <p:sp>
                      <p:nvSpPr>
                        <p:cNvPr id="823" name="Oval 430"/>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824" name="Rounded Rectangle 431"/>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825" name="Rounded Rectangle 432"/>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815" name="Group 422"/>
                      <p:cNvGrpSpPr/>
                      <p:nvPr/>
                    </p:nvGrpSpPr>
                    <p:grpSpPr>
                      <a:xfrm>
                        <a:off x="8457929" y="3526936"/>
                        <a:ext cx="180000" cy="504000"/>
                        <a:chOff x="1066800" y="2199000"/>
                        <a:chExt cx="684000" cy="1897200"/>
                      </a:xfrm>
                      <a:solidFill>
                        <a:sysClr val="window" lastClr="FFFFFF">
                          <a:lumMod val="95000"/>
                        </a:sysClr>
                      </a:solidFill>
                    </p:grpSpPr>
                    <p:sp>
                      <p:nvSpPr>
                        <p:cNvPr id="820" name="Oval 427"/>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821" name="Rounded Rectangle 428"/>
                        <p:cNvSpPr/>
                        <p:nvPr/>
                      </p:nvSpPr>
                      <p:spPr>
                        <a:xfrm>
                          <a:off x="1066800" y="2810760"/>
                          <a:ext cx="684000" cy="719999"/>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822" name="Rounded Rectangle 429"/>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816" name="Group 423"/>
                      <p:cNvGrpSpPr/>
                      <p:nvPr/>
                    </p:nvGrpSpPr>
                    <p:grpSpPr>
                      <a:xfrm>
                        <a:off x="8699027" y="3526936"/>
                        <a:ext cx="180000" cy="504000"/>
                        <a:chOff x="2832000" y="2514600"/>
                        <a:chExt cx="216000" cy="612000"/>
                      </a:xfrm>
                      <a:solidFill>
                        <a:sysClr val="window" lastClr="FFFFFF">
                          <a:lumMod val="95000"/>
                        </a:sysClr>
                      </a:solidFill>
                    </p:grpSpPr>
                    <p:sp>
                      <p:nvSpPr>
                        <p:cNvPr id="817" name="Oval 424"/>
                        <p:cNvSpPr/>
                        <p:nvPr/>
                      </p:nvSpPr>
                      <p:spPr>
                        <a:xfrm>
                          <a:off x="2866105" y="2514600"/>
                          <a:ext cx="147789" cy="150968"/>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818" name="Rounded Rectangle 425"/>
                        <p:cNvSpPr/>
                        <p:nvPr/>
                      </p:nvSpPr>
                      <p:spPr>
                        <a:xfrm>
                          <a:off x="2832000" y="2679116"/>
                          <a:ext cx="216000" cy="232258"/>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819" name="Rounded Rectangle 426"/>
                        <p:cNvSpPr/>
                        <p:nvPr/>
                      </p:nvSpPr>
                      <p:spPr>
                        <a:xfrm>
                          <a:off x="2866105" y="2813052"/>
                          <a:ext cx="147789" cy="313548"/>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grpSp>
                  <p:nvGrpSpPr>
                    <p:cNvPr id="700" name="Group 9"/>
                    <p:cNvGrpSpPr/>
                    <p:nvPr/>
                  </p:nvGrpSpPr>
                  <p:grpSpPr>
                    <a:xfrm>
                      <a:off x="6529167" y="4142259"/>
                      <a:ext cx="2349860" cy="504000"/>
                      <a:chOff x="6529167" y="4109482"/>
                      <a:chExt cx="2349860" cy="504000"/>
                    </a:xfrm>
                  </p:grpSpPr>
                  <p:grpSp>
                    <p:nvGrpSpPr>
                      <p:cNvPr id="767" name="Group 374"/>
                      <p:cNvGrpSpPr/>
                      <p:nvPr/>
                    </p:nvGrpSpPr>
                    <p:grpSpPr>
                      <a:xfrm>
                        <a:off x="6529167" y="4109482"/>
                        <a:ext cx="180000" cy="504000"/>
                        <a:chOff x="1066800" y="2199000"/>
                        <a:chExt cx="684000" cy="1897200"/>
                      </a:xfrm>
                      <a:solidFill>
                        <a:sysClr val="window" lastClr="FFFFFF">
                          <a:lumMod val="95000"/>
                        </a:sysClr>
                      </a:solidFill>
                    </p:grpSpPr>
                    <p:sp>
                      <p:nvSpPr>
                        <p:cNvPr id="804" name="Oval 411"/>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805" name="Rounded Rectangle 412"/>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806" name="Rounded Rectangle 413"/>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768" name="Group 375"/>
                      <p:cNvGrpSpPr/>
                      <p:nvPr/>
                    </p:nvGrpSpPr>
                    <p:grpSpPr>
                      <a:xfrm>
                        <a:off x="6770262" y="4109482"/>
                        <a:ext cx="180000" cy="504000"/>
                        <a:chOff x="1066800" y="2199000"/>
                        <a:chExt cx="684000" cy="1897200"/>
                      </a:xfrm>
                      <a:solidFill>
                        <a:sysClr val="window" lastClr="FFFFFF">
                          <a:lumMod val="95000"/>
                        </a:sysClr>
                      </a:solidFill>
                    </p:grpSpPr>
                    <p:sp>
                      <p:nvSpPr>
                        <p:cNvPr id="801" name="Oval 408"/>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802" name="Rounded Rectangle 409"/>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803" name="Rounded Rectangle 410"/>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769" name="Group 376"/>
                      <p:cNvGrpSpPr/>
                      <p:nvPr/>
                    </p:nvGrpSpPr>
                    <p:grpSpPr>
                      <a:xfrm>
                        <a:off x="7011358" y="4109482"/>
                        <a:ext cx="180000" cy="504000"/>
                        <a:chOff x="1066800" y="2199000"/>
                        <a:chExt cx="684000" cy="1897200"/>
                      </a:xfrm>
                      <a:solidFill>
                        <a:sysClr val="window" lastClr="FFFFFF">
                          <a:lumMod val="95000"/>
                        </a:sysClr>
                      </a:solidFill>
                    </p:grpSpPr>
                    <p:sp>
                      <p:nvSpPr>
                        <p:cNvPr id="798" name="Oval 405"/>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799" name="Rounded Rectangle 406"/>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800" name="Rounded Rectangle 407"/>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770" name="Group 377"/>
                      <p:cNvGrpSpPr/>
                      <p:nvPr/>
                    </p:nvGrpSpPr>
                    <p:grpSpPr>
                      <a:xfrm>
                        <a:off x="7252453" y="4109482"/>
                        <a:ext cx="180000" cy="504000"/>
                        <a:chOff x="1066800" y="2199000"/>
                        <a:chExt cx="684000" cy="1897200"/>
                      </a:xfrm>
                      <a:solidFill>
                        <a:sysClr val="window" lastClr="FFFFFF">
                          <a:lumMod val="95000"/>
                        </a:sysClr>
                      </a:solidFill>
                    </p:grpSpPr>
                    <p:sp>
                      <p:nvSpPr>
                        <p:cNvPr id="795" name="Oval 402"/>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796" name="Rounded Rectangle 403"/>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797" name="Rounded Rectangle 404"/>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771" name="Group 378"/>
                      <p:cNvGrpSpPr/>
                      <p:nvPr/>
                    </p:nvGrpSpPr>
                    <p:grpSpPr>
                      <a:xfrm>
                        <a:off x="7493548" y="4109482"/>
                        <a:ext cx="180000" cy="504000"/>
                        <a:chOff x="1066800" y="2199000"/>
                        <a:chExt cx="684000" cy="1897200"/>
                      </a:xfrm>
                      <a:solidFill>
                        <a:sysClr val="window" lastClr="FFFFFF">
                          <a:lumMod val="95000"/>
                        </a:sysClr>
                      </a:solidFill>
                    </p:grpSpPr>
                    <p:sp>
                      <p:nvSpPr>
                        <p:cNvPr id="792" name="Oval 399"/>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793" name="Rounded Rectangle 400"/>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794" name="Rounded Rectangle 401"/>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772" name="Group 379"/>
                      <p:cNvGrpSpPr/>
                      <p:nvPr/>
                    </p:nvGrpSpPr>
                    <p:grpSpPr>
                      <a:xfrm>
                        <a:off x="7734643" y="4109482"/>
                        <a:ext cx="180000" cy="504000"/>
                        <a:chOff x="1066800" y="2199000"/>
                        <a:chExt cx="684000" cy="1897200"/>
                      </a:xfrm>
                      <a:solidFill>
                        <a:sysClr val="window" lastClr="FFFFFF">
                          <a:lumMod val="95000"/>
                        </a:sysClr>
                      </a:solidFill>
                    </p:grpSpPr>
                    <p:sp>
                      <p:nvSpPr>
                        <p:cNvPr id="789" name="Oval 396"/>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790" name="Rounded Rectangle 397"/>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791" name="Rounded Rectangle 398"/>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773" name="Group 380"/>
                      <p:cNvGrpSpPr/>
                      <p:nvPr/>
                    </p:nvGrpSpPr>
                    <p:grpSpPr>
                      <a:xfrm>
                        <a:off x="8216834" y="4109482"/>
                        <a:ext cx="180000" cy="504000"/>
                        <a:chOff x="1066800" y="2199000"/>
                        <a:chExt cx="684000" cy="1897200"/>
                      </a:xfrm>
                      <a:solidFill>
                        <a:sysClr val="window" lastClr="FFFFFF">
                          <a:lumMod val="95000"/>
                        </a:sysClr>
                      </a:solidFill>
                    </p:grpSpPr>
                    <p:sp>
                      <p:nvSpPr>
                        <p:cNvPr id="786" name="Oval 393"/>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787" name="Rounded Rectangle 394"/>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788" name="Rounded Rectangle 395"/>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774" name="Group 381"/>
                      <p:cNvGrpSpPr/>
                      <p:nvPr/>
                    </p:nvGrpSpPr>
                    <p:grpSpPr>
                      <a:xfrm>
                        <a:off x="7975739" y="4109482"/>
                        <a:ext cx="180000" cy="504000"/>
                        <a:chOff x="1066800" y="2199000"/>
                        <a:chExt cx="684000" cy="1897200"/>
                      </a:xfrm>
                      <a:solidFill>
                        <a:sysClr val="window" lastClr="FFFFFF">
                          <a:lumMod val="95000"/>
                        </a:sysClr>
                      </a:solidFill>
                    </p:grpSpPr>
                    <p:sp>
                      <p:nvSpPr>
                        <p:cNvPr id="783" name="Oval 390"/>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784" name="Rounded Rectangle 391"/>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785" name="Rounded Rectangle 392"/>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775" name="Group 382"/>
                      <p:cNvGrpSpPr/>
                      <p:nvPr/>
                    </p:nvGrpSpPr>
                    <p:grpSpPr>
                      <a:xfrm>
                        <a:off x="8457929" y="4109482"/>
                        <a:ext cx="180000" cy="504000"/>
                        <a:chOff x="1066800" y="2199000"/>
                        <a:chExt cx="684000" cy="1897200"/>
                      </a:xfrm>
                      <a:solidFill>
                        <a:sysClr val="window" lastClr="FFFFFF">
                          <a:lumMod val="95000"/>
                        </a:sysClr>
                      </a:solidFill>
                    </p:grpSpPr>
                    <p:sp>
                      <p:nvSpPr>
                        <p:cNvPr id="780" name="Oval 387"/>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781" name="Rounded Rectangle 388"/>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782" name="Rounded Rectangle 389"/>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776" name="Group 383"/>
                      <p:cNvGrpSpPr/>
                      <p:nvPr/>
                    </p:nvGrpSpPr>
                    <p:grpSpPr>
                      <a:xfrm>
                        <a:off x="8699027" y="4109482"/>
                        <a:ext cx="180000" cy="504000"/>
                        <a:chOff x="2832000" y="2514600"/>
                        <a:chExt cx="216000" cy="612000"/>
                      </a:xfrm>
                      <a:solidFill>
                        <a:sysClr val="window" lastClr="FFFFFF">
                          <a:lumMod val="95000"/>
                        </a:sysClr>
                      </a:solidFill>
                    </p:grpSpPr>
                    <p:sp>
                      <p:nvSpPr>
                        <p:cNvPr id="777" name="Oval 384"/>
                        <p:cNvSpPr/>
                        <p:nvPr/>
                      </p:nvSpPr>
                      <p:spPr>
                        <a:xfrm>
                          <a:off x="2866105" y="2514600"/>
                          <a:ext cx="147789" cy="150968"/>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778" name="Rounded Rectangle 385"/>
                        <p:cNvSpPr/>
                        <p:nvPr/>
                      </p:nvSpPr>
                      <p:spPr>
                        <a:xfrm>
                          <a:off x="2832000" y="2679116"/>
                          <a:ext cx="216000" cy="232258"/>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779" name="Rounded Rectangle 386"/>
                        <p:cNvSpPr/>
                        <p:nvPr/>
                      </p:nvSpPr>
                      <p:spPr>
                        <a:xfrm>
                          <a:off x="2866105" y="2813052"/>
                          <a:ext cx="147789" cy="313548"/>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grpSp>
                  <p:nvGrpSpPr>
                    <p:cNvPr id="701" name="Group 8"/>
                    <p:cNvGrpSpPr/>
                    <p:nvPr/>
                  </p:nvGrpSpPr>
                  <p:grpSpPr>
                    <a:xfrm>
                      <a:off x="6529167" y="4692028"/>
                      <a:ext cx="2349860" cy="504000"/>
                      <a:chOff x="6529167" y="4692028"/>
                      <a:chExt cx="2349860" cy="504000"/>
                    </a:xfrm>
                  </p:grpSpPr>
                  <p:grpSp>
                    <p:nvGrpSpPr>
                      <p:cNvPr id="727" name="Group 334"/>
                      <p:cNvGrpSpPr/>
                      <p:nvPr/>
                    </p:nvGrpSpPr>
                    <p:grpSpPr>
                      <a:xfrm>
                        <a:off x="6529167" y="4692028"/>
                        <a:ext cx="180000" cy="504000"/>
                        <a:chOff x="1066800" y="2199000"/>
                        <a:chExt cx="684000" cy="1897200"/>
                      </a:xfrm>
                      <a:solidFill>
                        <a:sysClr val="window" lastClr="FFFFFF">
                          <a:lumMod val="95000"/>
                        </a:sysClr>
                      </a:solidFill>
                    </p:grpSpPr>
                    <p:sp>
                      <p:nvSpPr>
                        <p:cNvPr id="764" name="Oval 371"/>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765" name="Rounded Rectangle 372"/>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766" name="Rounded Rectangle 373"/>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728" name="Group 335"/>
                      <p:cNvGrpSpPr/>
                      <p:nvPr/>
                    </p:nvGrpSpPr>
                    <p:grpSpPr>
                      <a:xfrm>
                        <a:off x="6770262" y="4692028"/>
                        <a:ext cx="180000" cy="504000"/>
                        <a:chOff x="1066800" y="2199000"/>
                        <a:chExt cx="684000" cy="1897200"/>
                      </a:xfrm>
                      <a:solidFill>
                        <a:sysClr val="window" lastClr="FFFFFF">
                          <a:lumMod val="95000"/>
                        </a:sysClr>
                      </a:solidFill>
                    </p:grpSpPr>
                    <p:sp>
                      <p:nvSpPr>
                        <p:cNvPr id="761" name="Oval 368"/>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762" name="Rounded Rectangle 369"/>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763" name="Rounded Rectangle 370"/>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729" name="Group 336"/>
                      <p:cNvGrpSpPr/>
                      <p:nvPr/>
                    </p:nvGrpSpPr>
                    <p:grpSpPr>
                      <a:xfrm>
                        <a:off x="7011358" y="4692028"/>
                        <a:ext cx="180000" cy="504000"/>
                        <a:chOff x="1066800" y="2199000"/>
                        <a:chExt cx="684000" cy="1897200"/>
                      </a:xfrm>
                      <a:solidFill>
                        <a:sysClr val="window" lastClr="FFFFFF">
                          <a:lumMod val="95000"/>
                        </a:sysClr>
                      </a:solidFill>
                    </p:grpSpPr>
                    <p:sp>
                      <p:nvSpPr>
                        <p:cNvPr id="758" name="Oval 365"/>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759" name="Rounded Rectangle 366"/>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760" name="Rounded Rectangle 367"/>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730" name="Group 337"/>
                      <p:cNvGrpSpPr/>
                      <p:nvPr/>
                    </p:nvGrpSpPr>
                    <p:grpSpPr>
                      <a:xfrm>
                        <a:off x="7252453" y="4692028"/>
                        <a:ext cx="180000" cy="504000"/>
                        <a:chOff x="1066800" y="2199000"/>
                        <a:chExt cx="684000" cy="1897200"/>
                      </a:xfrm>
                      <a:solidFill>
                        <a:sysClr val="window" lastClr="FFFFFF">
                          <a:lumMod val="95000"/>
                        </a:sysClr>
                      </a:solidFill>
                    </p:grpSpPr>
                    <p:sp>
                      <p:nvSpPr>
                        <p:cNvPr id="755" name="Oval 362"/>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756" name="Rounded Rectangle 363"/>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757" name="Rounded Rectangle 364"/>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731" name="Group 338"/>
                      <p:cNvGrpSpPr/>
                      <p:nvPr/>
                    </p:nvGrpSpPr>
                    <p:grpSpPr>
                      <a:xfrm>
                        <a:off x="7493548" y="4692028"/>
                        <a:ext cx="180000" cy="504000"/>
                        <a:chOff x="1066800" y="2199000"/>
                        <a:chExt cx="684000" cy="1897200"/>
                      </a:xfrm>
                      <a:solidFill>
                        <a:sysClr val="window" lastClr="FFFFFF">
                          <a:lumMod val="95000"/>
                        </a:sysClr>
                      </a:solidFill>
                    </p:grpSpPr>
                    <p:sp>
                      <p:nvSpPr>
                        <p:cNvPr id="752" name="Oval 359"/>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753" name="Rounded Rectangle 360"/>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754" name="Rounded Rectangle 361"/>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732" name="Group 339"/>
                      <p:cNvGrpSpPr/>
                      <p:nvPr/>
                    </p:nvGrpSpPr>
                    <p:grpSpPr>
                      <a:xfrm>
                        <a:off x="7734643" y="4692028"/>
                        <a:ext cx="180000" cy="504000"/>
                        <a:chOff x="1066800" y="2199000"/>
                        <a:chExt cx="684000" cy="1897200"/>
                      </a:xfrm>
                      <a:solidFill>
                        <a:sysClr val="window" lastClr="FFFFFF">
                          <a:lumMod val="95000"/>
                        </a:sysClr>
                      </a:solidFill>
                    </p:grpSpPr>
                    <p:sp>
                      <p:nvSpPr>
                        <p:cNvPr id="749" name="Oval 356"/>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750" name="Rounded Rectangle 357"/>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751" name="Rounded Rectangle 358"/>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733" name="Group 340"/>
                      <p:cNvGrpSpPr/>
                      <p:nvPr/>
                    </p:nvGrpSpPr>
                    <p:grpSpPr>
                      <a:xfrm>
                        <a:off x="8216834" y="4692028"/>
                        <a:ext cx="180000" cy="504000"/>
                        <a:chOff x="1066800" y="2199000"/>
                        <a:chExt cx="684000" cy="1897200"/>
                      </a:xfrm>
                      <a:solidFill>
                        <a:sysClr val="window" lastClr="FFFFFF">
                          <a:lumMod val="95000"/>
                        </a:sysClr>
                      </a:solidFill>
                    </p:grpSpPr>
                    <p:sp>
                      <p:nvSpPr>
                        <p:cNvPr id="746" name="Oval 353"/>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747" name="Rounded Rectangle 354"/>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748" name="Rounded Rectangle 355"/>
                        <p:cNvSpPr/>
                        <p:nvPr/>
                      </p:nvSpPr>
                      <p:spPr>
                        <a:xfrm>
                          <a:off x="1174800" y="3124201"/>
                          <a:ext cx="468000" cy="971999"/>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734" name="Group 341"/>
                      <p:cNvGrpSpPr/>
                      <p:nvPr/>
                    </p:nvGrpSpPr>
                    <p:grpSpPr>
                      <a:xfrm>
                        <a:off x="7975739" y="4692028"/>
                        <a:ext cx="180000" cy="504000"/>
                        <a:chOff x="1066800" y="2199000"/>
                        <a:chExt cx="684000" cy="1897200"/>
                      </a:xfrm>
                      <a:solidFill>
                        <a:sysClr val="window" lastClr="FFFFFF">
                          <a:lumMod val="95000"/>
                        </a:sysClr>
                      </a:solidFill>
                    </p:grpSpPr>
                    <p:sp>
                      <p:nvSpPr>
                        <p:cNvPr id="743" name="Oval 350"/>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744" name="Rounded Rectangle 351"/>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745" name="Rounded Rectangle 352"/>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735" name="Group 342"/>
                      <p:cNvGrpSpPr/>
                      <p:nvPr/>
                    </p:nvGrpSpPr>
                    <p:grpSpPr>
                      <a:xfrm>
                        <a:off x="8457929" y="4692028"/>
                        <a:ext cx="180000" cy="504000"/>
                        <a:chOff x="1066800" y="2199000"/>
                        <a:chExt cx="684000" cy="1897200"/>
                      </a:xfrm>
                      <a:solidFill>
                        <a:sysClr val="window" lastClr="FFFFFF">
                          <a:lumMod val="95000"/>
                        </a:sysClr>
                      </a:solidFill>
                    </p:grpSpPr>
                    <p:sp>
                      <p:nvSpPr>
                        <p:cNvPr id="740" name="Oval 347"/>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741" name="Rounded Rectangle 348"/>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742" name="Rounded Rectangle 349"/>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736" name="Group 343"/>
                      <p:cNvGrpSpPr/>
                      <p:nvPr/>
                    </p:nvGrpSpPr>
                    <p:grpSpPr>
                      <a:xfrm>
                        <a:off x="8699027" y="4692028"/>
                        <a:ext cx="180000" cy="504000"/>
                        <a:chOff x="2832000" y="2514600"/>
                        <a:chExt cx="216000" cy="612000"/>
                      </a:xfrm>
                      <a:solidFill>
                        <a:sysClr val="window" lastClr="FFFFFF">
                          <a:lumMod val="95000"/>
                        </a:sysClr>
                      </a:solidFill>
                    </p:grpSpPr>
                    <p:sp>
                      <p:nvSpPr>
                        <p:cNvPr id="737" name="Oval 344"/>
                        <p:cNvSpPr/>
                        <p:nvPr/>
                      </p:nvSpPr>
                      <p:spPr>
                        <a:xfrm>
                          <a:off x="2866105" y="2514600"/>
                          <a:ext cx="147789" cy="150968"/>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738" name="Rounded Rectangle 345"/>
                        <p:cNvSpPr/>
                        <p:nvPr/>
                      </p:nvSpPr>
                      <p:spPr>
                        <a:xfrm>
                          <a:off x="2832000" y="2679116"/>
                          <a:ext cx="216000" cy="232258"/>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739" name="Rounded Rectangle 346"/>
                        <p:cNvSpPr/>
                        <p:nvPr/>
                      </p:nvSpPr>
                      <p:spPr>
                        <a:xfrm>
                          <a:off x="2866105" y="2813052"/>
                          <a:ext cx="147789" cy="313548"/>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grpSp>
                  <p:nvGrpSpPr>
                    <p:cNvPr id="702" name="Group 602"/>
                    <p:cNvGrpSpPr/>
                    <p:nvPr/>
                  </p:nvGrpSpPr>
                  <p:grpSpPr>
                    <a:xfrm>
                      <a:off x="6529167" y="1916888"/>
                      <a:ext cx="1385476" cy="504000"/>
                      <a:chOff x="6529167" y="1916888"/>
                      <a:chExt cx="1385476" cy="504000"/>
                    </a:xfrm>
                  </p:grpSpPr>
                  <p:grpSp>
                    <p:nvGrpSpPr>
                      <p:cNvPr id="703" name="Group 6"/>
                      <p:cNvGrpSpPr/>
                      <p:nvPr/>
                    </p:nvGrpSpPr>
                    <p:grpSpPr>
                      <a:xfrm>
                        <a:off x="6529167" y="1916888"/>
                        <a:ext cx="180000" cy="504000"/>
                        <a:chOff x="6529167" y="1726774"/>
                        <a:chExt cx="192212" cy="550098"/>
                      </a:xfrm>
                    </p:grpSpPr>
                    <p:sp>
                      <p:nvSpPr>
                        <p:cNvPr id="724" name="Oval 331"/>
                        <p:cNvSpPr/>
                        <p:nvPr/>
                      </p:nvSpPr>
                      <p:spPr>
                        <a:xfrm>
                          <a:off x="6559516" y="1726774"/>
                          <a:ext cx="131513" cy="135698"/>
                        </a:xfrm>
                        <a:prstGeom prst="ellipse">
                          <a:avLst/>
                        </a:prstGeom>
                        <a:solidFill>
                          <a:srgbClr val="F0414B"/>
                        </a:solid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725" name="Rounded Rectangle 332"/>
                        <p:cNvSpPr/>
                        <p:nvPr/>
                      </p:nvSpPr>
                      <p:spPr>
                        <a:xfrm>
                          <a:off x="6529167" y="1874650"/>
                          <a:ext cx="192212" cy="208766"/>
                        </a:xfrm>
                        <a:prstGeom prst="roundRect">
                          <a:avLst/>
                        </a:prstGeom>
                        <a:solidFill>
                          <a:srgbClr val="F0414B"/>
                        </a:solid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726" name="Rounded Rectangle 333"/>
                        <p:cNvSpPr/>
                        <p:nvPr/>
                      </p:nvSpPr>
                      <p:spPr>
                        <a:xfrm>
                          <a:off x="6559516" y="1995038"/>
                          <a:ext cx="131513" cy="281834"/>
                        </a:xfrm>
                        <a:prstGeom prst="roundRect">
                          <a:avLst/>
                        </a:prstGeom>
                        <a:solidFill>
                          <a:srgbClr val="F0414B"/>
                        </a:solid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704" name="Group 534"/>
                      <p:cNvGrpSpPr/>
                      <p:nvPr/>
                    </p:nvGrpSpPr>
                    <p:grpSpPr>
                      <a:xfrm>
                        <a:off x="6770262" y="1916888"/>
                        <a:ext cx="180000" cy="504000"/>
                        <a:chOff x="1066800" y="2199000"/>
                        <a:chExt cx="684000" cy="1897200"/>
                      </a:xfrm>
                      <a:solidFill>
                        <a:sysClr val="window" lastClr="FFFFFF">
                          <a:lumMod val="95000"/>
                        </a:sysClr>
                      </a:solidFill>
                    </p:grpSpPr>
                    <p:sp>
                      <p:nvSpPr>
                        <p:cNvPr id="721" name="Oval 535"/>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722" name="Rounded Rectangle 536"/>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723" name="Rounded Rectangle 537"/>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705" name="Group 538"/>
                      <p:cNvGrpSpPr/>
                      <p:nvPr/>
                    </p:nvGrpSpPr>
                    <p:grpSpPr>
                      <a:xfrm>
                        <a:off x="7252452" y="1916888"/>
                        <a:ext cx="180000" cy="504000"/>
                        <a:chOff x="1066800" y="2199000"/>
                        <a:chExt cx="684000" cy="1897200"/>
                      </a:xfrm>
                      <a:solidFill>
                        <a:sysClr val="window" lastClr="FFFFFF">
                          <a:lumMod val="95000"/>
                        </a:sysClr>
                      </a:solidFill>
                    </p:grpSpPr>
                    <p:sp>
                      <p:nvSpPr>
                        <p:cNvPr id="718" name="Oval 539"/>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719" name="Rounded Rectangle 540"/>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720" name="Rounded Rectangle 541"/>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706" name="Group 542"/>
                      <p:cNvGrpSpPr/>
                      <p:nvPr/>
                    </p:nvGrpSpPr>
                    <p:grpSpPr>
                      <a:xfrm>
                        <a:off x="7011357" y="1916888"/>
                        <a:ext cx="180000" cy="504000"/>
                        <a:chOff x="1066800" y="2199000"/>
                        <a:chExt cx="684000" cy="1897200"/>
                      </a:xfrm>
                      <a:solidFill>
                        <a:sysClr val="window" lastClr="FFFFFF">
                          <a:lumMod val="95000"/>
                        </a:sysClr>
                      </a:solidFill>
                    </p:grpSpPr>
                    <p:sp>
                      <p:nvSpPr>
                        <p:cNvPr id="715" name="Oval 543"/>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716" name="Rounded Rectangle 544"/>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717" name="Rounded Rectangle 545"/>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707" name="Group 546"/>
                      <p:cNvGrpSpPr/>
                      <p:nvPr/>
                    </p:nvGrpSpPr>
                    <p:grpSpPr>
                      <a:xfrm>
                        <a:off x="7493547" y="1916888"/>
                        <a:ext cx="180000" cy="504000"/>
                        <a:chOff x="1066800" y="2199000"/>
                        <a:chExt cx="684000" cy="1897200"/>
                      </a:xfrm>
                      <a:solidFill>
                        <a:sysClr val="window" lastClr="FFFFFF">
                          <a:lumMod val="95000"/>
                        </a:sysClr>
                      </a:solidFill>
                    </p:grpSpPr>
                    <p:sp>
                      <p:nvSpPr>
                        <p:cNvPr id="712" name="Oval 547"/>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713" name="Rounded Rectangle 548"/>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714" name="Rounded Rectangle 549"/>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708" name="Group 550"/>
                      <p:cNvGrpSpPr/>
                      <p:nvPr/>
                    </p:nvGrpSpPr>
                    <p:grpSpPr>
                      <a:xfrm>
                        <a:off x="7734643" y="1916888"/>
                        <a:ext cx="180000" cy="504000"/>
                        <a:chOff x="2832000" y="2514600"/>
                        <a:chExt cx="216000" cy="612000"/>
                      </a:xfrm>
                      <a:solidFill>
                        <a:sysClr val="window" lastClr="FFFFFF">
                          <a:lumMod val="95000"/>
                        </a:sysClr>
                      </a:solidFill>
                    </p:grpSpPr>
                    <p:sp>
                      <p:nvSpPr>
                        <p:cNvPr id="709" name="Oval 551"/>
                        <p:cNvSpPr/>
                        <p:nvPr/>
                      </p:nvSpPr>
                      <p:spPr>
                        <a:xfrm>
                          <a:off x="2866105" y="2514600"/>
                          <a:ext cx="147789" cy="150968"/>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710" name="Rounded Rectangle 552"/>
                        <p:cNvSpPr/>
                        <p:nvPr/>
                      </p:nvSpPr>
                      <p:spPr>
                        <a:xfrm>
                          <a:off x="2832000" y="2679116"/>
                          <a:ext cx="216000" cy="232258"/>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711" name="Rounded Rectangle 553"/>
                        <p:cNvSpPr/>
                        <p:nvPr/>
                      </p:nvSpPr>
                      <p:spPr>
                        <a:xfrm>
                          <a:off x="2866105" y="2813052"/>
                          <a:ext cx="147789" cy="313548"/>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grpSp>
              <p:sp>
                <p:nvSpPr>
                  <p:cNvPr id="696" name="Rectangle 607"/>
                  <p:cNvSpPr/>
                  <p:nvPr/>
                </p:nvSpPr>
                <p:spPr>
                  <a:xfrm>
                    <a:off x="7046367" y="3233235"/>
                    <a:ext cx="1332417" cy="1323439"/>
                  </a:xfrm>
                  <a:prstGeom prst="rect">
                    <a:avLst/>
                  </a:prstGeom>
                  <a:noFill/>
                </p:spPr>
                <p:txBody>
                  <a:bodyPr wrap="none" lIns="91440" tIns="45720" rIns="91440" bIns="45720">
                    <a:spAutoFit/>
                  </a:bodyPr>
                  <a:lstStyle/>
                  <a:p>
                    <a:pPr algn="ctr">
                      <a:defRPr/>
                    </a:pPr>
                    <a:r>
                      <a:rPr lang="en-US" sz="8000" b="1" kern="0" dirty="0">
                        <a:ln w="10541" cmpd="sng">
                          <a:solidFill>
                            <a:srgbClr val="6482C3"/>
                          </a:solidFill>
                          <a:prstDash val="solid"/>
                        </a:ln>
                        <a:solidFill>
                          <a:srgbClr val="6482C3"/>
                        </a:solidFill>
                        <a:latin typeface="Century Gothic" panose="020F0302020204030204"/>
                      </a:rPr>
                      <a:t>56</a:t>
                    </a:r>
                  </a:p>
                </p:txBody>
              </p:sp>
            </p:grpSp>
            <p:sp>
              <p:nvSpPr>
                <p:cNvPr id="694" name="Rectangle 576"/>
                <p:cNvSpPr/>
                <p:nvPr/>
              </p:nvSpPr>
              <p:spPr>
                <a:xfrm>
                  <a:off x="3721324" y="4459567"/>
                  <a:ext cx="2556000" cy="576000"/>
                </a:xfrm>
                <a:prstGeom prst="rect">
                  <a:avLst/>
                </a:prstGeom>
                <a:noFill/>
                <a:ln w="10795" cap="flat" cmpd="sng" algn="ctr">
                  <a:noFill/>
                  <a:prstDash val="solid"/>
                </a:ln>
                <a:effectLst/>
              </p:spPr>
              <p:txBody>
                <a:bodyPr rtlCol="0" anchor="ctr"/>
                <a:lstStyle/>
                <a:p>
                  <a:pPr algn="ctr">
                    <a:defRPr/>
                  </a:pPr>
                  <a:r>
                    <a:rPr lang="en-US" sz="1400" b="1" kern="0" dirty="0">
                      <a:solidFill>
                        <a:srgbClr val="5A5A5A"/>
                      </a:solidFill>
                      <a:latin typeface="Century Gothic" panose="020F0302020204030204"/>
                    </a:rPr>
                    <a:t> Alto </a:t>
                  </a:r>
                  <a:r>
                    <a:rPr lang="en-US" sz="1400" b="1" kern="0" dirty="0" err="1">
                      <a:solidFill>
                        <a:srgbClr val="5A5A5A"/>
                      </a:solidFill>
                      <a:latin typeface="Century Gothic" panose="020F0302020204030204"/>
                    </a:rPr>
                    <a:t>riesgo</a:t>
                  </a:r>
                  <a:r>
                    <a:rPr lang="en-US" sz="1400" b="1" kern="0" dirty="0">
                      <a:solidFill>
                        <a:srgbClr val="5A5A5A"/>
                      </a:solidFill>
                      <a:latin typeface="Century Gothic" panose="020F0302020204030204"/>
                    </a:rPr>
                    <a:t> CV</a:t>
                  </a:r>
                </a:p>
                <a:p>
                  <a:pPr algn="ctr">
                    <a:defRPr/>
                  </a:pPr>
                  <a:r>
                    <a:rPr lang="en-US" sz="1200" kern="0" dirty="0">
                      <a:solidFill>
                        <a:srgbClr val="5A5A5A"/>
                      </a:solidFill>
                      <a:latin typeface="Century Gothic" panose="020F0302020204030204"/>
                    </a:rPr>
                    <a:t>38% diabetes, 46% </a:t>
                  </a:r>
                  <a:r>
                    <a:rPr lang="en-US" sz="1200" kern="0" dirty="0" err="1">
                      <a:solidFill>
                        <a:srgbClr val="5A5A5A"/>
                      </a:solidFill>
                      <a:latin typeface="Century Gothic" panose="020F0302020204030204"/>
                    </a:rPr>
                    <a:t>hipertensión</a:t>
                  </a:r>
                  <a:r>
                    <a:rPr lang="en-US" sz="1200" kern="0" dirty="0">
                      <a:solidFill>
                        <a:srgbClr val="5A5A5A"/>
                      </a:solidFill>
                      <a:latin typeface="Century Gothic" panose="020F0302020204030204"/>
                    </a:rPr>
                    <a:t>   </a:t>
                  </a:r>
                </a:p>
              </p:txBody>
            </p:sp>
          </p:grpSp>
          <p:sp>
            <p:nvSpPr>
              <p:cNvPr id="692" name="Rectangle 626"/>
              <p:cNvSpPr/>
              <p:nvPr/>
            </p:nvSpPr>
            <p:spPr>
              <a:xfrm>
                <a:off x="4019944" y="2088773"/>
                <a:ext cx="2109874" cy="738664"/>
              </a:xfrm>
              <a:prstGeom prst="rect">
                <a:avLst/>
              </a:prstGeom>
            </p:spPr>
            <p:txBody>
              <a:bodyPr wrap="none">
                <a:spAutoFit/>
              </a:bodyPr>
              <a:lstStyle/>
              <a:p>
                <a:pPr>
                  <a:defRPr/>
                </a:pPr>
                <a:r>
                  <a:rPr lang="en-US" sz="2200" kern="0" dirty="0">
                    <a:solidFill>
                      <a:srgbClr val="5A5A5A"/>
                    </a:solidFill>
                    <a:latin typeface="Century Gothic" panose="020F0302020204030204"/>
                  </a:rPr>
                  <a:t>Ramipril</a:t>
                </a:r>
                <a:r>
                  <a:rPr lang="en-US" sz="2200" kern="0" baseline="30000" dirty="0">
                    <a:solidFill>
                      <a:srgbClr val="5A5A5A"/>
                    </a:solidFill>
                    <a:latin typeface="Century Gothic" panose="020F0302020204030204"/>
                  </a:rPr>
                  <a:t>2</a:t>
                </a:r>
              </a:p>
              <a:p>
                <a:pPr>
                  <a:defRPr/>
                </a:pPr>
                <a:r>
                  <a:rPr lang="en-US" sz="2000" kern="0" dirty="0" err="1">
                    <a:solidFill>
                      <a:srgbClr val="5A5A5A"/>
                    </a:solidFill>
                    <a:latin typeface="Century Gothic" panose="020F0302020204030204"/>
                  </a:rPr>
                  <a:t>durante</a:t>
                </a:r>
                <a:r>
                  <a:rPr lang="en-US" sz="2000" kern="0" dirty="0">
                    <a:solidFill>
                      <a:srgbClr val="5A5A5A"/>
                    </a:solidFill>
                    <a:latin typeface="Century Gothic" panose="020F0302020204030204"/>
                  </a:rPr>
                  <a:t> 5 </a:t>
                </a:r>
                <a:r>
                  <a:rPr lang="en-US" sz="2000" kern="0" dirty="0" err="1">
                    <a:solidFill>
                      <a:srgbClr val="5A5A5A"/>
                    </a:solidFill>
                    <a:latin typeface="Century Gothic" panose="020F0302020204030204"/>
                  </a:rPr>
                  <a:t>años</a:t>
                </a:r>
                <a:r>
                  <a:rPr lang="en-US" sz="2000" kern="0" baseline="30000" dirty="0">
                    <a:solidFill>
                      <a:srgbClr val="5A5A5A"/>
                    </a:solidFill>
                    <a:latin typeface="Century Gothic" panose="020F0302020204030204"/>
                  </a:rPr>
                  <a:t> </a:t>
                </a:r>
                <a:endParaRPr lang="en-US" sz="2000" kern="0" dirty="0">
                  <a:solidFill>
                    <a:srgbClr val="5A5A5A"/>
                  </a:solidFill>
                  <a:latin typeface="Century Gothic" panose="020F0302020204030204"/>
                </a:endParaRPr>
              </a:p>
            </p:txBody>
          </p:sp>
        </p:grpSp>
      </p:grpSp>
      <p:sp>
        <p:nvSpPr>
          <p:cNvPr id="927" name="Rectangle 631"/>
          <p:cNvSpPr/>
          <p:nvPr/>
        </p:nvSpPr>
        <p:spPr>
          <a:xfrm>
            <a:off x="4163041" y="4938773"/>
            <a:ext cx="2497412" cy="720080"/>
          </a:xfrm>
          <a:prstGeom prst="rect">
            <a:avLst/>
          </a:prstGeom>
          <a:noFill/>
          <a:ln w="10795" cap="flat" cmpd="sng" algn="ctr">
            <a:noFill/>
            <a:prstDash val="solid"/>
          </a:ln>
          <a:effectLst/>
        </p:spPr>
        <p:txBody>
          <a:bodyPr rtlCol="0" anchor="ctr"/>
          <a:lstStyle/>
          <a:p>
            <a:pPr algn="ctr">
              <a:spcBef>
                <a:spcPts val="1000"/>
              </a:spcBef>
              <a:defRPr/>
            </a:pPr>
            <a:r>
              <a:rPr lang="en-US" sz="1600" b="1" kern="0" dirty="0">
                <a:solidFill>
                  <a:srgbClr val="5A5A5A"/>
                </a:solidFill>
                <a:latin typeface="Century Gothic" panose="020F0302020204030204"/>
              </a:rPr>
              <a:t>Era Pre-</a:t>
            </a:r>
            <a:r>
              <a:rPr lang="en-US" sz="1600" b="1" kern="0" dirty="0" err="1">
                <a:solidFill>
                  <a:srgbClr val="5A5A5A"/>
                </a:solidFill>
                <a:latin typeface="Century Gothic" panose="020F0302020204030204"/>
              </a:rPr>
              <a:t>iECAs</a:t>
            </a:r>
            <a:r>
              <a:rPr lang="en-US" sz="1600" b="1" kern="0" dirty="0">
                <a:solidFill>
                  <a:srgbClr val="5A5A5A"/>
                </a:solidFill>
                <a:latin typeface="Century Gothic" panose="020F0302020204030204"/>
              </a:rPr>
              <a:t>/ARAII </a:t>
            </a:r>
            <a:r>
              <a:rPr lang="en-US" sz="1600" kern="0" dirty="0">
                <a:solidFill>
                  <a:srgbClr val="5A5A5A"/>
                </a:solidFill>
                <a:latin typeface="Century Gothic" panose="020F0302020204030204"/>
              </a:rPr>
              <a:t>  </a:t>
            </a:r>
          </a:p>
          <a:p>
            <a:pPr algn="ctr">
              <a:spcBef>
                <a:spcPts val="1000"/>
              </a:spcBef>
              <a:defRPr/>
            </a:pPr>
            <a:r>
              <a:rPr lang="en-US" sz="1600" b="1" kern="0" dirty="0">
                <a:solidFill>
                  <a:srgbClr val="5A5A5A"/>
                </a:solidFill>
                <a:latin typeface="Century Gothic" panose="020F0302020204030204"/>
              </a:rPr>
              <a:t>&lt;29% </a:t>
            </a:r>
            <a:r>
              <a:rPr lang="en-US" sz="1600" b="1" kern="0" dirty="0" err="1">
                <a:solidFill>
                  <a:srgbClr val="5A5A5A"/>
                </a:solidFill>
                <a:latin typeface="Century Gothic" panose="020F0302020204030204"/>
              </a:rPr>
              <a:t>estatinas</a:t>
            </a:r>
            <a:endParaRPr lang="en-US" sz="1600" b="1" kern="0" dirty="0">
              <a:solidFill>
                <a:srgbClr val="5A5A5A"/>
              </a:solidFill>
              <a:latin typeface="Century Gothic" panose="020F0302020204030204"/>
            </a:endParaRPr>
          </a:p>
        </p:txBody>
      </p:sp>
      <p:grpSp>
        <p:nvGrpSpPr>
          <p:cNvPr id="928" name="Group 221"/>
          <p:cNvGrpSpPr/>
          <p:nvPr/>
        </p:nvGrpSpPr>
        <p:grpSpPr>
          <a:xfrm>
            <a:off x="7352597" y="1303260"/>
            <a:ext cx="2609740" cy="3514391"/>
            <a:chOff x="6300192" y="1521176"/>
            <a:chExt cx="2609740" cy="3514391"/>
          </a:xfrm>
        </p:grpSpPr>
        <p:cxnSp>
          <p:nvCxnSpPr>
            <p:cNvPr id="929" name="Straight Connector 629"/>
            <p:cNvCxnSpPr/>
            <p:nvPr/>
          </p:nvCxnSpPr>
          <p:spPr>
            <a:xfrm>
              <a:off x="6300192" y="1521176"/>
              <a:ext cx="0" cy="3492000"/>
            </a:xfrm>
            <a:prstGeom prst="line">
              <a:avLst/>
            </a:prstGeom>
            <a:noFill/>
            <a:ln w="9525" cap="flat" cmpd="sng" algn="ctr">
              <a:solidFill>
                <a:srgbClr val="D7D7D7">
                  <a:lumMod val="90000"/>
                </a:srgbClr>
              </a:solidFill>
              <a:prstDash val="solid"/>
            </a:ln>
            <a:effectLst/>
          </p:spPr>
        </p:cxnSp>
        <p:grpSp>
          <p:nvGrpSpPr>
            <p:cNvPr id="930" name="Group 138"/>
            <p:cNvGrpSpPr/>
            <p:nvPr/>
          </p:nvGrpSpPr>
          <p:grpSpPr>
            <a:xfrm>
              <a:off x="6353932" y="2074957"/>
              <a:ext cx="2556000" cy="2960610"/>
              <a:chOff x="6353932" y="2074957"/>
              <a:chExt cx="2556000" cy="2960610"/>
            </a:xfrm>
          </p:grpSpPr>
          <p:sp>
            <p:nvSpPr>
              <p:cNvPr id="931" name="Rectangle 627"/>
              <p:cNvSpPr/>
              <p:nvPr/>
            </p:nvSpPr>
            <p:spPr>
              <a:xfrm>
                <a:off x="6519817" y="2074957"/>
                <a:ext cx="2307045" cy="738664"/>
              </a:xfrm>
              <a:prstGeom prst="rect">
                <a:avLst/>
              </a:prstGeom>
            </p:spPr>
            <p:txBody>
              <a:bodyPr wrap="square">
                <a:spAutoFit/>
              </a:bodyPr>
              <a:lstStyle/>
              <a:p>
                <a:r>
                  <a:rPr lang="en-US" sz="2200" kern="0" dirty="0">
                    <a:solidFill>
                      <a:srgbClr val="5A5A5A"/>
                    </a:solidFill>
                    <a:latin typeface="Century Gothic" panose="020F0302020204030204"/>
                  </a:rPr>
                  <a:t>Empagliflozina</a:t>
                </a:r>
                <a:r>
                  <a:rPr lang="en-US" sz="2200" kern="0" baseline="30000" dirty="0">
                    <a:solidFill>
                      <a:srgbClr val="5A5A5A"/>
                    </a:solidFill>
                    <a:latin typeface="Century Gothic" panose="020F0302020204030204"/>
                  </a:rPr>
                  <a:t>3 </a:t>
                </a:r>
              </a:p>
              <a:p>
                <a:pPr lvl="1" indent="-457200">
                  <a:defRPr/>
                </a:pPr>
                <a:r>
                  <a:rPr lang="en-US" sz="2000" kern="0" dirty="0" err="1">
                    <a:solidFill>
                      <a:srgbClr val="5A5A5A"/>
                    </a:solidFill>
                    <a:latin typeface="Century Gothic" panose="020F0302020204030204"/>
                  </a:rPr>
                  <a:t>durante</a:t>
                </a:r>
                <a:r>
                  <a:rPr lang="en-US" sz="2000" kern="0" dirty="0">
                    <a:solidFill>
                      <a:srgbClr val="5A5A5A"/>
                    </a:solidFill>
                    <a:latin typeface="Century Gothic" panose="020F0302020204030204"/>
                  </a:rPr>
                  <a:t> 3 </a:t>
                </a:r>
                <a:r>
                  <a:rPr lang="en-US" sz="2000" kern="0" dirty="0" err="1">
                    <a:solidFill>
                      <a:srgbClr val="5A5A5A"/>
                    </a:solidFill>
                    <a:latin typeface="Century Gothic" panose="020F0302020204030204"/>
                  </a:rPr>
                  <a:t>años</a:t>
                </a:r>
                <a:endParaRPr lang="en-US" sz="2000" kern="0" dirty="0">
                  <a:solidFill>
                    <a:srgbClr val="5A5A5A"/>
                  </a:solidFill>
                  <a:latin typeface="Century Gothic" panose="020F0302020204030204"/>
                </a:endParaRPr>
              </a:p>
            </p:txBody>
          </p:sp>
          <p:grpSp>
            <p:nvGrpSpPr>
              <p:cNvPr id="932" name="Group 130"/>
              <p:cNvGrpSpPr/>
              <p:nvPr/>
            </p:nvGrpSpPr>
            <p:grpSpPr>
              <a:xfrm>
                <a:off x="6353932" y="2826641"/>
                <a:ext cx="2556000" cy="2208926"/>
                <a:chOff x="6353932" y="2826641"/>
                <a:chExt cx="2556000" cy="2208926"/>
              </a:xfrm>
            </p:grpSpPr>
            <p:grpSp>
              <p:nvGrpSpPr>
                <p:cNvPr id="933" name="Group 609"/>
                <p:cNvGrpSpPr/>
                <p:nvPr/>
              </p:nvGrpSpPr>
              <p:grpSpPr>
                <a:xfrm>
                  <a:off x="6444208" y="2826641"/>
                  <a:ext cx="2349860" cy="2153307"/>
                  <a:chOff x="3895401" y="3042721"/>
                  <a:chExt cx="2349860" cy="2153307"/>
                </a:xfrm>
              </p:grpSpPr>
              <p:grpSp>
                <p:nvGrpSpPr>
                  <p:cNvPr id="935" name="Group 604"/>
                  <p:cNvGrpSpPr/>
                  <p:nvPr/>
                </p:nvGrpSpPr>
                <p:grpSpPr>
                  <a:xfrm>
                    <a:off x="3895401" y="3042721"/>
                    <a:ext cx="2349860" cy="2153307"/>
                    <a:chOff x="3895401" y="3042721"/>
                    <a:chExt cx="2349860" cy="2153307"/>
                  </a:xfrm>
                </p:grpSpPr>
                <p:grpSp>
                  <p:nvGrpSpPr>
                    <p:cNvPr id="937" name="Group 132"/>
                    <p:cNvGrpSpPr/>
                    <p:nvPr/>
                  </p:nvGrpSpPr>
                  <p:grpSpPr>
                    <a:xfrm>
                      <a:off x="3895401" y="4692028"/>
                      <a:ext cx="2349860" cy="504000"/>
                      <a:chOff x="3895401" y="4692028"/>
                      <a:chExt cx="2349860" cy="504000"/>
                    </a:xfrm>
                  </p:grpSpPr>
                  <p:grpSp>
                    <p:nvGrpSpPr>
                      <p:cNvPr id="1057" name="Group 140"/>
                      <p:cNvGrpSpPr/>
                      <p:nvPr/>
                    </p:nvGrpSpPr>
                    <p:grpSpPr>
                      <a:xfrm>
                        <a:off x="3895401" y="4692028"/>
                        <a:ext cx="180000" cy="504000"/>
                        <a:chOff x="1066800" y="2199000"/>
                        <a:chExt cx="684000" cy="1897200"/>
                      </a:xfrm>
                      <a:solidFill>
                        <a:sysClr val="window" lastClr="FFFFFF">
                          <a:lumMod val="95000"/>
                        </a:sysClr>
                      </a:solidFill>
                    </p:grpSpPr>
                    <p:sp>
                      <p:nvSpPr>
                        <p:cNvPr id="1094" name="Oval 177"/>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1095" name="Rounded Rectangle 178"/>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1096" name="Rounded Rectangle 179"/>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1058" name="Group 141"/>
                      <p:cNvGrpSpPr/>
                      <p:nvPr/>
                    </p:nvGrpSpPr>
                    <p:grpSpPr>
                      <a:xfrm>
                        <a:off x="4136496" y="4692028"/>
                        <a:ext cx="180000" cy="504000"/>
                        <a:chOff x="1066800" y="2199000"/>
                        <a:chExt cx="684000" cy="1897200"/>
                      </a:xfrm>
                      <a:solidFill>
                        <a:sysClr val="window" lastClr="FFFFFF">
                          <a:lumMod val="95000"/>
                        </a:sysClr>
                      </a:solidFill>
                    </p:grpSpPr>
                    <p:sp>
                      <p:nvSpPr>
                        <p:cNvPr id="1091" name="Oval 174"/>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1092" name="Rounded Rectangle 175"/>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1093" name="Rounded Rectangle 176"/>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1059" name="Group 142"/>
                      <p:cNvGrpSpPr/>
                      <p:nvPr/>
                    </p:nvGrpSpPr>
                    <p:grpSpPr>
                      <a:xfrm>
                        <a:off x="4377592" y="4692028"/>
                        <a:ext cx="180000" cy="504000"/>
                        <a:chOff x="1066800" y="2199000"/>
                        <a:chExt cx="684000" cy="1897200"/>
                      </a:xfrm>
                      <a:solidFill>
                        <a:sysClr val="window" lastClr="FFFFFF">
                          <a:lumMod val="95000"/>
                        </a:sysClr>
                      </a:solidFill>
                    </p:grpSpPr>
                    <p:sp>
                      <p:nvSpPr>
                        <p:cNvPr id="1088" name="Oval 171"/>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1089" name="Rounded Rectangle 172"/>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1090" name="Rounded Rectangle 173"/>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1060" name="Group 143"/>
                      <p:cNvGrpSpPr/>
                      <p:nvPr/>
                    </p:nvGrpSpPr>
                    <p:grpSpPr>
                      <a:xfrm>
                        <a:off x="4618687" y="4692028"/>
                        <a:ext cx="180000" cy="504000"/>
                        <a:chOff x="1066800" y="2199000"/>
                        <a:chExt cx="684000" cy="1897200"/>
                      </a:xfrm>
                      <a:solidFill>
                        <a:sysClr val="window" lastClr="FFFFFF">
                          <a:lumMod val="95000"/>
                        </a:sysClr>
                      </a:solidFill>
                    </p:grpSpPr>
                    <p:sp>
                      <p:nvSpPr>
                        <p:cNvPr id="1085" name="Oval 168"/>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1086" name="Rounded Rectangle 169"/>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1087" name="Rounded Rectangle 170"/>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1061" name="Group 144"/>
                      <p:cNvGrpSpPr/>
                      <p:nvPr/>
                    </p:nvGrpSpPr>
                    <p:grpSpPr>
                      <a:xfrm>
                        <a:off x="4859782" y="4692028"/>
                        <a:ext cx="180000" cy="504000"/>
                        <a:chOff x="1066800" y="2199000"/>
                        <a:chExt cx="684000" cy="1897200"/>
                      </a:xfrm>
                      <a:solidFill>
                        <a:sysClr val="window" lastClr="FFFFFF">
                          <a:lumMod val="95000"/>
                        </a:sysClr>
                      </a:solidFill>
                    </p:grpSpPr>
                    <p:sp>
                      <p:nvSpPr>
                        <p:cNvPr id="1082" name="Oval 165"/>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1083" name="Rounded Rectangle 166"/>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1084" name="Rounded Rectangle 167"/>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1062" name="Group 145"/>
                      <p:cNvGrpSpPr/>
                      <p:nvPr/>
                    </p:nvGrpSpPr>
                    <p:grpSpPr>
                      <a:xfrm>
                        <a:off x="5100877" y="4692028"/>
                        <a:ext cx="180000" cy="504000"/>
                        <a:chOff x="1066800" y="2199000"/>
                        <a:chExt cx="684000" cy="1897200"/>
                      </a:xfrm>
                      <a:solidFill>
                        <a:sysClr val="window" lastClr="FFFFFF">
                          <a:lumMod val="95000"/>
                        </a:sysClr>
                      </a:solidFill>
                    </p:grpSpPr>
                    <p:sp>
                      <p:nvSpPr>
                        <p:cNvPr id="1079" name="Oval 162"/>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1080" name="Rounded Rectangle 163"/>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1081" name="Rounded Rectangle 164"/>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1063" name="Group 146"/>
                      <p:cNvGrpSpPr/>
                      <p:nvPr/>
                    </p:nvGrpSpPr>
                    <p:grpSpPr>
                      <a:xfrm>
                        <a:off x="5583068" y="4692028"/>
                        <a:ext cx="180000" cy="504000"/>
                        <a:chOff x="1066800" y="2199000"/>
                        <a:chExt cx="684000" cy="1897200"/>
                      </a:xfrm>
                      <a:solidFill>
                        <a:sysClr val="window" lastClr="FFFFFF">
                          <a:lumMod val="95000"/>
                        </a:sysClr>
                      </a:solidFill>
                    </p:grpSpPr>
                    <p:sp>
                      <p:nvSpPr>
                        <p:cNvPr id="1076" name="Oval 159"/>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1077" name="Rounded Rectangle 160"/>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1078" name="Rounded Rectangle 161"/>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1064" name="Group 147"/>
                      <p:cNvGrpSpPr/>
                      <p:nvPr/>
                    </p:nvGrpSpPr>
                    <p:grpSpPr>
                      <a:xfrm>
                        <a:off x="5341973" y="4692028"/>
                        <a:ext cx="180000" cy="504000"/>
                        <a:chOff x="1066800" y="2199000"/>
                        <a:chExt cx="684000" cy="1897200"/>
                      </a:xfrm>
                      <a:solidFill>
                        <a:sysClr val="window" lastClr="FFFFFF">
                          <a:lumMod val="95000"/>
                        </a:sysClr>
                      </a:solidFill>
                    </p:grpSpPr>
                    <p:sp>
                      <p:nvSpPr>
                        <p:cNvPr id="1073" name="Oval 156"/>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1074" name="Rounded Rectangle 157"/>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1075" name="Rounded Rectangle 158"/>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1065" name="Group 148"/>
                      <p:cNvGrpSpPr/>
                      <p:nvPr/>
                    </p:nvGrpSpPr>
                    <p:grpSpPr>
                      <a:xfrm>
                        <a:off x="5824163" y="4692028"/>
                        <a:ext cx="180000" cy="504000"/>
                        <a:chOff x="1066800" y="2199000"/>
                        <a:chExt cx="684000" cy="1897200"/>
                      </a:xfrm>
                      <a:solidFill>
                        <a:sysClr val="window" lastClr="FFFFFF">
                          <a:lumMod val="95000"/>
                        </a:sysClr>
                      </a:solidFill>
                    </p:grpSpPr>
                    <p:sp>
                      <p:nvSpPr>
                        <p:cNvPr id="1070" name="Oval 153"/>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1071" name="Rounded Rectangle 154"/>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1072" name="Rounded Rectangle 155"/>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1066" name="Group 149"/>
                      <p:cNvGrpSpPr/>
                      <p:nvPr/>
                    </p:nvGrpSpPr>
                    <p:grpSpPr>
                      <a:xfrm>
                        <a:off x="6065261" y="4692028"/>
                        <a:ext cx="180000" cy="504000"/>
                        <a:chOff x="2832000" y="2514600"/>
                        <a:chExt cx="216000" cy="612000"/>
                      </a:xfrm>
                      <a:solidFill>
                        <a:sysClr val="window" lastClr="FFFFFF">
                          <a:lumMod val="95000"/>
                        </a:sysClr>
                      </a:solidFill>
                    </p:grpSpPr>
                    <p:sp>
                      <p:nvSpPr>
                        <p:cNvPr id="1067" name="Oval 150"/>
                        <p:cNvSpPr/>
                        <p:nvPr/>
                      </p:nvSpPr>
                      <p:spPr>
                        <a:xfrm>
                          <a:off x="2866105" y="2514600"/>
                          <a:ext cx="147789" cy="150968"/>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1068" name="Rounded Rectangle 151"/>
                        <p:cNvSpPr/>
                        <p:nvPr/>
                      </p:nvSpPr>
                      <p:spPr>
                        <a:xfrm>
                          <a:off x="2832000" y="2679116"/>
                          <a:ext cx="216000" cy="232258"/>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1069" name="Rounded Rectangle 152"/>
                        <p:cNvSpPr/>
                        <p:nvPr/>
                      </p:nvSpPr>
                      <p:spPr>
                        <a:xfrm>
                          <a:off x="2866105" y="2813052"/>
                          <a:ext cx="147789" cy="313548"/>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grpSp>
                  <p:nvGrpSpPr>
                    <p:cNvPr id="938" name="Group 133"/>
                    <p:cNvGrpSpPr/>
                    <p:nvPr/>
                  </p:nvGrpSpPr>
                  <p:grpSpPr>
                    <a:xfrm>
                      <a:off x="3895401" y="4142259"/>
                      <a:ext cx="2349860" cy="504000"/>
                      <a:chOff x="3895401" y="4098427"/>
                      <a:chExt cx="2349860" cy="504000"/>
                    </a:xfrm>
                  </p:grpSpPr>
                  <p:grpSp>
                    <p:nvGrpSpPr>
                      <p:cNvPr id="1017" name="Group 181"/>
                      <p:cNvGrpSpPr/>
                      <p:nvPr/>
                    </p:nvGrpSpPr>
                    <p:grpSpPr>
                      <a:xfrm>
                        <a:off x="3895401" y="4098427"/>
                        <a:ext cx="180000" cy="504000"/>
                        <a:chOff x="1066800" y="2199000"/>
                        <a:chExt cx="684000" cy="1897200"/>
                      </a:xfrm>
                      <a:solidFill>
                        <a:sysClr val="window" lastClr="FFFFFF">
                          <a:lumMod val="95000"/>
                        </a:sysClr>
                      </a:solidFill>
                    </p:grpSpPr>
                    <p:sp>
                      <p:nvSpPr>
                        <p:cNvPr id="1054" name="Oval 218"/>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1055" name="Rounded Rectangle 219"/>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1056" name="Rounded Rectangle 220"/>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1018" name="Group 182"/>
                      <p:cNvGrpSpPr/>
                      <p:nvPr/>
                    </p:nvGrpSpPr>
                    <p:grpSpPr>
                      <a:xfrm>
                        <a:off x="4136496" y="4098427"/>
                        <a:ext cx="180000" cy="504000"/>
                        <a:chOff x="1066800" y="2199000"/>
                        <a:chExt cx="684000" cy="1897200"/>
                      </a:xfrm>
                      <a:solidFill>
                        <a:sysClr val="window" lastClr="FFFFFF">
                          <a:lumMod val="95000"/>
                        </a:sysClr>
                      </a:solidFill>
                    </p:grpSpPr>
                    <p:sp>
                      <p:nvSpPr>
                        <p:cNvPr id="1051" name="Oval 215"/>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1052" name="Rounded Rectangle 216"/>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1053" name="Rounded Rectangle 217"/>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1019" name="Group 183"/>
                      <p:cNvGrpSpPr/>
                      <p:nvPr/>
                    </p:nvGrpSpPr>
                    <p:grpSpPr>
                      <a:xfrm>
                        <a:off x="4377592" y="4098427"/>
                        <a:ext cx="180000" cy="504000"/>
                        <a:chOff x="1066800" y="2199000"/>
                        <a:chExt cx="684000" cy="1897200"/>
                      </a:xfrm>
                      <a:solidFill>
                        <a:sysClr val="window" lastClr="FFFFFF">
                          <a:lumMod val="95000"/>
                        </a:sysClr>
                      </a:solidFill>
                    </p:grpSpPr>
                    <p:sp>
                      <p:nvSpPr>
                        <p:cNvPr id="1048" name="Oval 212"/>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1049" name="Rounded Rectangle 213"/>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1050" name="Rounded Rectangle 214"/>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1020" name="Group 184"/>
                      <p:cNvGrpSpPr/>
                      <p:nvPr/>
                    </p:nvGrpSpPr>
                    <p:grpSpPr>
                      <a:xfrm>
                        <a:off x="4618687" y="4098427"/>
                        <a:ext cx="180000" cy="504000"/>
                        <a:chOff x="1066800" y="2199000"/>
                        <a:chExt cx="684000" cy="1897200"/>
                      </a:xfrm>
                      <a:solidFill>
                        <a:sysClr val="window" lastClr="FFFFFF">
                          <a:lumMod val="95000"/>
                        </a:sysClr>
                      </a:solidFill>
                    </p:grpSpPr>
                    <p:sp>
                      <p:nvSpPr>
                        <p:cNvPr id="1045" name="Oval 209"/>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1046" name="Rounded Rectangle 210"/>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1047" name="Rounded Rectangle 211"/>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1021" name="Group 185"/>
                      <p:cNvGrpSpPr/>
                      <p:nvPr/>
                    </p:nvGrpSpPr>
                    <p:grpSpPr>
                      <a:xfrm>
                        <a:off x="4859782" y="4098427"/>
                        <a:ext cx="180000" cy="504000"/>
                        <a:chOff x="1066800" y="2199000"/>
                        <a:chExt cx="684000" cy="1897200"/>
                      </a:xfrm>
                      <a:solidFill>
                        <a:sysClr val="window" lastClr="FFFFFF">
                          <a:lumMod val="95000"/>
                        </a:sysClr>
                      </a:solidFill>
                    </p:grpSpPr>
                    <p:sp>
                      <p:nvSpPr>
                        <p:cNvPr id="1042" name="Oval 206"/>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1043" name="Rounded Rectangle 207"/>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1044" name="Rounded Rectangle 208"/>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1022" name="Group 186"/>
                      <p:cNvGrpSpPr/>
                      <p:nvPr/>
                    </p:nvGrpSpPr>
                    <p:grpSpPr>
                      <a:xfrm>
                        <a:off x="5100877" y="4098427"/>
                        <a:ext cx="180000" cy="504000"/>
                        <a:chOff x="1066800" y="2199000"/>
                        <a:chExt cx="684000" cy="1897200"/>
                      </a:xfrm>
                      <a:solidFill>
                        <a:sysClr val="window" lastClr="FFFFFF">
                          <a:lumMod val="95000"/>
                        </a:sysClr>
                      </a:solidFill>
                    </p:grpSpPr>
                    <p:sp>
                      <p:nvSpPr>
                        <p:cNvPr id="1039" name="Oval 203"/>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1040" name="Rounded Rectangle 204"/>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1041" name="Rounded Rectangle 205"/>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1023" name="Group 187"/>
                      <p:cNvGrpSpPr/>
                      <p:nvPr/>
                    </p:nvGrpSpPr>
                    <p:grpSpPr>
                      <a:xfrm>
                        <a:off x="5583068" y="4098427"/>
                        <a:ext cx="180000" cy="504000"/>
                        <a:chOff x="1066800" y="2199000"/>
                        <a:chExt cx="684000" cy="1897200"/>
                      </a:xfrm>
                      <a:solidFill>
                        <a:sysClr val="window" lastClr="FFFFFF">
                          <a:lumMod val="95000"/>
                        </a:sysClr>
                      </a:solidFill>
                    </p:grpSpPr>
                    <p:sp>
                      <p:nvSpPr>
                        <p:cNvPr id="1036" name="Oval 200"/>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1037" name="Rounded Rectangle 201"/>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1038" name="Rounded Rectangle 202"/>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1024" name="Group 188"/>
                      <p:cNvGrpSpPr/>
                      <p:nvPr/>
                    </p:nvGrpSpPr>
                    <p:grpSpPr>
                      <a:xfrm>
                        <a:off x="5341973" y="4098427"/>
                        <a:ext cx="180000" cy="504000"/>
                        <a:chOff x="1066800" y="2199000"/>
                        <a:chExt cx="684000" cy="1897200"/>
                      </a:xfrm>
                      <a:solidFill>
                        <a:sysClr val="window" lastClr="FFFFFF">
                          <a:lumMod val="95000"/>
                        </a:sysClr>
                      </a:solidFill>
                    </p:grpSpPr>
                    <p:sp>
                      <p:nvSpPr>
                        <p:cNvPr id="1033" name="Oval 197"/>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1034" name="Rounded Rectangle 198"/>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1035" name="Rounded Rectangle 199"/>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1025" name="Group 189"/>
                      <p:cNvGrpSpPr/>
                      <p:nvPr/>
                    </p:nvGrpSpPr>
                    <p:grpSpPr>
                      <a:xfrm>
                        <a:off x="5824163" y="4098427"/>
                        <a:ext cx="180000" cy="504000"/>
                        <a:chOff x="1066800" y="2199000"/>
                        <a:chExt cx="684000" cy="1897200"/>
                      </a:xfrm>
                      <a:solidFill>
                        <a:sysClr val="window" lastClr="FFFFFF">
                          <a:lumMod val="95000"/>
                        </a:sysClr>
                      </a:solidFill>
                    </p:grpSpPr>
                    <p:sp>
                      <p:nvSpPr>
                        <p:cNvPr id="1030" name="Oval 194"/>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1031" name="Rounded Rectangle 195"/>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1032" name="Rounded Rectangle 196"/>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1026" name="Group 190"/>
                      <p:cNvGrpSpPr/>
                      <p:nvPr/>
                    </p:nvGrpSpPr>
                    <p:grpSpPr>
                      <a:xfrm>
                        <a:off x="6065261" y="4098427"/>
                        <a:ext cx="180000" cy="504000"/>
                        <a:chOff x="2832000" y="2514600"/>
                        <a:chExt cx="216000" cy="612000"/>
                      </a:xfrm>
                      <a:solidFill>
                        <a:sysClr val="window" lastClr="FFFFFF">
                          <a:lumMod val="95000"/>
                        </a:sysClr>
                      </a:solidFill>
                    </p:grpSpPr>
                    <p:sp>
                      <p:nvSpPr>
                        <p:cNvPr id="1027" name="Oval 191"/>
                        <p:cNvSpPr/>
                        <p:nvPr/>
                      </p:nvSpPr>
                      <p:spPr>
                        <a:xfrm>
                          <a:off x="2866105" y="2514600"/>
                          <a:ext cx="147789" cy="150968"/>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1028" name="Rounded Rectangle 192"/>
                        <p:cNvSpPr/>
                        <p:nvPr/>
                      </p:nvSpPr>
                      <p:spPr>
                        <a:xfrm>
                          <a:off x="2832000" y="2679116"/>
                          <a:ext cx="216000" cy="232258"/>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1029" name="Rounded Rectangle 193"/>
                        <p:cNvSpPr/>
                        <p:nvPr/>
                      </p:nvSpPr>
                      <p:spPr>
                        <a:xfrm>
                          <a:off x="2866105" y="2813052"/>
                          <a:ext cx="147789" cy="313548"/>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grpSp>
                  <p:nvGrpSpPr>
                    <p:cNvPr id="939" name="Group 134"/>
                    <p:cNvGrpSpPr/>
                    <p:nvPr/>
                  </p:nvGrpSpPr>
                  <p:grpSpPr>
                    <a:xfrm>
                      <a:off x="3895401" y="3592490"/>
                      <a:ext cx="2349860" cy="504000"/>
                      <a:chOff x="3895401" y="3592490"/>
                      <a:chExt cx="2349860" cy="504000"/>
                    </a:xfrm>
                  </p:grpSpPr>
                  <p:grpSp>
                    <p:nvGrpSpPr>
                      <p:cNvPr id="977" name="Group 222"/>
                      <p:cNvGrpSpPr/>
                      <p:nvPr/>
                    </p:nvGrpSpPr>
                    <p:grpSpPr>
                      <a:xfrm>
                        <a:off x="3895401" y="3592490"/>
                        <a:ext cx="180000" cy="504000"/>
                        <a:chOff x="1066800" y="2199000"/>
                        <a:chExt cx="684000" cy="1897200"/>
                      </a:xfrm>
                      <a:solidFill>
                        <a:sysClr val="window" lastClr="FFFFFF">
                          <a:lumMod val="95000"/>
                        </a:sysClr>
                      </a:solidFill>
                    </p:grpSpPr>
                    <p:sp>
                      <p:nvSpPr>
                        <p:cNvPr id="1014" name="Oval 259"/>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1015" name="Rounded Rectangle 260"/>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1016" name="Rounded Rectangle 261"/>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978" name="Group 223"/>
                      <p:cNvGrpSpPr/>
                      <p:nvPr/>
                    </p:nvGrpSpPr>
                    <p:grpSpPr>
                      <a:xfrm>
                        <a:off x="4136496" y="3592490"/>
                        <a:ext cx="180000" cy="504000"/>
                        <a:chOff x="1066800" y="2199000"/>
                        <a:chExt cx="684000" cy="1897200"/>
                      </a:xfrm>
                      <a:solidFill>
                        <a:sysClr val="window" lastClr="FFFFFF">
                          <a:lumMod val="95000"/>
                        </a:sysClr>
                      </a:solidFill>
                    </p:grpSpPr>
                    <p:sp>
                      <p:nvSpPr>
                        <p:cNvPr id="1011" name="Oval 256"/>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1012" name="Rounded Rectangle 257"/>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1013" name="Rounded Rectangle 258"/>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979" name="Group 224"/>
                      <p:cNvGrpSpPr/>
                      <p:nvPr/>
                    </p:nvGrpSpPr>
                    <p:grpSpPr>
                      <a:xfrm>
                        <a:off x="4377592" y="3592490"/>
                        <a:ext cx="180000" cy="504000"/>
                        <a:chOff x="1066800" y="2199000"/>
                        <a:chExt cx="684000" cy="1897200"/>
                      </a:xfrm>
                      <a:solidFill>
                        <a:sysClr val="window" lastClr="FFFFFF">
                          <a:lumMod val="95000"/>
                        </a:sysClr>
                      </a:solidFill>
                    </p:grpSpPr>
                    <p:sp>
                      <p:nvSpPr>
                        <p:cNvPr id="1008" name="Oval 253"/>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1009" name="Rounded Rectangle 254"/>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1010" name="Rounded Rectangle 255"/>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980" name="Group 225"/>
                      <p:cNvGrpSpPr/>
                      <p:nvPr/>
                    </p:nvGrpSpPr>
                    <p:grpSpPr>
                      <a:xfrm>
                        <a:off x="4618687" y="3592490"/>
                        <a:ext cx="180000" cy="504000"/>
                        <a:chOff x="1066800" y="2199000"/>
                        <a:chExt cx="684000" cy="1897200"/>
                      </a:xfrm>
                      <a:solidFill>
                        <a:sysClr val="window" lastClr="FFFFFF">
                          <a:lumMod val="95000"/>
                        </a:sysClr>
                      </a:solidFill>
                    </p:grpSpPr>
                    <p:sp>
                      <p:nvSpPr>
                        <p:cNvPr id="1005" name="Oval 250"/>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1006" name="Rounded Rectangle 251"/>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1007" name="Rounded Rectangle 252"/>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981" name="Group 226"/>
                      <p:cNvGrpSpPr/>
                      <p:nvPr/>
                    </p:nvGrpSpPr>
                    <p:grpSpPr>
                      <a:xfrm>
                        <a:off x="4859782" y="3592490"/>
                        <a:ext cx="180000" cy="504000"/>
                        <a:chOff x="1066800" y="2199000"/>
                        <a:chExt cx="684000" cy="1897200"/>
                      </a:xfrm>
                      <a:solidFill>
                        <a:sysClr val="window" lastClr="FFFFFF">
                          <a:lumMod val="95000"/>
                        </a:sysClr>
                      </a:solidFill>
                    </p:grpSpPr>
                    <p:sp>
                      <p:nvSpPr>
                        <p:cNvPr id="1002" name="Oval 247"/>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1003" name="Rounded Rectangle 248"/>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1004" name="Rounded Rectangle 249"/>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982" name="Group 227"/>
                      <p:cNvGrpSpPr/>
                      <p:nvPr/>
                    </p:nvGrpSpPr>
                    <p:grpSpPr>
                      <a:xfrm>
                        <a:off x="5100877" y="3592490"/>
                        <a:ext cx="180000" cy="504000"/>
                        <a:chOff x="1066800" y="2199000"/>
                        <a:chExt cx="684000" cy="1897200"/>
                      </a:xfrm>
                      <a:solidFill>
                        <a:sysClr val="window" lastClr="FFFFFF">
                          <a:lumMod val="95000"/>
                        </a:sysClr>
                      </a:solidFill>
                    </p:grpSpPr>
                    <p:sp>
                      <p:nvSpPr>
                        <p:cNvPr id="999" name="Oval 244"/>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1000" name="Rounded Rectangle 245"/>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1001" name="Rounded Rectangle 246"/>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983" name="Group 228"/>
                      <p:cNvGrpSpPr/>
                      <p:nvPr/>
                    </p:nvGrpSpPr>
                    <p:grpSpPr>
                      <a:xfrm>
                        <a:off x="5583068" y="3592490"/>
                        <a:ext cx="180000" cy="504000"/>
                        <a:chOff x="1066800" y="2199000"/>
                        <a:chExt cx="684000" cy="1897200"/>
                      </a:xfrm>
                      <a:solidFill>
                        <a:sysClr val="window" lastClr="FFFFFF">
                          <a:lumMod val="95000"/>
                        </a:sysClr>
                      </a:solidFill>
                    </p:grpSpPr>
                    <p:sp>
                      <p:nvSpPr>
                        <p:cNvPr id="996" name="Oval 241"/>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997" name="Rounded Rectangle 242"/>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998" name="Rounded Rectangle 243"/>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984" name="Group 229"/>
                      <p:cNvGrpSpPr/>
                      <p:nvPr/>
                    </p:nvGrpSpPr>
                    <p:grpSpPr>
                      <a:xfrm>
                        <a:off x="5341973" y="3592490"/>
                        <a:ext cx="180000" cy="504000"/>
                        <a:chOff x="1066800" y="2199000"/>
                        <a:chExt cx="684000" cy="1897200"/>
                      </a:xfrm>
                      <a:solidFill>
                        <a:sysClr val="window" lastClr="FFFFFF">
                          <a:lumMod val="95000"/>
                        </a:sysClr>
                      </a:solidFill>
                    </p:grpSpPr>
                    <p:sp>
                      <p:nvSpPr>
                        <p:cNvPr id="993" name="Oval 238"/>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994" name="Rounded Rectangle 239"/>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995" name="Rounded Rectangle 240"/>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985" name="Group 230"/>
                      <p:cNvGrpSpPr/>
                      <p:nvPr/>
                    </p:nvGrpSpPr>
                    <p:grpSpPr>
                      <a:xfrm>
                        <a:off x="5824163" y="3592490"/>
                        <a:ext cx="180000" cy="504000"/>
                        <a:chOff x="1066800" y="2199000"/>
                        <a:chExt cx="684000" cy="1897200"/>
                      </a:xfrm>
                      <a:solidFill>
                        <a:sysClr val="window" lastClr="FFFFFF">
                          <a:lumMod val="95000"/>
                        </a:sysClr>
                      </a:solidFill>
                    </p:grpSpPr>
                    <p:sp>
                      <p:nvSpPr>
                        <p:cNvPr id="990" name="Oval 235"/>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991" name="Rounded Rectangle 236"/>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992" name="Rounded Rectangle 237"/>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986" name="Group 231"/>
                      <p:cNvGrpSpPr/>
                      <p:nvPr/>
                    </p:nvGrpSpPr>
                    <p:grpSpPr>
                      <a:xfrm>
                        <a:off x="6065261" y="3592490"/>
                        <a:ext cx="180000" cy="504000"/>
                        <a:chOff x="2832000" y="2514600"/>
                        <a:chExt cx="216000" cy="612000"/>
                      </a:xfrm>
                      <a:solidFill>
                        <a:sysClr val="window" lastClr="FFFFFF">
                          <a:lumMod val="95000"/>
                        </a:sysClr>
                      </a:solidFill>
                    </p:grpSpPr>
                    <p:sp>
                      <p:nvSpPr>
                        <p:cNvPr id="987" name="Oval 232"/>
                        <p:cNvSpPr/>
                        <p:nvPr/>
                      </p:nvSpPr>
                      <p:spPr>
                        <a:xfrm>
                          <a:off x="2866105" y="2514600"/>
                          <a:ext cx="147789" cy="150968"/>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988" name="Rounded Rectangle 233"/>
                        <p:cNvSpPr/>
                        <p:nvPr/>
                      </p:nvSpPr>
                      <p:spPr>
                        <a:xfrm>
                          <a:off x="2832000" y="2679116"/>
                          <a:ext cx="216000" cy="232258"/>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989" name="Rounded Rectangle 234"/>
                        <p:cNvSpPr/>
                        <p:nvPr/>
                      </p:nvSpPr>
                      <p:spPr>
                        <a:xfrm>
                          <a:off x="2866105" y="2813052"/>
                          <a:ext cx="147789" cy="313548"/>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grpSp>
                  <p:nvGrpSpPr>
                    <p:cNvPr id="940" name="Group 554"/>
                    <p:cNvGrpSpPr/>
                    <p:nvPr/>
                  </p:nvGrpSpPr>
                  <p:grpSpPr>
                    <a:xfrm>
                      <a:off x="3895401" y="3042721"/>
                      <a:ext cx="2108762" cy="504000"/>
                      <a:chOff x="3895401" y="3042721"/>
                      <a:chExt cx="2108762" cy="504000"/>
                    </a:xfrm>
                  </p:grpSpPr>
                  <p:grpSp>
                    <p:nvGrpSpPr>
                      <p:cNvPr id="941" name="Group 300"/>
                      <p:cNvGrpSpPr/>
                      <p:nvPr/>
                    </p:nvGrpSpPr>
                    <p:grpSpPr>
                      <a:xfrm>
                        <a:off x="3895401" y="3042721"/>
                        <a:ext cx="180000" cy="504000"/>
                        <a:chOff x="3895401" y="3042721"/>
                        <a:chExt cx="180000" cy="504000"/>
                      </a:xfrm>
                    </p:grpSpPr>
                    <p:sp>
                      <p:nvSpPr>
                        <p:cNvPr id="974" name="Oval 263"/>
                        <p:cNvSpPr/>
                        <p:nvPr/>
                      </p:nvSpPr>
                      <p:spPr>
                        <a:xfrm>
                          <a:off x="3923822" y="3042721"/>
                          <a:ext cx="123157" cy="124327"/>
                        </a:xfrm>
                        <a:prstGeom prst="ellipse">
                          <a:avLst/>
                        </a:prstGeom>
                        <a:solidFill>
                          <a:srgbClr val="F0414B"/>
                        </a:solid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975" name="Rounded Rectangle 264"/>
                        <p:cNvSpPr/>
                        <p:nvPr/>
                      </p:nvSpPr>
                      <p:spPr>
                        <a:xfrm>
                          <a:off x="3895401" y="3178205"/>
                          <a:ext cx="180000" cy="191271"/>
                        </a:xfrm>
                        <a:prstGeom prst="roundRect">
                          <a:avLst/>
                        </a:prstGeom>
                        <a:solidFill>
                          <a:srgbClr val="F0414B"/>
                        </a:solid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976" name="Rounded Rectangle 265"/>
                        <p:cNvSpPr/>
                        <p:nvPr/>
                      </p:nvSpPr>
                      <p:spPr>
                        <a:xfrm>
                          <a:off x="3923822" y="3288505"/>
                          <a:ext cx="123157" cy="258216"/>
                        </a:xfrm>
                        <a:prstGeom prst="roundRect">
                          <a:avLst/>
                        </a:prstGeom>
                        <a:solidFill>
                          <a:srgbClr val="F0414B"/>
                        </a:solid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942" name="Group 555"/>
                      <p:cNvGrpSpPr/>
                      <p:nvPr/>
                    </p:nvGrpSpPr>
                    <p:grpSpPr>
                      <a:xfrm>
                        <a:off x="4136496" y="3042721"/>
                        <a:ext cx="180000" cy="504000"/>
                        <a:chOff x="1066800" y="2199000"/>
                        <a:chExt cx="684000" cy="1897200"/>
                      </a:xfrm>
                      <a:solidFill>
                        <a:sysClr val="window" lastClr="FFFFFF">
                          <a:lumMod val="95000"/>
                        </a:sysClr>
                      </a:solidFill>
                    </p:grpSpPr>
                    <p:sp>
                      <p:nvSpPr>
                        <p:cNvPr id="971" name="Oval 556"/>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972" name="Rounded Rectangle 557"/>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973" name="Rounded Rectangle 558"/>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943" name="Group 559"/>
                      <p:cNvGrpSpPr/>
                      <p:nvPr/>
                    </p:nvGrpSpPr>
                    <p:grpSpPr>
                      <a:xfrm>
                        <a:off x="4377591" y="3042721"/>
                        <a:ext cx="180000" cy="504000"/>
                        <a:chOff x="1066800" y="2199000"/>
                        <a:chExt cx="684000" cy="1897200"/>
                      </a:xfrm>
                      <a:solidFill>
                        <a:sysClr val="window" lastClr="FFFFFF">
                          <a:lumMod val="95000"/>
                        </a:sysClr>
                      </a:solidFill>
                    </p:grpSpPr>
                    <p:sp>
                      <p:nvSpPr>
                        <p:cNvPr id="968" name="Oval 560"/>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969" name="Rounded Rectangle 561"/>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970" name="Rounded Rectangle 562"/>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944" name="Group 563"/>
                      <p:cNvGrpSpPr/>
                      <p:nvPr/>
                    </p:nvGrpSpPr>
                    <p:grpSpPr>
                      <a:xfrm>
                        <a:off x="4859781" y="3042721"/>
                        <a:ext cx="180000" cy="504000"/>
                        <a:chOff x="1066800" y="2199000"/>
                        <a:chExt cx="684000" cy="1897200"/>
                      </a:xfrm>
                      <a:solidFill>
                        <a:sysClr val="window" lastClr="FFFFFF">
                          <a:lumMod val="95000"/>
                        </a:sysClr>
                      </a:solidFill>
                    </p:grpSpPr>
                    <p:sp>
                      <p:nvSpPr>
                        <p:cNvPr id="965" name="Oval 564"/>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966" name="Rounded Rectangle 565"/>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967" name="Rounded Rectangle 566"/>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945" name="Group 567"/>
                      <p:cNvGrpSpPr/>
                      <p:nvPr/>
                    </p:nvGrpSpPr>
                    <p:grpSpPr>
                      <a:xfrm>
                        <a:off x="4618686" y="3042721"/>
                        <a:ext cx="180000" cy="504000"/>
                        <a:chOff x="1066800" y="2199000"/>
                        <a:chExt cx="684000" cy="1897200"/>
                      </a:xfrm>
                      <a:solidFill>
                        <a:sysClr val="window" lastClr="FFFFFF">
                          <a:lumMod val="95000"/>
                        </a:sysClr>
                      </a:solidFill>
                    </p:grpSpPr>
                    <p:sp>
                      <p:nvSpPr>
                        <p:cNvPr id="962" name="Oval 568"/>
                        <p:cNvSpPr/>
                        <p:nvPr/>
                      </p:nvSpPr>
                      <p:spPr>
                        <a:xfrm>
                          <a:off x="1174800" y="2199000"/>
                          <a:ext cx="468000" cy="467999"/>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963" name="Rounded Rectangle 569"/>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964" name="Rounded Rectangle 570"/>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946" name="Group 571"/>
                      <p:cNvGrpSpPr/>
                      <p:nvPr/>
                    </p:nvGrpSpPr>
                    <p:grpSpPr>
                      <a:xfrm>
                        <a:off x="5100876" y="3042721"/>
                        <a:ext cx="180000" cy="504000"/>
                        <a:chOff x="1066800" y="2199000"/>
                        <a:chExt cx="684000" cy="1897200"/>
                      </a:xfrm>
                      <a:solidFill>
                        <a:sysClr val="window" lastClr="FFFFFF">
                          <a:lumMod val="95000"/>
                        </a:sysClr>
                      </a:solidFill>
                    </p:grpSpPr>
                    <p:sp>
                      <p:nvSpPr>
                        <p:cNvPr id="959" name="Oval 572"/>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960" name="Rounded Rectangle 573"/>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961" name="Rounded Rectangle 579"/>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947" name="Group 580"/>
                      <p:cNvGrpSpPr/>
                      <p:nvPr/>
                    </p:nvGrpSpPr>
                    <p:grpSpPr>
                      <a:xfrm>
                        <a:off x="5341971" y="3042721"/>
                        <a:ext cx="180000" cy="504000"/>
                        <a:chOff x="2832000" y="2514600"/>
                        <a:chExt cx="216000" cy="612000"/>
                      </a:xfrm>
                      <a:solidFill>
                        <a:sysClr val="window" lastClr="FFFFFF">
                          <a:lumMod val="95000"/>
                        </a:sysClr>
                      </a:solidFill>
                    </p:grpSpPr>
                    <p:sp>
                      <p:nvSpPr>
                        <p:cNvPr id="956" name="Oval 583"/>
                        <p:cNvSpPr/>
                        <p:nvPr/>
                      </p:nvSpPr>
                      <p:spPr>
                        <a:xfrm>
                          <a:off x="2866105" y="2514600"/>
                          <a:ext cx="147789" cy="150968"/>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957" name="Rounded Rectangle 585"/>
                        <p:cNvSpPr/>
                        <p:nvPr/>
                      </p:nvSpPr>
                      <p:spPr>
                        <a:xfrm>
                          <a:off x="2832000" y="2679116"/>
                          <a:ext cx="216000" cy="232258"/>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958" name="Rounded Rectangle 588"/>
                        <p:cNvSpPr/>
                        <p:nvPr/>
                      </p:nvSpPr>
                      <p:spPr>
                        <a:xfrm>
                          <a:off x="2866105" y="2813052"/>
                          <a:ext cx="147789" cy="313548"/>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948" name="Group 593"/>
                      <p:cNvGrpSpPr/>
                      <p:nvPr/>
                    </p:nvGrpSpPr>
                    <p:grpSpPr>
                      <a:xfrm>
                        <a:off x="5583066" y="3042721"/>
                        <a:ext cx="180000" cy="504000"/>
                        <a:chOff x="1066800" y="2199000"/>
                        <a:chExt cx="684000" cy="1897200"/>
                      </a:xfrm>
                      <a:solidFill>
                        <a:sysClr val="window" lastClr="FFFFFF">
                          <a:lumMod val="95000"/>
                        </a:sysClr>
                      </a:solidFill>
                    </p:grpSpPr>
                    <p:sp>
                      <p:nvSpPr>
                        <p:cNvPr id="953" name="Oval 594"/>
                        <p:cNvSpPr/>
                        <p:nvPr/>
                      </p:nvSpPr>
                      <p:spPr>
                        <a:xfrm>
                          <a:off x="1174800" y="2199000"/>
                          <a:ext cx="468000" cy="468000"/>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954" name="Rounded Rectangle 595"/>
                        <p:cNvSpPr/>
                        <p:nvPr/>
                      </p:nvSpPr>
                      <p:spPr>
                        <a:xfrm>
                          <a:off x="1066800" y="2709000"/>
                          <a:ext cx="684000" cy="720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955" name="Rounded Rectangle 596"/>
                        <p:cNvSpPr/>
                        <p:nvPr/>
                      </p:nvSpPr>
                      <p:spPr>
                        <a:xfrm>
                          <a:off x="1174800" y="3124200"/>
                          <a:ext cx="468000" cy="972000"/>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nvGrpSpPr>
                      <p:cNvPr id="949" name="Group 597"/>
                      <p:cNvGrpSpPr/>
                      <p:nvPr/>
                    </p:nvGrpSpPr>
                    <p:grpSpPr>
                      <a:xfrm>
                        <a:off x="5824163" y="3042721"/>
                        <a:ext cx="180000" cy="504000"/>
                        <a:chOff x="2832000" y="2514600"/>
                        <a:chExt cx="216000" cy="612000"/>
                      </a:xfrm>
                      <a:solidFill>
                        <a:sysClr val="window" lastClr="FFFFFF">
                          <a:lumMod val="95000"/>
                        </a:sysClr>
                      </a:solidFill>
                    </p:grpSpPr>
                    <p:sp>
                      <p:nvSpPr>
                        <p:cNvPr id="950" name="Oval 598"/>
                        <p:cNvSpPr/>
                        <p:nvPr/>
                      </p:nvSpPr>
                      <p:spPr>
                        <a:xfrm>
                          <a:off x="2866105" y="2514600"/>
                          <a:ext cx="147789" cy="150968"/>
                        </a:xfrm>
                        <a:prstGeom prst="ellipse">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951" name="Rounded Rectangle 599"/>
                        <p:cNvSpPr/>
                        <p:nvPr/>
                      </p:nvSpPr>
                      <p:spPr>
                        <a:xfrm>
                          <a:off x="2832000" y="2679116"/>
                          <a:ext cx="216000" cy="232258"/>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sp>
                      <p:nvSpPr>
                        <p:cNvPr id="952" name="Rounded Rectangle 600"/>
                        <p:cNvSpPr/>
                        <p:nvPr/>
                      </p:nvSpPr>
                      <p:spPr>
                        <a:xfrm>
                          <a:off x="2866105" y="2813052"/>
                          <a:ext cx="147789" cy="313548"/>
                        </a:xfrm>
                        <a:prstGeom prst="roundRect">
                          <a:avLst/>
                        </a:prstGeom>
                        <a:grpFill/>
                        <a:ln w="10795" cap="flat" cmpd="sng" algn="ctr">
                          <a:noFill/>
                          <a:prstDash val="solid"/>
                        </a:ln>
                        <a:effectLst/>
                      </p:spPr>
                      <p:txBody>
                        <a:bodyPr rtlCol="0" anchor="ctr"/>
                        <a:lstStyle/>
                        <a:p>
                          <a:pPr algn="ctr">
                            <a:defRPr/>
                          </a:pPr>
                          <a:endParaRPr lang="en-US" kern="0" dirty="0">
                            <a:solidFill>
                              <a:prstClr val="white"/>
                            </a:solidFill>
                            <a:latin typeface="Century Gothic" panose="020F0302020204030204"/>
                          </a:endParaRPr>
                        </a:p>
                      </p:txBody>
                    </p:sp>
                  </p:grpSp>
                </p:grpSp>
              </p:grpSp>
              <p:sp>
                <p:nvSpPr>
                  <p:cNvPr id="936" name="Rectangle 606"/>
                  <p:cNvSpPr/>
                  <p:nvPr/>
                </p:nvSpPr>
                <p:spPr>
                  <a:xfrm>
                    <a:off x="4416917" y="3233235"/>
                    <a:ext cx="1332416" cy="1323439"/>
                  </a:xfrm>
                  <a:prstGeom prst="rect">
                    <a:avLst/>
                  </a:prstGeom>
                  <a:noFill/>
                </p:spPr>
                <p:txBody>
                  <a:bodyPr wrap="none" lIns="91440" tIns="45720" rIns="91440" bIns="45720">
                    <a:spAutoFit/>
                  </a:bodyPr>
                  <a:lstStyle/>
                  <a:p>
                    <a:pPr algn="ctr">
                      <a:defRPr/>
                    </a:pPr>
                    <a:r>
                      <a:rPr lang="en-US" sz="8000" b="1" kern="0" dirty="0">
                        <a:ln w="10541" cmpd="sng">
                          <a:solidFill>
                            <a:srgbClr val="6482C3"/>
                          </a:solidFill>
                          <a:prstDash val="solid"/>
                        </a:ln>
                        <a:solidFill>
                          <a:srgbClr val="6482C3"/>
                        </a:solidFill>
                        <a:latin typeface="Century Gothic" panose="020F0302020204030204"/>
                      </a:rPr>
                      <a:t>39</a:t>
                    </a:r>
                  </a:p>
                </p:txBody>
              </p:sp>
            </p:grpSp>
            <p:sp>
              <p:nvSpPr>
                <p:cNvPr id="934" name="Rectangle 577"/>
                <p:cNvSpPr/>
                <p:nvPr/>
              </p:nvSpPr>
              <p:spPr>
                <a:xfrm>
                  <a:off x="6353932" y="4459567"/>
                  <a:ext cx="2556000" cy="576000"/>
                </a:xfrm>
                <a:prstGeom prst="rect">
                  <a:avLst/>
                </a:prstGeom>
                <a:noFill/>
                <a:ln w="10795" cap="flat" cmpd="sng" algn="ctr">
                  <a:noFill/>
                  <a:prstDash val="solid"/>
                </a:ln>
                <a:effectLst/>
              </p:spPr>
              <p:txBody>
                <a:bodyPr rtlCol="0" anchor="ctr"/>
                <a:lstStyle/>
                <a:p>
                  <a:pPr algn="ctr">
                    <a:defRPr/>
                  </a:pPr>
                  <a:r>
                    <a:rPr lang="en-US" sz="1400" b="1" kern="0" dirty="0" err="1">
                      <a:solidFill>
                        <a:srgbClr val="5A5A5A"/>
                      </a:solidFill>
                      <a:latin typeface="Century Gothic" panose="020F0302020204030204"/>
                    </a:rPr>
                    <a:t>Enfermedad</a:t>
                  </a:r>
                  <a:r>
                    <a:rPr lang="en-US" sz="1400" b="1" kern="0" dirty="0">
                      <a:solidFill>
                        <a:srgbClr val="5A5A5A"/>
                      </a:solidFill>
                      <a:latin typeface="Century Gothic" panose="020F0302020204030204"/>
                    </a:rPr>
                    <a:t> CV </a:t>
                  </a:r>
                  <a:r>
                    <a:rPr lang="en-US" sz="1400" b="1" kern="0" dirty="0" err="1">
                      <a:solidFill>
                        <a:srgbClr val="5A5A5A"/>
                      </a:solidFill>
                      <a:latin typeface="Century Gothic" panose="020F0302020204030204"/>
                    </a:rPr>
                    <a:t>establecida</a:t>
                  </a:r>
                  <a:r>
                    <a:rPr lang="en-US" sz="1400" b="1" kern="0" dirty="0">
                      <a:solidFill>
                        <a:srgbClr val="5A5A5A"/>
                      </a:solidFill>
                      <a:latin typeface="Century Gothic" panose="020F0302020204030204"/>
                    </a:rPr>
                    <a:t> con DM2 </a:t>
                  </a:r>
                </a:p>
                <a:p>
                  <a:pPr algn="ctr">
                    <a:defRPr/>
                  </a:pPr>
                  <a:r>
                    <a:rPr lang="en-US" sz="1200" kern="0" dirty="0">
                      <a:solidFill>
                        <a:srgbClr val="5A5A5A"/>
                      </a:solidFill>
                      <a:latin typeface="Century Gothic" panose="020F0302020204030204"/>
                    </a:rPr>
                    <a:t>92% </a:t>
                  </a:r>
                  <a:r>
                    <a:rPr lang="en-US" sz="1200" kern="0" dirty="0" err="1">
                      <a:solidFill>
                        <a:srgbClr val="5A5A5A"/>
                      </a:solidFill>
                      <a:latin typeface="Century Gothic" panose="020F0302020204030204"/>
                    </a:rPr>
                    <a:t>hipertensión</a:t>
                  </a:r>
                  <a:endParaRPr lang="en-US" sz="1200" kern="0" dirty="0">
                    <a:solidFill>
                      <a:srgbClr val="5A5A5A"/>
                    </a:solidFill>
                    <a:latin typeface="Century Gothic" panose="020F0302020204030204"/>
                  </a:endParaRPr>
                </a:p>
              </p:txBody>
            </p:sp>
          </p:grpSp>
        </p:grpSp>
      </p:grpSp>
      <p:sp>
        <p:nvSpPr>
          <p:cNvPr id="1097" name="Rectangle 633"/>
          <p:cNvSpPr/>
          <p:nvPr/>
        </p:nvSpPr>
        <p:spPr>
          <a:xfrm>
            <a:off x="7543582" y="4908431"/>
            <a:ext cx="2034753" cy="720080"/>
          </a:xfrm>
          <a:prstGeom prst="rect">
            <a:avLst/>
          </a:prstGeom>
          <a:noFill/>
          <a:ln w="10795" cap="flat" cmpd="sng" algn="ctr">
            <a:noFill/>
            <a:prstDash val="solid"/>
          </a:ln>
          <a:effectLst/>
        </p:spPr>
        <p:txBody>
          <a:bodyPr rtlCol="0" anchor="ctr"/>
          <a:lstStyle/>
          <a:p>
            <a:pPr algn="ctr">
              <a:spcBef>
                <a:spcPts val="1000"/>
              </a:spcBef>
              <a:defRPr/>
            </a:pPr>
            <a:r>
              <a:rPr lang="en-US" sz="1600" b="1" kern="0" dirty="0">
                <a:solidFill>
                  <a:srgbClr val="5A5A5A"/>
                </a:solidFill>
                <a:latin typeface="Century Gothic" panose="020F0302020204030204"/>
              </a:rPr>
              <a:t>&gt;80% </a:t>
            </a:r>
            <a:r>
              <a:rPr lang="en-US" sz="1600" b="1" kern="0" dirty="0" err="1">
                <a:solidFill>
                  <a:srgbClr val="5A5A5A"/>
                </a:solidFill>
                <a:latin typeface="Century Gothic" panose="020F0302020204030204"/>
              </a:rPr>
              <a:t>iECA</a:t>
            </a:r>
            <a:r>
              <a:rPr lang="en-US" sz="1600" b="1" kern="0" dirty="0">
                <a:solidFill>
                  <a:srgbClr val="5A5A5A"/>
                </a:solidFill>
                <a:latin typeface="Century Gothic" panose="020F0302020204030204"/>
              </a:rPr>
              <a:t>/ARAII  </a:t>
            </a:r>
          </a:p>
          <a:p>
            <a:pPr algn="ctr">
              <a:spcBef>
                <a:spcPts val="1000"/>
              </a:spcBef>
              <a:defRPr/>
            </a:pPr>
            <a:r>
              <a:rPr lang="en-US" sz="1600" b="1" kern="0" dirty="0">
                <a:solidFill>
                  <a:srgbClr val="5A5A5A"/>
                </a:solidFill>
                <a:latin typeface="Century Gothic" panose="020F0302020204030204"/>
              </a:rPr>
              <a:t>&gt;75% </a:t>
            </a:r>
            <a:r>
              <a:rPr lang="en-US" sz="1600" b="1" kern="0" dirty="0" err="1">
                <a:solidFill>
                  <a:srgbClr val="5A5A5A"/>
                </a:solidFill>
                <a:latin typeface="Century Gothic" panose="020F0302020204030204"/>
              </a:rPr>
              <a:t>estatinas</a:t>
            </a:r>
            <a:endParaRPr lang="en-US" sz="1600" b="1" kern="0" dirty="0">
              <a:solidFill>
                <a:srgbClr val="5A5A5A"/>
              </a:solidFill>
              <a:latin typeface="Century Gothic" panose="020F0302020204030204"/>
            </a:endParaRPr>
          </a:p>
        </p:txBody>
      </p:sp>
      <p:sp>
        <p:nvSpPr>
          <p:cNvPr id="1098" name="Oval 589"/>
          <p:cNvSpPr/>
          <p:nvPr/>
        </p:nvSpPr>
        <p:spPr>
          <a:xfrm>
            <a:off x="1882873" y="5658853"/>
            <a:ext cx="144000" cy="144000"/>
          </a:xfrm>
          <a:prstGeom prst="ellipse">
            <a:avLst/>
          </a:prstGeom>
          <a:solidFill>
            <a:srgbClr val="962891"/>
          </a:solidFill>
          <a:ln w="10795" cap="flat" cmpd="sng" algn="ctr">
            <a:solidFill>
              <a:srgbClr val="962891"/>
            </a:solidFill>
            <a:prstDash val="solid"/>
          </a:ln>
          <a:effectLst/>
        </p:spPr>
        <p:txBody>
          <a:bodyPr rtlCol="0" anchor="ctr"/>
          <a:lstStyle/>
          <a:p>
            <a:pPr algn="ctr">
              <a:defRPr/>
            </a:pPr>
            <a:endParaRPr lang="en-US" kern="0" dirty="0">
              <a:ln>
                <a:solidFill>
                  <a:srgbClr val="962891"/>
                </a:solidFill>
              </a:ln>
              <a:solidFill>
                <a:prstClr val="white"/>
              </a:solidFill>
              <a:latin typeface="Century Gothic" panose="020F0302020204030204"/>
            </a:endParaRPr>
          </a:p>
        </p:txBody>
      </p:sp>
      <p:cxnSp>
        <p:nvCxnSpPr>
          <p:cNvPr id="1099" name="Straight Connector 591"/>
          <p:cNvCxnSpPr/>
          <p:nvPr/>
        </p:nvCxnSpPr>
        <p:spPr>
          <a:xfrm>
            <a:off x="6233989" y="5740236"/>
            <a:ext cx="1042029" cy="0"/>
          </a:xfrm>
          <a:prstGeom prst="line">
            <a:avLst/>
          </a:prstGeom>
          <a:noFill/>
          <a:ln w="38100" cap="flat" cmpd="sng" algn="ctr">
            <a:solidFill>
              <a:sysClr val="window" lastClr="FFFFFF"/>
            </a:solidFill>
            <a:prstDash val="sysDash"/>
          </a:ln>
          <a:effectLst/>
        </p:spPr>
      </p:cxnSp>
      <p:sp>
        <p:nvSpPr>
          <p:cNvPr id="1100" name="Oval 592"/>
          <p:cNvSpPr/>
          <p:nvPr/>
        </p:nvSpPr>
        <p:spPr>
          <a:xfrm>
            <a:off x="5197604" y="5644526"/>
            <a:ext cx="144000" cy="144000"/>
          </a:xfrm>
          <a:prstGeom prst="ellipse">
            <a:avLst/>
          </a:prstGeom>
          <a:solidFill>
            <a:srgbClr val="962891"/>
          </a:solidFill>
          <a:ln w="10795" cap="flat" cmpd="sng" algn="ctr">
            <a:solidFill>
              <a:srgbClr val="962891"/>
            </a:solidFill>
            <a:prstDash val="solid"/>
          </a:ln>
          <a:effectLst/>
        </p:spPr>
        <p:txBody>
          <a:bodyPr rtlCol="0" anchor="ctr"/>
          <a:lstStyle/>
          <a:p>
            <a:pPr algn="ctr">
              <a:defRPr/>
            </a:pPr>
            <a:endParaRPr lang="en-US" kern="0" dirty="0">
              <a:ln>
                <a:solidFill>
                  <a:srgbClr val="962891"/>
                </a:solidFill>
              </a:ln>
              <a:solidFill>
                <a:prstClr val="white"/>
              </a:solidFill>
              <a:latin typeface="Century Gothic" panose="020F0302020204030204"/>
            </a:endParaRPr>
          </a:p>
        </p:txBody>
      </p:sp>
      <p:sp>
        <p:nvSpPr>
          <p:cNvPr id="1102" name="1101 CuadroTexto"/>
          <p:cNvSpPr txBox="1"/>
          <p:nvPr/>
        </p:nvSpPr>
        <p:spPr>
          <a:xfrm>
            <a:off x="8248319" y="6274370"/>
            <a:ext cx="2624470" cy="461655"/>
          </a:xfrm>
          <a:prstGeom prst="rect">
            <a:avLst/>
          </a:prstGeom>
          <a:noFill/>
        </p:spPr>
        <p:txBody>
          <a:bodyPr wrap="square" lIns="91428" tIns="45715" rIns="91428" bIns="45715" rtlCol="0">
            <a:spAutoFit/>
          </a:bodyPr>
          <a:lstStyle/>
          <a:p>
            <a:r>
              <a:rPr lang="es-ES" sz="1200" dirty="0">
                <a:solidFill>
                  <a:prstClr val="black"/>
                </a:solidFill>
              </a:rPr>
              <a:t>CV: cardiovascular</a:t>
            </a:r>
          </a:p>
          <a:p>
            <a:r>
              <a:rPr lang="es-ES" sz="1200" dirty="0">
                <a:solidFill>
                  <a:prstClr val="black"/>
                </a:solidFill>
              </a:rPr>
              <a:t>DM2: Diabetes mellitus tipo 2</a:t>
            </a:r>
            <a:endParaRPr lang="ca-ES" sz="1200" dirty="0">
              <a:solidFill>
                <a:prstClr val="black"/>
              </a:solidFill>
            </a:endParaRPr>
          </a:p>
        </p:txBody>
      </p:sp>
    </p:spTree>
    <p:extLst>
      <p:ext uri="{BB962C8B-B14F-4D97-AF65-F5344CB8AC3E}">
        <p14:creationId xmlns:p14="http://schemas.microsoft.com/office/powerpoint/2010/main" val="346290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27"/>
                                        </p:tgtEl>
                                        <p:attrNameLst>
                                          <p:attrName>style.visibility</p:attrName>
                                        </p:attrNameLst>
                                      </p:cBhvr>
                                      <p:to>
                                        <p:strVal val="visible"/>
                                      </p:to>
                                    </p:set>
                                    <p:animEffect transition="in" filter="wipe(left)">
                                      <p:cBhvr>
                                        <p:cTn id="7" dur="500"/>
                                        <p:tgtEl>
                                          <p:spTgt spid="9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88"/>
                                        </p:tgtEl>
                                        <p:attrNameLst>
                                          <p:attrName>style.visibility</p:attrName>
                                        </p:attrNameLst>
                                      </p:cBhvr>
                                      <p:to>
                                        <p:strVal val="visible"/>
                                      </p:to>
                                    </p:set>
                                    <p:animEffect transition="in" filter="wipe(left)">
                                      <p:cBhvr>
                                        <p:cTn id="12" dur="500"/>
                                        <p:tgtEl>
                                          <p:spTgt spid="68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97"/>
                                        </p:tgtEl>
                                        <p:attrNameLst>
                                          <p:attrName>style.visibility</p:attrName>
                                        </p:attrNameLst>
                                      </p:cBhvr>
                                      <p:to>
                                        <p:strVal val="visible"/>
                                      </p:to>
                                    </p:set>
                                    <p:animEffect transition="in" filter="wipe(left)">
                                      <p:cBhvr>
                                        <p:cTn id="17" dur="500"/>
                                        <p:tgtEl>
                                          <p:spTgt spid="109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28"/>
                                        </p:tgtEl>
                                        <p:attrNameLst>
                                          <p:attrName>style.visibility</p:attrName>
                                        </p:attrNameLst>
                                      </p:cBhvr>
                                      <p:to>
                                        <p:strVal val="visible"/>
                                      </p:to>
                                    </p:set>
                                    <p:animEffect transition="in" filter="wipe(left)">
                                      <p:cBhvr>
                                        <p:cTn id="22" dur="500"/>
                                        <p:tgtEl>
                                          <p:spTgt spid="9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04"/>
                                        </p:tgtEl>
                                        <p:attrNameLst>
                                          <p:attrName>style.visibility</p:attrName>
                                        </p:attrNameLst>
                                      </p:cBhvr>
                                      <p:to>
                                        <p:strVal val="visible"/>
                                      </p:to>
                                    </p:set>
                                    <p:animEffect transition="in" filter="wipe(left)">
                                      <p:cBhvr>
                                        <p:cTn id="27" dur="500"/>
                                        <p:tgtEl>
                                          <p:spTgt spid="110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03"/>
                                        </p:tgtEl>
                                        <p:attrNameLst>
                                          <p:attrName>style.visibility</p:attrName>
                                        </p:attrNameLst>
                                      </p:cBhvr>
                                      <p:to>
                                        <p:strVal val="visible"/>
                                      </p:to>
                                    </p:set>
                                    <p:animEffect transition="in" filter="wipe(left)">
                                      <p:cBhvr>
                                        <p:cTn id="32" dur="500"/>
                                        <p:tgtEl>
                                          <p:spTgt spid="1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3" grpId="0" animBg="1"/>
      <p:bldP spid="1104" grpId="0" animBg="1"/>
      <p:bldP spid="927" grpId="0"/>
      <p:bldP spid="109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A82545-0016-4707-A7B4-2802501E8DAE}"/>
              </a:ext>
            </a:extLst>
          </p:cNvPr>
          <p:cNvSpPr>
            <a:spLocks noGrp="1"/>
          </p:cNvSpPr>
          <p:nvPr>
            <p:ph type="title"/>
          </p:nvPr>
        </p:nvSpPr>
        <p:spPr>
          <a:xfrm>
            <a:off x="623390" y="313829"/>
            <a:ext cx="10235651" cy="914400"/>
          </a:xfrm>
        </p:spPr>
        <p:txBody>
          <a:bodyPr>
            <a:normAutofit fontScale="90000"/>
          </a:bodyPr>
          <a:lstStyle/>
          <a:p>
            <a:pPr algn="l"/>
            <a:r>
              <a:rPr lang="es-ES" sz="3200" dirty="0">
                <a:solidFill>
                  <a:schemeClr val="accent1">
                    <a:lumMod val="75000"/>
                  </a:schemeClr>
                </a:solidFill>
              </a:rPr>
              <a:t>Tratamiento asociado a la enfermedad cardiovascular</a:t>
            </a:r>
            <a:br>
              <a:rPr lang="es-ES" sz="3200" dirty="0">
                <a:solidFill>
                  <a:schemeClr val="accent1">
                    <a:lumMod val="75000"/>
                  </a:schemeClr>
                </a:solidFill>
              </a:rPr>
            </a:br>
            <a:r>
              <a:rPr lang="es-ES" sz="3200" dirty="0">
                <a:solidFill>
                  <a:schemeClr val="accent1">
                    <a:lumMod val="75000"/>
                  </a:schemeClr>
                </a:solidFill>
              </a:rPr>
              <a:t>Reducción riesgo relativo de mortalidad por cualquier causa</a:t>
            </a:r>
          </a:p>
        </p:txBody>
      </p:sp>
      <p:grpSp>
        <p:nvGrpSpPr>
          <p:cNvPr id="3" name="Grupo 2">
            <a:extLst>
              <a:ext uri="{FF2B5EF4-FFF2-40B4-BE49-F238E27FC236}">
                <a16:creationId xmlns:a16="http://schemas.microsoft.com/office/drawing/2014/main" id="{8A323B36-8709-4F49-AAB7-BCBDB9443AB7}"/>
              </a:ext>
            </a:extLst>
          </p:cNvPr>
          <p:cNvGrpSpPr/>
          <p:nvPr/>
        </p:nvGrpSpPr>
        <p:grpSpPr>
          <a:xfrm>
            <a:off x="407830" y="2047508"/>
            <a:ext cx="2010586" cy="1638560"/>
            <a:chOff x="1628775" y="4162425"/>
            <a:chExt cx="1647825" cy="1238250"/>
          </a:xfrm>
        </p:grpSpPr>
        <p:sp>
          <p:nvSpPr>
            <p:cNvPr id="4" name="Rectángulo 3">
              <a:extLst>
                <a:ext uri="{FF2B5EF4-FFF2-40B4-BE49-F238E27FC236}">
                  <a16:creationId xmlns:a16="http://schemas.microsoft.com/office/drawing/2014/main" id="{AD2BD16B-046F-44E0-928B-62500C8E68FA}"/>
                </a:ext>
              </a:extLst>
            </p:cNvPr>
            <p:cNvSpPr/>
            <p:nvPr/>
          </p:nvSpPr>
          <p:spPr>
            <a:xfrm>
              <a:off x="1628775" y="4438650"/>
              <a:ext cx="1647825" cy="962025"/>
            </a:xfrm>
            <a:prstGeom prst="rect">
              <a:avLst/>
            </a:prstGeom>
            <a:solidFill>
              <a:srgbClr val="FFC000"/>
            </a:solidFill>
            <a:ln w="28575">
              <a:solidFill>
                <a:srgbClr val="069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799" b="1" dirty="0"/>
                <a:t>20%</a:t>
              </a:r>
            </a:p>
            <a:p>
              <a:pPr algn="ctr"/>
              <a:r>
                <a:rPr lang="es-ES" sz="1000" b="1" dirty="0"/>
                <a:t>OR 0,80 (IC 95% 0,74-0,87) p&lt;0,0001</a:t>
              </a:r>
            </a:p>
          </p:txBody>
        </p:sp>
        <p:sp>
          <p:nvSpPr>
            <p:cNvPr id="5" name="Rectángulo 4">
              <a:extLst>
                <a:ext uri="{FF2B5EF4-FFF2-40B4-BE49-F238E27FC236}">
                  <a16:creationId xmlns:a16="http://schemas.microsoft.com/office/drawing/2014/main" id="{460A2A9F-A31A-4C84-AEB1-602A66D5687D}"/>
                </a:ext>
              </a:extLst>
            </p:cNvPr>
            <p:cNvSpPr/>
            <p:nvPr/>
          </p:nvSpPr>
          <p:spPr>
            <a:xfrm>
              <a:off x="1628775" y="4162425"/>
              <a:ext cx="1647825" cy="276225"/>
            </a:xfrm>
            <a:prstGeom prst="rect">
              <a:avLst/>
            </a:prstGeom>
            <a:solidFill>
              <a:srgbClr val="069092"/>
            </a:solidFill>
            <a:ln w="28575">
              <a:solidFill>
                <a:srgbClr val="069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899" dirty="0"/>
                <a:t>IECA</a:t>
              </a:r>
              <a:r>
                <a:rPr lang="es-ES" sz="1899" baseline="30000" dirty="0"/>
                <a:t>1</a:t>
              </a:r>
              <a:endParaRPr lang="es-ES" sz="1899" dirty="0"/>
            </a:p>
          </p:txBody>
        </p:sp>
      </p:grpSp>
      <p:grpSp>
        <p:nvGrpSpPr>
          <p:cNvPr id="6" name="Grupo 5">
            <a:extLst>
              <a:ext uri="{FF2B5EF4-FFF2-40B4-BE49-F238E27FC236}">
                <a16:creationId xmlns:a16="http://schemas.microsoft.com/office/drawing/2014/main" id="{FCBF683E-9852-4A86-A9D3-2C0E1996B8EA}"/>
              </a:ext>
            </a:extLst>
          </p:cNvPr>
          <p:cNvGrpSpPr/>
          <p:nvPr/>
        </p:nvGrpSpPr>
        <p:grpSpPr>
          <a:xfrm>
            <a:off x="7689537" y="2047510"/>
            <a:ext cx="2010586" cy="1638559"/>
            <a:chOff x="1628775" y="4162425"/>
            <a:chExt cx="1647825" cy="1238250"/>
          </a:xfrm>
        </p:grpSpPr>
        <p:sp>
          <p:nvSpPr>
            <p:cNvPr id="7" name="Rectángulo 6">
              <a:extLst>
                <a:ext uri="{FF2B5EF4-FFF2-40B4-BE49-F238E27FC236}">
                  <a16:creationId xmlns:a16="http://schemas.microsoft.com/office/drawing/2014/main" id="{0EF18855-C33F-46B9-99E1-5A5444805B92}"/>
                </a:ext>
              </a:extLst>
            </p:cNvPr>
            <p:cNvSpPr/>
            <p:nvPr/>
          </p:nvSpPr>
          <p:spPr>
            <a:xfrm>
              <a:off x="1628775" y="4438650"/>
              <a:ext cx="1647825" cy="962025"/>
            </a:xfrm>
            <a:prstGeom prst="rect">
              <a:avLst/>
            </a:prstGeom>
            <a:solidFill>
              <a:srgbClr val="FFC000"/>
            </a:solidFill>
            <a:ln w="28575">
              <a:solidFill>
                <a:srgbClr val="069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799" b="1" dirty="0"/>
                <a:t>6%</a:t>
              </a:r>
            </a:p>
            <a:p>
              <a:pPr algn="ctr"/>
              <a:r>
                <a:rPr lang="es-ES" sz="1000" b="1" dirty="0"/>
                <a:t>RR 0,94 (IC 95% 0,88-1,0)</a:t>
              </a:r>
            </a:p>
          </p:txBody>
        </p:sp>
        <p:sp>
          <p:nvSpPr>
            <p:cNvPr id="8" name="Rectángulo 7">
              <a:extLst>
                <a:ext uri="{FF2B5EF4-FFF2-40B4-BE49-F238E27FC236}">
                  <a16:creationId xmlns:a16="http://schemas.microsoft.com/office/drawing/2014/main" id="{38D9C1F3-A6FB-4119-BF57-336ED1B50240}"/>
                </a:ext>
              </a:extLst>
            </p:cNvPr>
            <p:cNvSpPr/>
            <p:nvPr/>
          </p:nvSpPr>
          <p:spPr>
            <a:xfrm>
              <a:off x="1628775" y="4162425"/>
              <a:ext cx="1647825" cy="276225"/>
            </a:xfrm>
            <a:prstGeom prst="rect">
              <a:avLst/>
            </a:prstGeom>
            <a:solidFill>
              <a:srgbClr val="069092"/>
            </a:solidFill>
            <a:ln w="28575">
              <a:solidFill>
                <a:srgbClr val="069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899" dirty="0"/>
                <a:t>ASPIRINA</a:t>
              </a:r>
              <a:r>
                <a:rPr lang="es-ES" sz="1899" baseline="30000" dirty="0"/>
                <a:t>4</a:t>
              </a:r>
              <a:endParaRPr lang="es-ES" sz="1899" dirty="0"/>
            </a:p>
          </p:txBody>
        </p:sp>
      </p:grpSp>
      <p:grpSp>
        <p:nvGrpSpPr>
          <p:cNvPr id="9" name="Grupo 8">
            <a:extLst>
              <a:ext uri="{FF2B5EF4-FFF2-40B4-BE49-F238E27FC236}">
                <a16:creationId xmlns:a16="http://schemas.microsoft.com/office/drawing/2014/main" id="{EE04EC68-C97D-43C5-8A3F-5E77A0BF39CB}"/>
              </a:ext>
            </a:extLst>
          </p:cNvPr>
          <p:cNvGrpSpPr/>
          <p:nvPr/>
        </p:nvGrpSpPr>
        <p:grpSpPr>
          <a:xfrm>
            <a:off x="5262301" y="2047510"/>
            <a:ext cx="2010586" cy="1638559"/>
            <a:chOff x="1628775" y="4162425"/>
            <a:chExt cx="1647825" cy="1238250"/>
          </a:xfrm>
        </p:grpSpPr>
        <p:sp>
          <p:nvSpPr>
            <p:cNvPr id="10" name="Rectángulo 9">
              <a:extLst>
                <a:ext uri="{FF2B5EF4-FFF2-40B4-BE49-F238E27FC236}">
                  <a16:creationId xmlns:a16="http://schemas.microsoft.com/office/drawing/2014/main" id="{10D014A4-C67F-4EFF-AD33-F125E0DE2FF5}"/>
                </a:ext>
              </a:extLst>
            </p:cNvPr>
            <p:cNvSpPr/>
            <p:nvPr/>
          </p:nvSpPr>
          <p:spPr>
            <a:xfrm>
              <a:off x="1628775" y="4438650"/>
              <a:ext cx="1647825" cy="962025"/>
            </a:xfrm>
            <a:prstGeom prst="rect">
              <a:avLst/>
            </a:prstGeom>
            <a:solidFill>
              <a:srgbClr val="FFC000"/>
            </a:solidFill>
            <a:ln w="28575">
              <a:solidFill>
                <a:srgbClr val="069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799" b="1" dirty="0"/>
                <a:t>11%</a:t>
              </a:r>
            </a:p>
            <a:p>
              <a:pPr algn="ctr"/>
              <a:r>
                <a:rPr lang="es-ES" sz="1000" b="1" dirty="0"/>
                <a:t>OR 0,89 (IC 95% 0,75-1,06) p=0,04</a:t>
              </a:r>
            </a:p>
          </p:txBody>
        </p:sp>
        <p:sp>
          <p:nvSpPr>
            <p:cNvPr id="11" name="Rectángulo 10">
              <a:extLst>
                <a:ext uri="{FF2B5EF4-FFF2-40B4-BE49-F238E27FC236}">
                  <a16:creationId xmlns:a16="http://schemas.microsoft.com/office/drawing/2014/main" id="{4BA4FF4B-F950-4908-B3BA-9A6A92676B99}"/>
                </a:ext>
              </a:extLst>
            </p:cNvPr>
            <p:cNvSpPr/>
            <p:nvPr/>
          </p:nvSpPr>
          <p:spPr>
            <a:xfrm>
              <a:off x="1628775" y="4162425"/>
              <a:ext cx="1647825" cy="276225"/>
            </a:xfrm>
            <a:prstGeom prst="rect">
              <a:avLst/>
            </a:prstGeom>
            <a:solidFill>
              <a:srgbClr val="069092"/>
            </a:solidFill>
            <a:ln w="28575">
              <a:solidFill>
                <a:srgbClr val="069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899" dirty="0"/>
                <a:t>ESTATINAS</a:t>
              </a:r>
              <a:r>
                <a:rPr lang="es-ES" sz="1899" baseline="30000" dirty="0"/>
                <a:t>3</a:t>
              </a:r>
              <a:endParaRPr lang="es-ES" sz="1899" dirty="0"/>
            </a:p>
          </p:txBody>
        </p:sp>
      </p:grpSp>
      <p:grpSp>
        <p:nvGrpSpPr>
          <p:cNvPr id="12" name="Grupo 11">
            <a:extLst>
              <a:ext uri="{FF2B5EF4-FFF2-40B4-BE49-F238E27FC236}">
                <a16:creationId xmlns:a16="http://schemas.microsoft.com/office/drawing/2014/main" id="{8C344893-1B5C-4B7D-8C0B-A43EF81B215D}"/>
              </a:ext>
            </a:extLst>
          </p:cNvPr>
          <p:cNvGrpSpPr/>
          <p:nvPr/>
        </p:nvGrpSpPr>
        <p:grpSpPr>
          <a:xfrm>
            <a:off x="2835066" y="2047510"/>
            <a:ext cx="2010586" cy="1638559"/>
            <a:chOff x="1628775" y="4162425"/>
            <a:chExt cx="1647825" cy="1238250"/>
          </a:xfrm>
        </p:grpSpPr>
        <p:sp>
          <p:nvSpPr>
            <p:cNvPr id="13" name="Rectángulo 12">
              <a:extLst>
                <a:ext uri="{FF2B5EF4-FFF2-40B4-BE49-F238E27FC236}">
                  <a16:creationId xmlns:a16="http://schemas.microsoft.com/office/drawing/2014/main" id="{BF5DB28F-9A33-49A3-B30A-E0B6CE519B4F}"/>
                </a:ext>
              </a:extLst>
            </p:cNvPr>
            <p:cNvSpPr/>
            <p:nvPr/>
          </p:nvSpPr>
          <p:spPr>
            <a:xfrm>
              <a:off x="1628775" y="4438650"/>
              <a:ext cx="1647825" cy="962025"/>
            </a:xfrm>
            <a:prstGeom prst="rect">
              <a:avLst/>
            </a:prstGeom>
            <a:solidFill>
              <a:srgbClr val="FFC000"/>
            </a:solidFill>
            <a:ln w="28575">
              <a:solidFill>
                <a:srgbClr val="069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799" b="1" dirty="0"/>
                <a:t>23%</a:t>
              </a:r>
            </a:p>
            <a:p>
              <a:pPr algn="ctr"/>
              <a:r>
                <a:rPr lang="es-ES" sz="1000" b="1" dirty="0"/>
                <a:t>OR 0,77 (IC 95% 0,69-0,85)</a:t>
              </a:r>
            </a:p>
          </p:txBody>
        </p:sp>
        <p:sp>
          <p:nvSpPr>
            <p:cNvPr id="14" name="Rectángulo 13">
              <a:extLst>
                <a:ext uri="{FF2B5EF4-FFF2-40B4-BE49-F238E27FC236}">
                  <a16:creationId xmlns:a16="http://schemas.microsoft.com/office/drawing/2014/main" id="{DC9C6959-F740-4DA8-A96F-43C49E6BFA17}"/>
                </a:ext>
              </a:extLst>
            </p:cNvPr>
            <p:cNvSpPr/>
            <p:nvPr/>
          </p:nvSpPr>
          <p:spPr>
            <a:xfrm>
              <a:off x="1628775" y="4162425"/>
              <a:ext cx="1647825" cy="276225"/>
            </a:xfrm>
            <a:prstGeom prst="rect">
              <a:avLst/>
            </a:prstGeom>
            <a:solidFill>
              <a:srgbClr val="069092"/>
            </a:solidFill>
            <a:ln w="28575">
              <a:solidFill>
                <a:srgbClr val="069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899" dirty="0"/>
                <a:t>BB</a:t>
              </a:r>
              <a:r>
                <a:rPr lang="es-ES" sz="1899" baseline="30000" dirty="0"/>
                <a:t>2</a:t>
              </a:r>
              <a:endParaRPr lang="es-ES" sz="1899" dirty="0"/>
            </a:p>
          </p:txBody>
        </p:sp>
      </p:grpSp>
      <p:grpSp>
        <p:nvGrpSpPr>
          <p:cNvPr id="15" name="Grupo 14">
            <a:extLst>
              <a:ext uri="{FF2B5EF4-FFF2-40B4-BE49-F238E27FC236}">
                <a16:creationId xmlns:a16="http://schemas.microsoft.com/office/drawing/2014/main" id="{973E889F-B510-49AA-B5BC-2EAF3AB72B42}"/>
              </a:ext>
            </a:extLst>
          </p:cNvPr>
          <p:cNvGrpSpPr/>
          <p:nvPr/>
        </p:nvGrpSpPr>
        <p:grpSpPr>
          <a:xfrm>
            <a:off x="10055344" y="2047509"/>
            <a:ext cx="2010586" cy="1638559"/>
            <a:chOff x="1628775" y="4162425"/>
            <a:chExt cx="1647825" cy="1238250"/>
          </a:xfrm>
        </p:grpSpPr>
        <p:sp>
          <p:nvSpPr>
            <p:cNvPr id="16" name="Rectángulo 15">
              <a:extLst>
                <a:ext uri="{FF2B5EF4-FFF2-40B4-BE49-F238E27FC236}">
                  <a16:creationId xmlns:a16="http://schemas.microsoft.com/office/drawing/2014/main" id="{7019F0BB-69A2-4051-B6CD-92F801C6ACBF}"/>
                </a:ext>
              </a:extLst>
            </p:cNvPr>
            <p:cNvSpPr/>
            <p:nvPr/>
          </p:nvSpPr>
          <p:spPr>
            <a:xfrm>
              <a:off x="1628775" y="4438650"/>
              <a:ext cx="1647825" cy="962025"/>
            </a:xfrm>
            <a:prstGeom prst="rect">
              <a:avLst/>
            </a:prstGeom>
            <a:solidFill>
              <a:srgbClr val="FFC000"/>
            </a:solidFill>
            <a:ln w="28575">
              <a:solidFill>
                <a:srgbClr val="069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799" b="1" dirty="0"/>
                <a:t>36%</a:t>
              </a:r>
            </a:p>
            <a:p>
              <a:pPr algn="ctr"/>
              <a:r>
                <a:rPr lang="es-ES" sz="1000" b="1" dirty="0"/>
                <a:t>RR 0,64 (IC 95% 0,58-0,71)</a:t>
              </a:r>
            </a:p>
          </p:txBody>
        </p:sp>
        <p:sp>
          <p:nvSpPr>
            <p:cNvPr id="17" name="Rectángulo 16">
              <a:extLst>
                <a:ext uri="{FF2B5EF4-FFF2-40B4-BE49-F238E27FC236}">
                  <a16:creationId xmlns:a16="http://schemas.microsoft.com/office/drawing/2014/main" id="{2F7A3CFE-1D74-49E1-887C-A5714D3192F1}"/>
                </a:ext>
              </a:extLst>
            </p:cNvPr>
            <p:cNvSpPr/>
            <p:nvPr/>
          </p:nvSpPr>
          <p:spPr>
            <a:xfrm>
              <a:off x="1628775" y="4162425"/>
              <a:ext cx="1647825" cy="276225"/>
            </a:xfrm>
            <a:prstGeom prst="rect">
              <a:avLst/>
            </a:prstGeom>
            <a:solidFill>
              <a:srgbClr val="069092"/>
            </a:solidFill>
            <a:ln w="28575">
              <a:solidFill>
                <a:srgbClr val="069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899" dirty="0"/>
                <a:t>Dejar de fumar</a:t>
              </a:r>
              <a:r>
                <a:rPr lang="es-ES" sz="1899" baseline="30000" dirty="0"/>
                <a:t>5</a:t>
              </a:r>
            </a:p>
          </p:txBody>
        </p:sp>
      </p:grpSp>
      <p:grpSp>
        <p:nvGrpSpPr>
          <p:cNvPr id="18" name="Grupo 17">
            <a:extLst>
              <a:ext uri="{FF2B5EF4-FFF2-40B4-BE49-F238E27FC236}">
                <a16:creationId xmlns:a16="http://schemas.microsoft.com/office/drawing/2014/main" id="{D8D5AFA1-98BF-43CC-BC48-AD0F6FE1546F}"/>
              </a:ext>
            </a:extLst>
          </p:cNvPr>
          <p:cNvGrpSpPr/>
          <p:nvPr/>
        </p:nvGrpSpPr>
        <p:grpSpPr>
          <a:xfrm>
            <a:off x="5288369" y="4245164"/>
            <a:ext cx="2010586" cy="1638559"/>
            <a:chOff x="1628775" y="4162425"/>
            <a:chExt cx="1647825" cy="1238250"/>
          </a:xfrm>
        </p:grpSpPr>
        <p:sp>
          <p:nvSpPr>
            <p:cNvPr id="19" name="Rectángulo 18">
              <a:extLst>
                <a:ext uri="{FF2B5EF4-FFF2-40B4-BE49-F238E27FC236}">
                  <a16:creationId xmlns:a16="http://schemas.microsoft.com/office/drawing/2014/main" id="{26EF8C5C-2A58-437E-9B69-645ECC6FFEBD}"/>
                </a:ext>
              </a:extLst>
            </p:cNvPr>
            <p:cNvSpPr/>
            <p:nvPr/>
          </p:nvSpPr>
          <p:spPr>
            <a:xfrm>
              <a:off x="1628775" y="4438650"/>
              <a:ext cx="1647825" cy="962025"/>
            </a:xfrm>
            <a:prstGeom prst="rect">
              <a:avLst/>
            </a:prstGeom>
            <a:solidFill>
              <a:srgbClr val="FFC000"/>
            </a:solidFill>
            <a:ln w="28575">
              <a:solidFill>
                <a:srgbClr val="069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799" b="1" dirty="0"/>
                <a:t>32%</a:t>
              </a:r>
            </a:p>
            <a:p>
              <a:pPr algn="ctr"/>
              <a:r>
                <a:rPr lang="de-DE" sz="1000" b="1" dirty="0"/>
                <a:t>HR: 0,68 (IC 95%: 0,57-0,82)</a:t>
              </a:r>
            </a:p>
            <a:p>
              <a:pPr algn="ctr"/>
              <a:r>
                <a:rPr lang="de-DE" sz="1000" b="1" dirty="0"/>
                <a:t>p&lt;0,01</a:t>
              </a:r>
              <a:r>
                <a:rPr lang="es-ES" sz="1000" b="1" dirty="0"/>
                <a:t>)</a:t>
              </a:r>
            </a:p>
          </p:txBody>
        </p:sp>
        <p:sp>
          <p:nvSpPr>
            <p:cNvPr id="20" name="Rectángulo 19">
              <a:extLst>
                <a:ext uri="{FF2B5EF4-FFF2-40B4-BE49-F238E27FC236}">
                  <a16:creationId xmlns:a16="http://schemas.microsoft.com/office/drawing/2014/main" id="{42257F44-A512-49B7-A0EB-B9711B304988}"/>
                </a:ext>
              </a:extLst>
            </p:cNvPr>
            <p:cNvSpPr/>
            <p:nvPr/>
          </p:nvSpPr>
          <p:spPr>
            <a:xfrm>
              <a:off x="1628775" y="4162425"/>
              <a:ext cx="1647825" cy="276225"/>
            </a:xfrm>
            <a:prstGeom prst="rect">
              <a:avLst/>
            </a:prstGeom>
            <a:solidFill>
              <a:srgbClr val="069092"/>
            </a:solidFill>
            <a:ln w="28575">
              <a:solidFill>
                <a:srgbClr val="0690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500" dirty="0"/>
                <a:t>EMPAGLIFLOZINA</a:t>
              </a:r>
              <a:r>
                <a:rPr lang="es-ES" sz="1899" baseline="30000" dirty="0"/>
                <a:t>6</a:t>
              </a:r>
            </a:p>
          </p:txBody>
        </p:sp>
      </p:grpSp>
      <p:sp>
        <p:nvSpPr>
          <p:cNvPr id="21" name="Marcador de pie de página 1">
            <a:extLst>
              <a:ext uri="{FF2B5EF4-FFF2-40B4-BE49-F238E27FC236}">
                <a16:creationId xmlns:a16="http://schemas.microsoft.com/office/drawing/2014/main" id="{458853E4-578A-443B-887A-40C17C9B1165}"/>
              </a:ext>
            </a:extLst>
          </p:cNvPr>
          <p:cNvSpPr txBox="1">
            <a:spLocks/>
          </p:cNvSpPr>
          <p:nvPr/>
        </p:nvSpPr>
        <p:spPr>
          <a:xfrm>
            <a:off x="1276763" y="6249247"/>
            <a:ext cx="10653213" cy="637558"/>
          </a:xfrm>
          <a:prstGeom prst="rect">
            <a:avLst/>
          </a:prstGeom>
        </p:spPr>
        <p:txBody>
          <a:bodyPr lIns="91428" tIns="45715" rIns="91428" bIns="45715"/>
          <a:lstStyle>
            <a:defPPr>
              <a:defRPr lang="es-ES"/>
            </a:defPPr>
            <a:lvl1pPr marL="0" algn="l" defTabSz="914285" rtl="0" eaLnBrk="1" latinLnBrk="0" hangingPunct="1">
              <a:defRPr sz="1900" kern="1200">
                <a:solidFill>
                  <a:schemeClr val="tx1"/>
                </a:solidFill>
                <a:latin typeface="Calibri"/>
                <a:ea typeface="+mn-ea"/>
                <a:cs typeface="+mn-cs"/>
              </a:defRPr>
            </a:lvl1pPr>
            <a:lvl2pPr marL="457141" algn="l" defTabSz="914285" rtl="0" eaLnBrk="1" latinLnBrk="0" hangingPunct="1">
              <a:defRPr sz="1900" kern="1200">
                <a:solidFill>
                  <a:schemeClr val="tx1"/>
                </a:solidFill>
                <a:latin typeface="+mn-lt"/>
                <a:ea typeface="+mn-ea"/>
                <a:cs typeface="+mn-cs"/>
              </a:defRPr>
            </a:lvl2pPr>
            <a:lvl3pPr marL="914285" algn="l" defTabSz="914285" rtl="0" eaLnBrk="1" latinLnBrk="0" hangingPunct="1">
              <a:defRPr sz="1900" kern="1200">
                <a:solidFill>
                  <a:schemeClr val="tx1"/>
                </a:solidFill>
                <a:latin typeface="+mn-lt"/>
                <a:ea typeface="+mn-ea"/>
                <a:cs typeface="+mn-cs"/>
              </a:defRPr>
            </a:lvl3pPr>
            <a:lvl4pPr marL="1371428" algn="l" defTabSz="914285" rtl="0" eaLnBrk="1" latinLnBrk="0" hangingPunct="1">
              <a:defRPr sz="1900" kern="1200">
                <a:solidFill>
                  <a:schemeClr val="tx1"/>
                </a:solidFill>
                <a:latin typeface="+mn-lt"/>
                <a:ea typeface="+mn-ea"/>
                <a:cs typeface="+mn-cs"/>
              </a:defRPr>
            </a:lvl4pPr>
            <a:lvl5pPr marL="1828572" algn="l" defTabSz="914285" rtl="0" eaLnBrk="1" latinLnBrk="0" hangingPunct="1">
              <a:defRPr sz="1900" kern="1200">
                <a:solidFill>
                  <a:schemeClr val="tx1"/>
                </a:solidFill>
                <a:latin typeface="+mn-lt"/>
                <a:ea typeface="+mn-ea"/>
                <a:cs typeface="+mn-cs"/>
              </a:defRPr>
            </a:lvl5pPr>
            <a:lvl6pPr marL="2285713" algn="l" defTabSz="914285" rtl="0" eaLnBrk="1" latinLnBrk="0" hangingPunct="1">
              <a:defRPr sz="1900" kern="1200">
                <a:solidFill>
                  <a:schemeClr val="tx1"/>
                </a:solidFill>
                <a:latin typeface="+mn-lt"/>
                <a:ea typeface="+mn-ea"/>
                <a:cs typeface="+mn-cs"/>
              </a:defRPr>
            </a:lvl6pPr>
            <a:lvl7pPr marL="2742857" algn="l" defTabSz="914285" rtl="0" eaLnBrk="1" latinLnBrk="0" hangingPunct="1">
              <a:defRPr sz="1900" kern="1200">
                <a:solidFill>
                  <a:schemeClr val="tx1"/>
                </a:solidFill>
                <a:latin typeface="+mn-lt"/>
                <a:ea typeface="+mn-ea"/>
                <a:cs typeface="+mn-cs"/>
              </a:defRPr>
            </a:lvl7pPr>
            <a:lvl8pPr marL="3200000" algn="l" defTabSz="914285" rtl="0" eaLnBrk="1" latinLnBrk="0" hangingPunct="1">
              <a:defRPr sz="1900" kern="1200">
                <a:solidFill>
                  <a:schemeClr val="tx1"/>
                </a:solidFill>
                <a:latin typeface="+mn-lt"/>
                <a:ea typeface="+mn-ea"/>
                <a:cs typeface="+mn-cs"/>
              </a:defRPr>
            </a:lvl8pPr>
            <a:lvl9pPr marL="3657144" algn="l" defTabSz="914285" rtl="0" eaLnBrk="1" latinLnBrk="0" hangingPunct="1">
              <a:defRPr sz="1900" kern="1200">
                <a:solidFill>
                  <a:schemeClr val="tx1"/>
                </a:solidFill>
                <a:latin typeface="+mn-lt"/>
                <a:ea typeface="+mn-ea"/>
                <a:cs typeface="+mn-cs"/>
              </a:defRPr>
            </a:lvl9pPr>
          </a:lstStyle>
          <a:p>
            <a:pPr algn="r"/>
            <a:r>
              <a:rPr lang="nb-NO" sz="1100"/>
              <a:t>1. Flather MD, et al. Lancet. 2000;355:1575-81. 2. Freemantle N, et al. BMJ. 1999;318:1730-7. 3. Pignone M, et al. BMJ. 2000;321:983-6; 4. Raju N, et al. Am J Med. 2011 Jul;124(7):621-9; 5. Critchley JA, et al. </a:t>
            </a:r>
            <a:r>
              <a:rPr lang="sv-SE" sz="1100"/>
              <a:t>JAMA. 2003 Jul 2;290(1):86-97, 6.</a:t>
            </a:r>
            <a:r>
              <a:rPr lang="da-DK" sz="1100"/>
              <a:t> Zinman B et al. N Engl J Med 2015;373:2117</a:t>
            </a:r>
            <a:r>
              <a:rPr lang="nb-NO" sz="1100"/>
              <a:t>.</a:t>
            </a:r>
            <a:endParaRPr lang="nb-NO" sz="1100" dirty="0"/>
          </a:p>
        </p:txBody>
      </p:sp>
    </p:spTree>
    <p:extLst>
      <p:ext uri="{BB962C8B-B14F-4D97-AF65-F5344CB8AC3E}">
        <p14:creationId xmlns:p14="http://schemas.microsoft.com/office/powerpoint/2010/main" val="4691069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8117290" y="2680625"/>
            <a:ext cx="0" cy="261861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37836" y="332656"/>
            <a:ext cx="11516339" cy="1008112"/>
          </a:xfrm>
        </p:spPr>
        <p:txBody>
          <a:bodyPr anchor="ctr">
            <a:normAutofit/>
          </a:bodyPr>
          <a:lstStyle/>
          <a:p>
            <a:pPr algn="ctr"/>
            <a:r>
              <a:rPr lang="en-US" sz="3000" b="1" dirty="0" err="1">
                <a:solidFill>
                  <a:schemeClr val="accent1">
                    <a:lumMod val="75000"/>
                  </a:schemeClr>
                </a:solidFill>
                <a:latin typeface="Calibri"/>
                <a:cs typeface="Calibri"/>
              </a:rPr>
              <a:t>Muerte</a:t>
            </a:r>
            <a:r>
              <a:rPr lang="en-US" sz="3000" b="1" dirty="0">
                <a:solidFill>
                  <a:schemeClr val="accent1">
                    <a:lumMod val="75000"/>
                  </a:schemeClr>
                </a:solidFill>
                <a:latin typeface="Calibri"/>
                <a:cs typeface="Calibri"/>
              </a:rPr>
              <a:t> CV </a:t>
            </a:r>
            <a:r>
              <a:rPr lang="en-US" sz="3000" b="1" dirty="0" err="1">
                <a:solidFill>
                  <a:schemeClr val="accent1">
                    <a:lumMod val="75000"/>
                  </a:schemeClr>
                </a:solidFill>
                <a:latin typeface="Calibri"/>
                <a:cs typeface="Calibri"/>
              </a:rPr>
              <a:t>ajustada</a:t>
            </a:r>
            <a:r>
              <a:rPr lang="en-US" sz="3000" b="1" dirty="0">
                <a:solidFill>
                  <a:schemeClr val="accent1">
                    <a:lumMod val="75000"/>
                  </a:schemeClr>
                </a:solidFill>
                <a:latin typeface="Calibri"/>
                <a:cs typeface="Calibri"/>
              </a:rPr>
              <a:t> por control de PA, </a:t>
            </a:r>
            <a:r>
              <a:rPr lang="en-US" sz="3000" b="1" dirty="0" err="1">
                <a:solidFill>
                  <a:schemeClr val="accent1">
                    <a:lumMod val="75000"/>
                  </a:schemeClr>
                </a:solidFill>
                <a:latin typeface="Calibri"/>
                <a:cs typeface="Calibri"/>
              </a:rPr>
              <a:t>colesterol</a:t>
            </a:r>
            <a:r>
              <a:rPr lang="en-US" sz="3000" b="1" dirty="0">
                <a:solidFill>
                  <a:schemeClr val="accent1">
                    <a:lumMod val="75000"/>
                  </a:schemeClr>
                </a:solidFill>
                <a:latin typeface="Calibri"/>
                <a:cs typeface="Calibri"/>
              </a:rPr>
              <a:t> LDL y HbA1c basales</a:t>
            </a:r>
            <a:br>
              <a:rPr lang="en-US" sz="3000" b="1" dirty="0">
                <a:solidFill>
                  <a:schemeClr val="accent1">
                    <a:lumMod val="75000"/>
                  </a:schemeClr>
                </a:solidFill>
                <a:latin typeface="Calibri"/>
                <a:cs typeface="Calibri"/>
              </a:rPr>
            </a:br>
            <a:r>
              <a:rPr lang="en-US" sz="3000" b="1" dirty="0">
                <a:solidFill>
                  <a:schemeClr val="accent1">
                    <a:lumMod val="75000"/>
                  </a:schemeClr>
                </a:solidFill>
                <a:latin typeface="Calibri"/>
                <a:cs typeface="Calibri"/>
              </a:rPr>
              <a:t>y </a:t>
            </a:r>
            <a:r>
              <a:rPr lang="en-US" sz="3000" b="1" dirty="0" err="1">
                <a:solidFill>
                  <a:schemeClr val="accent1">
                    <a:lumMod val="75000"/>
                  </a:schemeClr>
                </a:solidFill>
                <a:latin typeface="Calibri"/>
                <a:cs typeface="Calibri"/>
              </a:rPr>
              <a:t>durante</a:t>
            </a:r>
            <a:r>
              <a:rPr lang="en-US" sz="3000" b="1" dirty="0">
                <a:solidFill>
                  <a:schemeClr val="accent1">
                    <a:lumMod val="75000"/>
                  </a:schemeClr>
                </a:solidFill>
                <a:latin typeface="Calibri"/>
                <a:cs typeface="Calibri"/>
              </a:rPr>
              <a:t> el </a:t>
            </a:r>
            <a:r>
              <a:rPr lang="en-US" sz="3000" b="1" dirty="0" err="1">
                <a:solidFill>
                  <a:schemeClr val="accent1">
                    <a:lumMod val="75000"/>
                  </a:schemeClr>
                </a:solidFill>
                <a:latin typeface="Calibri"/>
                <a:cs typeface="Calibri"/>
              </a:rPr>
              <a:t>ensayo</a:t>
            </a:r>
            <a:r>
              <a:rPr lang="en-US" sz="3000" b="1" dirty="0">
                <a:solidFill>
                  <a:schemeClr val="accent1">
                    <a:lumMod val="75000"/>
                  </a:schemeClr>
                </a:solidFill>
                <a:latin typeface="Calibri"/>
                <a:cs typeface="Calibri"/>
              </a:rPr>
              <a:t> </a:t>
            </a:r>
            <a:r>
              <a:rPr lang="en-US" sz="3000" b="1" dirty="0" err="1">
                <a:solidFill>
                  <a:schemeClr val="accent1">
                    <a:lumMod val="75000"/>
                  </a:schemeClr>
                </a:solidFill>
                <a:latin typeface="Calibri"/>
                <a:cs typeface="Calibri"/>
              </a:rPr>
              <a:t>como</a:t>
            </a:r>
            <a:r>
              <a:rPr lang="en-US" sz="3000" b="1" dirty="0">
                <a:solidFill>
                  <a:schemeClr val="accent1">
                    <a:lumMod val="75000"/>
                  </a:schemeClr>
                </a:solidFill>
                <a:latin typeface="Calibri"/>
                <a:cs typeface="Calibri"/>
              </a:rPr>
              <a:t> covariables </a:t>
            </a:r>
            <a:r>
              <a:rPr lang="en-US" sz="3000" b="1" dirty="0" err="1">
                <a:solidFill>
                  <a:schemeClr val="accent1">
                    <a:lumMod val="75000"/>
                  </a:schemeClr>
                </a:solidFill>
                <a:latin typeface="Calibri"/>
                <a:cs typeface="Calibri"/>
              </a:rPr>
              <a:t>dependientes</a:t>
            </a:r>
            <a:r>
              <a:rPr lang="en-US" sz="3000" b="1" dirty="0">
                <a:solidFill>
                  <a:schemeClr val="accent1">
                    <a:lumMod val="75000"/>
                  </a:schemeClr>
                </a:solidFill>
                <a:latin typeface="Calibri"/>
                <a:cs typeface="Calibri"/>
              </a:rPr>
              <a:t> del </a:t>
            </a:r>
            <a:r>
              <a:rPr lang="en-US" sz="3000" b="1" dirty="0" err="1">
                <a:solidFill>
                  <a:schemeClr val="accent1">
                    <a:lumMod val="75000"/>
                  </a:schemeClr>
                </a:solidFill>
                <a:latin typeface="Calibri"/>
                <a:cs typeface="Calibri"/>
              </a:rPr>
              <a:t>tiempo</a:t>
            </a:r>
            <a:endParaRPr lang="en-US" sz="3000" b="1" dirty="0">
              <a:solidFill>
                <a:schemeClr val="accent1">
                  <a:lumMod val="75000"/>
                </a:schemeClr>
              </a:solidFill>
              <a:latin typeface="Calibri"/>
              <a:cs typeface="Calibri"/>
            </a:endParaRPr>
          </a:p>
        </p:txBody>
      </p:sp>
      <p:sp>
        <p:nvSpPr>
          <p:cNvPr id="24" name="TextBox 23"/>
          <p:cNvSpPr txBox="1"/>
          <p:nvPr/>
        </p:nvSpPr>
        <p:spPr>
          <a:xfrm>
            <a:off x="8162924" y="5727113"/>
            <a:ext cx="2072100" cy="461665"/>
          </a:xfrm>
          <a:prstGeom prst="rect">
            <a:avLst/>
          </a:prstGeom>
          <a:noFill/>
        </p:spPr>
        <p:txBody>
          <a:bodyPr wrap="square" lIns="91428" tIns="45715" rIns="91428" bIns="45715" rtlCol="0">
            <a:spAutoFit/>
          </a:bodyPr>
          <a:lstStyle/>
          <a:p>
            <a:pPr algn="ctr">
              <a:defRPr/>
            </a:pPr>
            <a:r>
              <a:rPr lang="en-GB" sz="1200">
                <a:solidFill>
                  <a:srgbClr val="5A5A5A"/>
                </a:solidFill>
                <a:latin typeface="Calibri"/>
                <a:cs typeface="Calibri"/>
              </a:rPr>
              <a:t>A favor de</a:t>
            </a:r>
            <a:br>
              <a:rPr lang="en-GB" sz="1200" dirty="0">
                <a:solidFill>
                  <a:srgbClr val="5A5A5A"/>
                </a:solidFill>
                <a:latin typeface="Calibri"/>
                <a:cs typeface="Calibri"/>
              </a:rPr>
            </a:br>
            <a:r>
              <a:rPr lang="en-GB" sz="1200" dirty="0">
                <a:solidFill>
                  <a:srgbClr val="5A5A5A"/>
                </a:solidFill>
                <a:latin typeface="Calibri"/>
                <a:cs typeface="Calibri"/>
              </a:rPr>
              <a:t>placebo</a:t>
            </a:r>
          </a:p>
        </p:txBody>
      </p:sp>
      <p:sp>
        <p:nvSpPr>
          <p:cNvPr id="25" name="TextBox 24"/>
          <p:cNvSpPr txBox="1"/>
          <p:nvPr/>
        </p:nvSpPr>
        <p:spPr>
          <a:xfrm>
            <a:off x="6543053" y="5727113"/>
            <a:ext cx="2456043" cy="461665"/>
          </a:xfrm>
          <a:prstGeom prst="rect">
            <a:avLst/>
          </a:prstGeom>
          <a:noFill/>
        </p:spPr>
        <p:txBody>
          <a:bodyPr wrap="square" lIns="91428" tIns="45715" rIns="91428" bIns="45715" rtlCol="0">
            <a:spAutoFit/>
          </a:bodyPr>
          <a:lstStyle/>
          <a:p>
            <a:pPr algn="ctr">
              <a:defRPr/>
            </a:pPr>
            <a:r>
              <a:rPr lang="en-GB" sz="1200" dirty="0">
                <a:solidFill>
                  <a:srgbClr val="5A5A5A"/>
                </a:solidFill>
                <a:latin typeface="Calibri"/>
                <a:cs typeface="Calibri"/>
              </a:rPr>
              <a:t>A </a:t>
            </a:r>
            <a:r>
              <a:rPr lang="en-GB" sz="1200" dirty="0" err="1">
                <a:solidFill>
                  <a:srgbClr val="5A5A5A"/>
                </a:solidFill>
                <a:latin typeface="Calibri"/>
                <a:cs typeface="Calibri"/>
              </a:rPr>
              <a:t>favor</a:t>
            </a:r>
            <a:r>
              <a:rPr lang="en-GB" sz="1200" dirty="0">
                <a:solidFill>
                  <a:srgbClr val="5A5A5A"/>
                </a:solidFill>
                <a:latin typeface="Calibri"/>
                <a:cs typeface="Calibri"/>
              </a:rPr>
              <a:t> de </a:t>
            </a:r>
            <a:br>
              <a:rPr lang="en-GB" sz="1200" dirty="0">
                <a:solidFill>
                  <a:srgbClr val="5A5A5A"/>
                </a:solidFill>
                <a:latin typeface="Calibri"/>
                <a:cs typeface="Calibri"/>
              </a:rPr>
            </a:br>
            <a:r>
              <a:rPr lang="en-GB" sz="1200" dirty="0" err="1">
                <a:solidFill>
                  <a:srgbClr val="5A5A5A"/>
                </a:solidFill>
                <a:latin typeface="Calibri"/>
                <a:cs typeface="Calibri"/>
              </a:rPr>
              <a:t>empagliflozina</a:t>
            </a:r>
            <a:endParaRPr lang="en-GB" sz="1200" dirty="0">
              <a:solidFill>
                <a:srgbClr val="5A5A5A"/>
              </a:solidFill>
              <a:latin typeface="Calibri"/>
              <a:cs typeface="Calibri"/>
            </a:endParaRPr>
          </a:p>
        </p:txBody>
      </p:sp>
      <p:cxnSp>
        <p:nvCxnSpPr>
          <p:cNvPr id="26" name="Straight Arrow Connector 25"/>
          <p:cNvCxnSpPr/>
          <p:nvPr/>
        </p:nvCxnSpPr>
        <p:spPr>
          <a:xfrm>
            <a:off x="8679396" y="5711797"/>
            <a:ext cx="1069448"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6820063" y="5711797"/>
            <a:ext cx="158363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8" name="Table 27"/>
          <p:cNvGraphicFramePr>
            <a:graphicFrameLocks noGrp="1"/>
          </p:cNvGraphicFramePr>
          <p:nvPr/>
        </p:nvGraphicFramePr>
        <p:xfrm>
          <a:off x="1732848" y="1724241"/>
          <a:ext cx="8435524" cy="3726720"/>
        </p:xfrm>
        <a:graphic>
          <a:graphicData uri="http://schemas.openxmlformats.org/drawingml/2006/table">
            <a:tbl>
              <a:tblPr firstRow="1" bandRow="1">
                <a:tableStyleId>{D27102A9-8310-4765-A935-A1911B00CA55}</a:tableStyleId>
              </a:tblPr>
              <a:tblGrid>
                <a:gridCol w="3809454">
                  <a:extLst>
                    <a:ext uri="{9D8B030D-6E8A-4147-A177-3AD203B41FA5}">
                      <a16:colId xmlns:a16="http://schemas.microsoft.com/office/drawing/2014/main" val="20000"/>
                    </a:ext>
                  </a:extLst>
                </a:gridCol>
                <a:gridCol w="1652837">
                  <a:extLst>
                    <a:ext uri="{9D8B030D-6E8A-4147-A177-3AD203B41FA5}">
                      <a16:colId xmlns:a16="http://schemas.microsoft.com/office/drawing/2014/main" val="20003"/>
                    </a:ext>
                  </a:extLst>
                </a:gridCol>
                <a:gridCol w="1765357">
                  <a:extLst>
                    <a:ext uri="{9D8B030D-6E8A-4147-A177-3AD203B41FA5}">
                      <a16:colId xmlns:a16="http://schemas.microsoft.com/office/drawing/2014/main" val="20004"/>
                    </a:ext>
                  </a:extLst>
                </a:gridCol>
                <a:gridCol w="1207876">
                  <a:extLst>
                    <a:ext uri="{9D8B030D-6E8A-4147-A177-3AD203B41FA5}">
                      <a16:colId xmlns:a16="http://schemas.microsoft.com/office/drawing/2014/main" val="20005"/>
                    </a:ext>
                  </a:extLst>
                </a:gridCol>
              </a:tblGrid>
              <a:tr h="288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err="1">
                          <a:solidFill>
                            <a:srgbClr val="161616"/>
                          </a:solidFill>
                          <a:latin typeface="Calibri"/>
                          <a:cs typeface="Calibri"/>
                        </a:rPr>
                        <a:t>Muerte</a:t>
                      </a:r>
                      <a:r>
                        <a:rPr lang="en-US" sz="1500" b="1" dirty="0">
                          <a:solidFill>
                            <a:srgbClr val="161616"/>
                          </a:solidFill>
                          <a:latin typeface="Calibri"/>
                          <a:cs typeface="Calibri"/>
                        </a:rPr>
                        <a:t> CV</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b="1" dirty="0">
                          <a:solidFill>
                            <a:srgbClr val="161616"/>
                          </a:solidFill>
                          <a:latin typeface="Calibri"/>
                          <a:cs typeface="Calibri"/>
                        </a:rPr>
                        <a:t>HR (IC 95%)</a:t>
                      </a:r>
                      <a:endParaRPr lang="en-US" sz="1500" b="1" dirty="0">
                        <a:solidFill>
                          <a:srgbClr val="161616"/>
                        </a:solidFill>
                        <a:latin typeface="Calibri"/>
                        <a:cs typeface="Calibri"/>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b="1">
                          <a:solidFill>
                            <a:srgbClr val="161616"/>
                          </a:solidFill>
                          <a:latin typeface="Calibri"/>
                          <a:cs typeface="Calibri"/>
                        </a:rPr>
                        <a:t>HR (IC 95%)</a:t>
                      </a:r>
                      <a:endParaRPr lang="en-US" sz="1500" b="1" dirty="0">
                        <a:solidFill>
                          <a:srgbClr val="161616"/>
                        </a:solidFill>
                        <a:latin typeface="Calibri"/>
                        <a:cs typeface="Calibri"/>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r>
                        <a:rPr lang="en-US" sz="1500" b="1">
                          <a:solidFill>
                            <a:srgbClr val="161616"/>
                          </a:solidFill>
                          <a:latin typeface="Calibri"/>
                          <a:cs typeface="Calibri"/>
                        </a:rPr>
                        <a:t>Valor de p análisis primario</a:t>
                      </a:r>
                      <a:endParaRPr lang="en-US" sz="1500" dirty="0">
                        <a:solidFill>
                          <a:srgbClr val="161616"/>
                        </a:solidFill>
                        <a:latin typeface="Calibri"/>
                        <a:cs typeface="Calibri"/>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978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500" b="1" dirty="0">
                        <a:solidFill>
                          <a:srgbClr val="161616"/>
                        </a:solidFill>
                        <a:latin typeface="Calibri"/>
                        <a:cs typeface="Calibri"/>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2"/>
                        </a:solidFill>
                        <a:latin typeface="+mn-lt"/>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sz="1200" dirty="0">
                        <a:solidFill>
                          <a:schemeClr val="tx2"/>
                        </a:solidFill>
                        <a:latin typeface="+mn-lt"/>
                        <a:cs typeface="Arial" panose="020B0604020202020204"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en-US" sz="1200" dirty="0">
                        <a:solidFill>
                          <a:schemeClr val="tx2"/>
                        </a:solidFill>
                        <a:latin typeface="+mn-lt"/>
                        <a:cs typeface="Arial" panose="020B0604020202020204"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21200">
                <a:tc>
                  <a:txBody>
                    <a:bodyPr/>
                    <a:lstStyle/>
                    <a:p>
                      <a:pPr marL="92075" indent="0">
                        <a:lnSpc>
                          <a:spcPct val="100000"/>
                        </a:lnSpc>
                        <a:spcBef>
                          <a:spcPts val="0"/>
                        </a:spcBef>
                        <a:spcAft>
                          <a:spcPts val="0"/>
                        </a:spcAft>
                      </a:pPr>
                      <a:r>
                        <a:rPr lang="en-GB" sz="1500" b="0" kern="1200" dirty="0" err="1">
                          <a:solidFill>
                            <a:srgbClr val="161616"/>
                          </a:solidFill>
                          <a:latin typeface="Calibri"/>
                          <a:ea typeface="+mn-ea"/>
                          <a:cs typeface="Calibri"/>
                        </a:rPr>
                        <a:t>Análisis</a:t>
                      </a:r>
                      <a:r>
                        <a:rPr lang="en-GB" sz="1500" b="0" kern="1200" dirty="0">
                          <a:solidFill>
                            <a:srgbClr val="161616"/>
                          </a:solidFill>
                          <a:latin typeface="Calibri"/>
                          <a:ea typeface="+mn-ea"/>
                          <a:cs typeface="Calibri"/>
                        </a:rPr>
                        <a:t> </a:t>
                      </a:r>
                      <a:r>
                        <a:rPr lang="en-GB" sz="1500" b="0" kern="1200" dirty="0" err="1">
                          <a:solidFill>
                            <a:srgbClr val="161616"/>
                          </a:solidFill>
                          <a:latin typeface="Calibri"/>
                          <a:ea typeface="+mn-ea"/>
                          <a:cs typeface="Calibri"/>
                        </a:rPr>
                        <a:t>primario</a:t>
                      </a:r>
                      <a:endParaRPr lang="en-US" sz="1500" b="0" kern="1200" dirty="0">
                        <a:solidFill>
                          <a:srgbClr val="161616"/>
                        </a:solidFill>
                        <a:latin typeface="Calibri"/>
                        <a:ea typeface="+mn-ea"/>
                        <a:cs typeface="Calibri"/>
                      </a:endParaRPr>
                    </a:p>
                  </a:txBody>
                  <a:tcPr marL="47988"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914400" rtl="0" eaLnBrk="1" latinLnBrk="0" hangingPunct="1">
                        <a:lnSpc>
                          <a:spcPct val="100000"/>
                        </a:lnSpc>
                        <a:spcBef>
                          <a:spcPts val="0"/>
                        </a:spcBef>
                        <a:spcAft>
                          <a:spcPts val="0"/>
                        </a:spcAft>
                      </a:pPr>
                      <a:r>
                        <a:rPr lang="en-GB" sz="1500" b="0" kern="1200">
                          <a:solidFill>
                            <a:srgbClr val="161616"/>
                          </a:solidFill>
                          <a:latin typeface="Calibri"/>
                          <a:ea typeface="+mn-ea"/>
                          <a:cs typeface="Calibri"/>
                        </a:rPr>
                        <a:t>0,62 (0,49-0,77</a:t>
                      </a:r>
                      <a:r>
                        <a:rPr lang="en-GB" sz="1500" b="0" kern="1200" dirty="0">
                          <a:solidFill>
                            <a:srgbClr val="161616"/>
                          </a:solidFill>
                          <a:latin typeface="Calibri"/>
                          <a:ea typeface="+mn-ea"/>
                          <a:cs typeface="Calibri"/>
                        </a:rPr>
                        <a:t>)</a:t>
                      </a:r>
                      <a:endParaRPr lang="en-US" sz="1500" b="0" kern="1200" dirty="0">
                        <a:solidFill>
                          <a:srgbClr val="161616"/>
                        </a:solidFill>
                        <a:latin typeface="Calibri"/>
                        <a:ea typeface="+mn-ea"/>
                        <a:cs typeface="Calibri"/>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500" dirty="0">
                        <a:solidFill>
                          <a:srgbClr val="161616"/>
                        </a:solidFill>
                        <a:latin typeface="Calibri"/>
                        <a:cs typeface="Calibri"/>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500" dirty="0">
                          <a:solidFill>
                            <a:srgbClr val="161616"/>
                          </a:solidFill>
                          <a:latin typeface="Calibri"/>
                          <a:cs typeface="Calibri"/>
                        </a:rPr>
                        <a:t>p</a:t>
                      </a:r>
                      <a:r>
                        <a:rPr lang="en-GB" sz="1500">
                          <a:solidFill>
                            <a:srgbClr val="161616"/>
                          </a:solidFill>
                          <a:latin typeface="Calibri"/>
                          <a:cs typeface="Calibri"/>
                        </a:rPr>
                        <a:t>&lt;0,0001</a:t>
                      </a:r>
                      <a:endParaRPr lang="en-US" sz="1500" dirty="0">
                        <a:solidFill>
                          <a:srgbClr val="161616"/>
                        </a:solidFill>
                        <a:latin typeface="Calibri"/>
                        <a:cs typeface="Calibri"/>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57800">
                <a:tc>
                  <a:txBody>
                    <a:bodyPr/>
                    <a:lstStyle/>
                    <a:p>
                      <a:pPr marL="92075" marR="0" indent="0" algn="l" defTabSz="914400" rtl="0" eaLnBrk="1" fontAlgn="ctr" latinLnBrk="0" hangingPunct="1">
                        <a:lnSpc>
                          <a:spcPct val="100000"/>
                        </a:lnSpc>
                        <a:spcBef>
                          <a:spcPts val="0"/>
                        </a:spcBef>
                        <a:spcAft>
                          <a:spcPts val="0"/>
                        </a:spcAft>
                        <a:buClrTx/>
                        <a:buSzTx/>
                        <a:buFontTx/>
                        <a:buNone/>
                        <a:tabLst/>
                        <a:defRPr/>
                      </a:pPr>
                      <a:r>
                        <a:rPr lang="es-ES" sz="1500" b="0" kern="1200" dirty="0">
                          <a:solidFill>
                            <a:srgbClr val="161616"/>
                          </a:solidFill>
                          <a:latin typeface="Calibri"/>
                          <a:ea typeface="+mn-ea"/>
                          <a:cs typeface="Calibri"/>
                        </a:rPr>
                        <a:t>Ajustado según control dependiente del tiempo de la PA </a:t>
                      </a:r>
                    </a:p>
                    <a:p>
                      <a:pPr marL="92075" marR="0" indent="0" algn="l" defTabSz="914400" rtl="0" eaLnBrk="1" fontAlgn="ctr" latinLnBrk="0" hangingPunct="1">
                        <a:lnSpc>
                          <a:spcPct val="100000"/>
                        </a:lnSpc>
                        <a:spcBef>
                          <a:spcPts val="0"/>
                        </a:spcBef>
                        <a:spcAft>
                          <a:spcPts val="0"/>
                        </a:spcAft>
                        <a:buClrTx/>
                        <a:buSzTx/>
                        <a:buFontTx/>
                        <a:buNone/>
                        <a:tabLst/>
                        <a:defRPr/>
                      </a:pPr>
                      <a:r>
                        <a:rPr lang="en-GB" sz="1500" b="0" kern="1200" dirty="0">
                          <a:solidFill>
                            <a:srgbClr val="161616"/>
                          </a:solidFill>
                          <a:latin typeface="Calibri"/>
                          <a:ea typeface="+mn-ea"/>
                          <a:cs typeface="Calibri"/>
                        </a:rPr>
                        <a:t> </a:t>
                      </a:r>
                    </a:p>
                  </a:txBody>
                  <a:tcPr marL="47988" marR="10157"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914400" rtl="0" eaLnBrk="1" latinLnBrk="0" hangingPunct="1">
                        <a:lnSpc>
                          <a:spcPct val="100000"/>
                        </a:lnSpc>
                        <a:spcBef>
                          <a:spcPts val="0"/>
                        </a:spcBef>
                        <a:spcAft>
                          <a:spcPts val="0"/>
                        </a:spcAft>
                      </a:pPr>
                      <a:r>
                        <a:rPr lang="en-GB" sz="1500" b="0" kern="1200">
                          <a:solidFill>
                            <a:srgbClr val="161616"/>
                          </a:solidFill>
                          <a:latin typeface="Calibri"/>
                          <a:ea typeface="+mn-ea"/>
                          <a:cs typeface="Calibri"/>
                        </a:rPr>
                        <a:t>0,61 (0,49-0,76</a:t>
                      </a:r>
                      <a:r>
                        <a:rPr lang="en-GB" sz="1500" b="0" kern="1200" dirty="0">
                          <a:solidFill>
                            <a:srgbClr val="161616"/>
                          </a:solidFill>
                          <a:latin typeface="Calibri"/>
                          <a:ea typeface="+mn-ea"/>
                          <a:cs typeface="Calibri"/>
                        </a:rPr>
                        <a:t>)</a:t>
                      </a:r>
                      <a:endParaRPr lang="en-US" sz="1500" b="0" kern="1200" dirty="0">
                        <a:solidFill>
                          <a:srgbClr val="161616"/>
                        </a:solidFill>
                        <a:latin typeface="Calibri"/>
                        <a:ea typeface="+mn-ea"/>
                        <a:cs typeface="Calibri"/>
                      </a:endParaRPr>
                    </a:p>
                  </a:txBody>
                  <a:tcPr marL="97341" marR="97341"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400" rtl="0" eaLnBrk="1" latinLnBrk="0" hangingPunct="1">
                        <a:lnSpc>
                          <a:spcPct val="95000"/>
                        </a:lnSpc>
                      </a:pPr>
                      <a:endParaRPr lang="en-US" sz="1500" b="1" kern="1200" dirty="0">
                        <a:solidFill>
                          <a:srgbClr val="161616"/>
                        </a:solidFill>
                        <a:latin typeface="Calibri"/>
                        <a:ea typeface="+mn-ea"/>
                        <a:cs typeface="Calibri"/>
                      </a:endParaRPr>
                    </a:p>
                  </a:txBody>
                  <a:tcPr marL="0" marR="0" marT="108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500" dirty="0">
                        <a:solidFill>
                          <a:srgbClr val="161616"/>
                        </a:solidFill>
                        <a:latin typeface="Calibri"/>
                        <a:cs typeface="Calibri"/>
                      </a:endParaRPr>
                    </a:p>
                  </a:txBody>
                  <a:tcPr marL="0" marR="0" marT="108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20640">
                <a:tc>
                  <a:txBody>
                    <a:bodyPr/>
                    <a:lstStyle/>
                    <a:p>
                      <a:pPr marL="92075" marR="0" indent="0" algn="l" defTabSz="914400" rtl="0" eaLnBrk="1" fontAlgn="ctr" latinLnBrk="0" hangingPunct="1">
                        <a:lnSpc>
                          <a:spcPct val="100000"/>
                        </a:lnSpc>
                        <a:spcBef>
                          <a:spcPts val="0"/>
                        </a:spcBef>
                        <a:spcAft>
                          <a:spcPts val="0"/>
                        </a:spcAft>
                        <a:buClrTx/>
                        <a:buSzTx/>
                        <a:buFontTx/>
                        <a:buNone/>
                        <a:tabLst/>
                        <a:defRPr/>
                      </a:pPr>
                      <a:r>
                        <a:rPr lang="es-ES" sz="1500" b="0" kern="1200" dirty="0">
                          <a:solidFill>
                            <a:srgbClr val="161616"/>
                          </a:solidFill>
                          <a:latin typeface="Calibri"/>
                          <a:ea typeface="+mn-ea"/>
                          <a:cs typeface="Calibri"/>
                        </a:rPr>
                        <a:t>Ajustado según control dependiente del tiempo del colesterol LDL</a:t>
                      </a:r>
                    </a:p>
                  </a:txBody>
                  <a:tcPr marL="47988" marR="10157"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914400" rtl="0" eaLnBrk="1" latinLnBrk="0" hangingPunct="1">
                        <a:lnSpc>
                          <a:spcPct val="100000"/>
                        </a:lnSpc>
                        <a:spcBef>
                          <a:spcPts val="0"/>
                        </a:spcBef>
                        <a:spcAft>
                          <a:spcPts val="0"/>
                        </a:spcAft>
                      </a:pPr>
                      <a:r>
                        <a:rPr lang="en-GB" sz="1500" b="0" kern="1200">
                          <a:solidFill>
                            <a:srgbClr val="161616"/>
                          </a:solidFill>
                          <a:latin typeface="Calibri"/>
                          <a:ea typeface="+mn-ea"/>
                          <a:cs typeface="Calibri"/>
                        </a:rPr>
                        <a:t>0,59 (0,47-0,75</a:t>
                      </a:r>
                      <a:r>
                        <a:rPr lang="en-GB" sz="1500" b="0" kern="1200" dirty="0">
                          <a:solidFill>
                            <a:srgbClr val="161616"/>
                          </a:solidFill>
                          <a:latin typeface="Calibri"/>
                          <a:ea typeface="+mn-ea"/>
                          <a:cs typeface="Calibri"/>
                        </a:rPr>
                        <a:t>)</a:t>
                      </a:r>
                      <a:endParaRPr lang="en-US" sz="1500" b="0" kern="1200" dirty="0">
                        <a:solidFill>
                          <a:srgbClr val="161616"/>
                        </a:solidFill>
                        <a:latin typeface="Calibri"/>
                        <a:ea typeface="+mn-ea"/>
                        <a:cs typeface="Calibri"/>
                      </a:endParaRPr>
                    </a:p>
                  </a:txBody>
                  <a:tcPr marL="97341" marR="97341"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defTabSz="914400" rtl="0" eaLnBrk="1" latinLnBrk="0" hangingPunct="1">
                        <a:lnSpc>
                          <a:spcPct val="95000"/>
                        </a:lnSpc>
                      </a:pPr>
                      <a:endParaRPr lang="en-US" sz="1500" b="0" kern="1200" dirty="0">
                        <a:solidFill>
                          <a:srgbClr val="161616"/>
                        </a:solidFill>
                        <a:latin typeface="Calibri"/>
                        <a:ea typeface="+mn-ea"/>
                        <a:cs typeface="Calibri"/>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500" b="0" dirty="0">
                        <a:solidFill>
                          <a:srgbClr val="161616"/>
                        </a:solidFill>
                        <a:latin typeface="Calibri"/>
                        <a:cs typeface="Calibri"/>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20640">
                <a:tc>
                  <a:txBody>
                    <a:bodyPr/>
                    <a:lstStyle/>
                    <a:p>
                      <a:pPr marL="92075" marR="0" indent="0" algn="l" defTabSz="914400" rtl="0" eaLnBrk="1" fontAlgn="ctr" latinLnBrk="0" hangingPunct="1">
                        <a:lnSpc>
                          <a:spcPct val="100000"/>
                        </a:lnSpc>
                        <a:spcBef>
                          <a:spcPts val="0"/>
                        </a:spcBef>
                        <a:spcAft>
                          <a:spcPts val="0"/>
                        </a:spcAft>
                        <a:buClrTx/>
                        <a:buSzTx/>
                        <a:buFontTx/>
                        <a:buNone/>
                        <a:tabLst/>
                        <a:defRPr/>
                      </a:pPr>
                      <a:r>
                        <a:rPr lang="es-ES" sz="1500" b="0" kern="1200" dirty="0">
                          <a:solidFill>
                            <a:srgbClr val="161616"/>
                          </a:solidFill>
                          <a:latin typeface="Calibri"/>
                          <a:ea typeface="+mn-ea"/>
                          <a:cs typeface="Calibri"/>
                        </a:rPr>
                        <a:t>Ajustado según control dependiente del tiempo de la HbA1c</a:t>
                      </a:r>
                    </a:p>
                  </a:txBody>
                  <a:tcPr marL="47988" marR="10157"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914400" rtl="0" eaLnBrk="1" latinLnBrk="0" hangingPunct="1">
                        <a:lnSpc>
                          <a:spcPct val="100000"/>
                        </a:lnSpc>
                        <a:spcBef>
                          <a:spcPts val="0"/>
                        </a:spcBef>
                        <a:spcAft>
                          <a:spcPts val="0"/>
                        </a:spcAft>
                      </a:pPr>
                      <a:r>
                        <a:rPr lang="en-GB" sz="1500" b="0" kern="1200" dirty="0">
                          <a:solidFill>
                            <a:srgbClr val="161616"/>
                          </a:solidFill>
                          <a:latin typeface="Calibri"/>
                          <a:ea typeface="+mn-ea"/>
                          <a:cs typeface="Calibri"/>
                        </a:rPr>
                        <a:t>0,62 (0,49-0,78)</a:t>
                      </a:r>
                      <a:endParaRPr lang="en-US" sz="1500" b="0" kern="1200" dirty="0">
                        <a:solidFill>
                          <a:srgbClr val="161616"/>
                        </a:solidFill>
                        <a:latin typeface="Calibri"/>
                        <a:ea typeface="+mn-ea"/>
                        <a:cs typeface="Calibri"/>
                      </a:endParaRPr>
                    </a:p>
                  </a:txBody>
                  <a:tcPr marL="97341" marR="97341"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500" b="0" dirty="0">
                        <a:solidFill>
                          <a:srgbClr val="161616"/>
                        </a:solidFill>
                        <a:latin typeface="Calibri"/>
                        <a:cs typeface="Calibri"/>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500" b="0" dirty="0">
                        <a:solidFill>
                          <a:srgbClr val="161616"/>
                        </a:solidFill>
                        <a:latin typeface="Calibri"/>
                        <a:cs typeface="Calibri"/>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20640">
                <a:tc>
                  <a:txBody>
                    <a:bodyPr/>
                    <a:lstStyle/>
                    <a:p>
                      <a:pPr marL="92075" marR="0" indent="0" algn="l" defTabSz="914400" rtl="0" eaLnBrk="1" fontAlgn="ctr" latinLnBrk="0" hangingPunct="1">
                        <a:lnSpc>
                          <a:spcPct val="100000"/>
                        </a:lnSpc>
                        <a:spcBef>
                          <a:spcPts val="0"/>
                        </a:spcBef>
                        <a:spcAft>
                          <a:spcPts val="0"/>
                        </a:spcAft>
                        <a:buClrTx/>
                        <a:buSzTx/>
                        <a:buFontTx/>
                        <a:buNone/>
                        <a:tabLst/>
                        <a:defRPr/>
                      </a:pPr>
                      <a:r>
                        <a:rPr lang="es-ES" sz="1500" b="0" kern="1200" dirty="0">
                          <a:solidFill>
                            <a:srgbClr val="161616"/>
                          </a:solidFill>
                          <a:latin typeface="Calibri"/>
                          <a:ea typeface="+mn-ea"/>
                          <a:cs typeface="Calibri"/>
                        </a:rPr>
                        <a:t>Ajustado según control dependiente del tiempo de PA, colesterol LDL y HbA1c</a:t>
                      </a:r>
                    </a:p>
                  </a:txBody>
                  <a:tcPr marL="47988" marR="10157"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defTabSz="914400" rtl="0" eaLnBrk="1" latinLnBrk="0" hangingPunct="1">
                        <a:lnSpc>
                          <a:spcPct val="100000"/>
                        </a:lnSpc>
                        <a:spcBef>
                          <a:spcPts val="0"/>
                        </a:spcBef>
                        <a:spcAft>
                          <a:spcPts val="0"/>
                        </a:spcAft>
                      </a:pPr>
                      <a:r>
                        <a:rPr lang="en-GB" sz="1500" b="0" kern="1200" dirty="0">
                          <a:solidFill>
                            <a:srgbClr val="161616"/>
                          </a:solidFill>
                          <a:latin typeface="Calibri"/>
                          <a:ea typeface="+mn-ea"/>
                          <a:cs typeface="Calibri"/>
                        </a:rPr>
                        <a:t>0,61 (0,48-0,76)</a:t>
                      </a:r>
                      <a:endParaRPr lang="en-US" sz="1500" b="0" kern="1200" dirty="0">
                        <a:solidFill>
                          <a:srgbClr val="161616"/>
                        </a:solidFill>
                        <a:latin typeface="Calibri"/>
                        <a:ea typeface="+mn-ea"/>
                        <a:cs typeface="Calibri"/>
                      </a:endParaRPr>
                    </a:p>
                  </a:txBody>
                  <a:tcPr marL="97341" marR="97341"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500" b="0" dirty="0">
                        <a:solidFill>
                          <a:srgbClr val="161616"/>
                        </a:solidFill>
                        <a:latin typeface="Calibri"/>
                        <a:cs typeface="Calibri"/>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500" b="0" dirty="0">
                        <a:solidFill>
                          <a:srgbClr val="161616"/>
                        </a:solidFill>
                        <a:latin typeface="Calibri"/>
                        <a:cs typeface="Calibri"/>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graphicFrame>
        <p:nvGraphicFramePr>
          <p:cNvPr id="22" name="Chart 21"/>
          <p:cNvGraphicFramePr>
            <a:graphicFrameLocks/>
          </p:cNvGraphicFramePr>
          <p:nvPr/>
        </p:nvGraphicFramePr>
        <p:xfrm>
          <a:off x="7118964" y="1895004"/>
          <a:ext cx="2801062" cy="4069201"/>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 Placeholder 2">
            <a:extLst>
              <a:ext uri="{FF2B5EF4-FFF2-40B4-BE49-F238E27FC236}">
                <a16:creationId xmlns:a16="http://schemas.microsoft.com/office/drawing/2014/main" id="{27FCC8F3-744C-40D5-AF81-B9747A7FAC6C}"/>
              </a:ext>
            </a:extLst>
          </p:cNvPr>
          <p:cNvSpPr>
            <a:spLocks noGrp="1"/>
          </p:cNvSpPr>
          <p:nvPr>
            <p:ph type="body" sz="quarter" idx="13"/>
          </p:nvPr>
        </p:nvSpPr>
        <p:spPr>
          <a:xfrm>
            <a:off x="336865" y="5808502"/>
            <a:ext cx="9120458" cy="549381"/>
          </a:xfrm>
        </p:spPr>
        <p:txBody>
          <a:bodyPr/>
          <a:lstStyle/>
          <a:p>
            <a:r>
              <a:rPr lang="en-US" dirty="0" err="1">
                <a:solidFill>
                  <a:schemeClr val="bg2">
                    <a:lumMod val="10000"/>
                  </a:schemeClr>
                </a:solidFill>
                <a:latin typeface="Calibri"/>
                <a:cs typeface="Calibri"/>
              </a:rPr>
              <a:t>Análisis</a:t>
            </a:r>
            <a:r>
              <a:rPr lang="en-US" dirty="0">
                <a:solidFill>
                  <a:schemeClr val="bg2">
                    <a:lumMod val="10000"/>
                  </a:schemeClr>
                </a:solidFill>
                <a:latin typeface="Calibri"/>
                <a:cs typeface="Calibri"/>
              </a:rPr>
              <a:t> de regression Cox </a:t>
            </a:r>
            <a:r>
              <a:rPr lang="en-US" dirty="0" err="1">
                <a:solidFill>
                  <a:schemeClr val="bg2">
                    <a:lumMod val="10000"/>
                  </a:schemeClr>
                </a:solidFill>
                <a:latin typeface="Calibri"/>
                <a:cs typeface="Calibri"/>
              </a:rPr>
              <a:t>en</a:t>
            </a:r>
            <a:r>
              <a:rPr lang="en-US" dirty="0">
                <a:solidFill>
                  <a:schemeClr val="bg2">
                    <a:lumMod val="10000"/>
                  </a:schemeClr>
                </a:solidFill>
                <a:latin typeface="Calibri"/>
                <a:cs typeface="Calibri"/>
              </a:rPr>
              <a:t> </a:t>
            </a:r>
            <a:r>
              <a:rPr lang="en-US" dirty="0" err="1">
                <a:solidFill>
                  <a:schemeClr val="bg2">
                    <a:lumMod val="10000"/>
                  </a:schemeClr>
                </a:solidFill>
                <a:latin typeface="Calibri"/>
                <a:cs typeface="Calibri"/>
              </a:rPr>
              <a:t>pacientes</a:t>
            </a:r>
            <a:r>
              <a:rPr lang="en-US" dirty="0">
                <a:solidFill>
                  <a:schemeClr val="bg2">
                    <a:lumMod val="10000"/>
                  </a:schemeClr>
                </a:solidFill>
                <a:latin typeface="Calibri"/>
                <a:cs typeface="Calibri"/>
              </a:rPr>
              <a:t> </a:t>
            </a:r>
            <a:r>
              <a:rPr lang="en-US" dirty="0" err="1">
                <a:solidFill>
                  <a:schemeClr val="bg2">
                    <a:lumMod val="10000"/>
                  </a:schemeClr>
                </a:solidFill>
                <a:latin typeface="Calibri"/>
                <a:cs typeface="Calibri"/>
              </a:rPr>
              <a:t>tratados</a:t>
            </a:r>
            <a:r>
              <a:rPr lang="en-US" dirty="0">
                <a:solidFill>
                  <a:schemeClr val="bg2">
                    <a:lumMod val="10000"/>
                  </a:schemeClr>
                </a:solidFill>
                <a:latin typeface="Calibri"/>
                <a:cs typeface="Calibri"/>
              </a:rPr>
              <a:t> con ≥1 </a:t>
            </a:r>
            <a:r>
              <a:rPr lang="en-US" dirty="0" err="1">
                <a:solidFill>
                  <a:schemeClr val="bg2">
                    <a:lumMod val="10000"/>
                  </a:schemeClr>
                </a:solidFill>
                <a:latin typeface="Calibri"/>
                <a:cs typeface="Calibri"/>
              </a:rPr>
              <a:t>dosis</a:t>
            </a:r>
            <a:r>
              <a:rPr lang="en-US" dirty="0">
                <a:solidFill>
                  <a:schemeClr val="bg2">
                    <a:lumMod val="10000"/>
                  </a:schemeClr>
                </a:solidFill>
                <a:latin typeface="Calibri"/>
                <a:cs typeface="Calibri"/>
              </a:rPr>
              <a:t> del </a:t>
            </a:r>
            <a:r>
              <a:rPr lang="en-US" dirty="0" err="1">
                <a:solidFill>
                  <a:schemeClr val="bg2">
                    <a:lumMod val="10000"/>
                  </a:schemeClr>
                </a:solidFill>
                <a:latin typeface="Calibri"/>
                <a:cs typeface="Calibri"/>
              </a:rPr>
              <a:t>fármaco</a:t>
            </a:r>
            <a:r>
              <a:rPr lang="en-US" dirty="0">
                <a:solidFill>
                  <a:schemeClr val="bg2">
                    <a:lumMod val="10000"/>
                  </a:schemeClr>
                </a:solidFill>
                <a:latin typeface="Calibri"/>
                <a:cs typeface="Calibri"/>
              </a:rPr>
              <a:t> </a:t>
            </a:r>
            <a:r>
              <a:rPr lang="en-US" dirty="0" err="1">
                <a:solidFill>
                  <a:schemeClr val="bg2">
                    <a:lumMod val="10000"/>
                  </a:schemeClr>
                </a:solidFill>
                <a:latin typeface="Calibri"/>
                <a:cs typeface="Calibri"/>
              </a:rPr>
              <a:t>en</a:t>
            </a:r>
            <a:r>
              <a:rPr lang="en-US" dirty="0">
                <a:solidFill>
                  <a:schemeClr val="bg2">
                    <a:lumMod val="10000"/>
                  </a:schemeClr>
                </a:solidFill>
                <a:latin typeface="Calibri"/>
                <a:cs typeface="Calibri"/>
              </a:rPr>
              <a:t> </a:t>
            </a:r>
            <a:r>
              <a:rPr lang="en-US" dirty="0" err="1">
                <a:solidFill>
                  <a:schemeClr val="bg2">
                    <a:lumMod val="10000"/>
                  </a:schemeClr>
                </a:solidFill>
                <a:latin typeface="Calibri"/>
                <a:cs typeface="Calibri"/>
              </a:rPr>
              <a:t>estudio</a:t>
            </a:r>
            <a:r>
              <a:rPr lang="en-US" dirty="0">
                <a:solidFill>
                  <a:schemeClr val="bg2">
                    <a:lumMod val="10000"/>
                  </a:schemeClr>
                </a:solidFill>
                <a:latin typeface="Calibri"/>
                <a:cs typeface="Calibri"/>
              </a:rPr>
              <a:t>.</a:t>
            </a:r>
            <a:br>
              <a:rPr lang="en-US" dirty="0">
                <a:solidFill>
                  <a:schemeClr val="bg2">
                    <a:lumMod val="10000"/>
                  </a:schemeClr>
                </a:solidFill>
                <a:latin typeface="Calibri"/>
                <a:cs typeface="Calibri"/>
              </a:rPr>
            </a:br>
            <a:r>
              <a:rPr lang="en-US" dirty="0">
                <a:solidFill>
                  <a:schemeClr val="bg2">
                    <a:lumMod val="10000"/>
                  </a:schemeClr>
                </a:solidFill>
                <a:latin typeface="Calibri"/>
                <a:cs typeface="Calibri"/>
              </a:rPr>
              <a:t>El </a:t>
            </a:r>
            <a:r>
              <a:rPr lang="en-US" dirty="0" err="1">
                <a:solidFill>
                  <a:schemeClr val="bg2">
                    <a:lumMod val="10000"/>
                  </a:schemeClr>
                </a:solidFill>
                <a:latin typeface="Calibri"/>
                <a:cs typeface="Calibri"/>
              </a:rPr>
              <a:t>análisis</a:t>
            </a:r>
            <a:r>
              <a:rPr lang="en-US" dirty="0">
                <a:solidFill>
                  <a:schemeClr val="bg2">
                    <a:lumMod val="10000"/>
                  </a:schemeClr>
                </a:solidFill>
                <a:latin typeface="Calibri"/>
                <a:cs typeface="Calibri"/>
              </a:rPr>
              <a:t> </a:t>
            </a:r>
            <a:r>
              <a:rPr lang="en-US" dirty="0" err="1">
                <a:solidFill>
                  <a:schemeClr val="bg2">
                    <a:lumMod val="10000"/>
                  </a:schemeClr>
                </a:solidFill>
                <a:latin typeface="Calibri"/>
                <a:cs typeface="Calibri"/>
              </a:rPr>
              <a:t>primario</a:t>
            </a:r>
            <a:r>
              <a:rPr lang="en-US" dirty="0">
                <a:solidFill>
                  <a:schemeClr val="bg2">
                    <a:lumMod val="10000"/>
                  </a:schemeClr>
                </a:solidFill>
                <a:latin typeface="Calibri"/>
                <a:cs typeface="Calibri"/>
              </a:rPr>
              <a:t> no se </a:t>
            </a:r>
            <a:r>
              <a:rPr lang="en-US" dirty="0" err="1">
                <a:solidFill>
                  <a:schemeClr val="bg2">
                    <a:lumMod val="10000"/>
                  </a:schemeClr>
                </a:solidFill>
                <a:latin typeface="Calibri"/>
                <a:cs typeface="Calibri"/>
              </a:rPr>
              <a:t>ajustó</a:t>
            </a:r>
            <a:r>
              <a:rPr lang="en-US" dirty="0">
                <a:solidFill>
                  <a:schemeClr val="bg2">
                    <a:lumMod val="10000"/>
                  </a:schemeClr>
                </a:solidFill>
                <a:latin typeface="Calibri"/>
                <a:cs typeface="Calibri"/>
              </a:rPr>
              <a:t> </a:t>
            </a:r>
            <a:r>
              <a:rPr lang="es-ES" dirty="0">
                <a:solidFill>
                  <a:schemeClr val="bg2">
                    <a:lumMod val="10000"/>
                  </a:schemeClr>
                </a:solidFill>
                <a:latin typeface="Calibri"/>
                <a:cs typeface="Calibri"/>
              </a:rPr>
              <a:t>según PA, colesterol LDL y HbA1c basales y control dependiente del tiempo</a:t>
            </a:r>
            <a:r>
              <a:rPr lang="en-US" dirty="0">
                <a:solidFill>
                  <a:schemeClr val="bg2">
                    <a:lumMod val="10000"/>
                  </a:schemeClr>
                </a:solidFill>
                <a:latin typeface="Calibri"/>
                <a:cs typeface="Calibri"/>
              </a:rPr>
              <a:t>.</a:t>
            </a:r>
            <a:br>
              <a:rPr lang="en-US" dirty="0">
                <a:solidFill>
                  <a:schemeClr val="bg2">
                    <a:lumMod val="10000"/>
                  </a:schemeClr>
                </a:solidFill>
                <a:latin typeface="Calibri"/>
                <a:cs typeface="Calibri"/>
              </a:rPr>
            </a:br>
            <a:r>
              <a:rPr lang="en-US" dirty="0">
                <a:solidFill>
                  <a:schemeClr val="bg2">
                    <a:lumMod val="10000"/>
                  </a:schemeClr>
                </a:solidFill>
                <a:latin typeface="Calibri"/>
                <a:cs typeface="Calibri"/>
              </a:rPr>
              <a:t>PA, </a:t>
            </a:r>
            <a:r>
              <a:rPr lang="en-US" dirty="0" err="1">
                <a:solidFill>
                  <a:schemeClr val="bg2">
                    <a:lumMod val="10000"/>
                  </a:schemeClr>
                </a:solidFill>
                <a:latin typeface="Calibri"/>
                <a:cs typeface="Calibri"/>
              </a:rPr>
              <a:t>presión</a:t>
            </a:r>
            <a:r>
              <a:rPr lang="en-US" dirty="0">
                <a:solidFill>
                  <a:schemeClr val="bg2">
                    <a:lumMod val="10000"/>
                  </a:schemeClr>
                </a:solidFill>
                <a:latin typeface="Calibri"/>
                <a:cs typeface="Calibri"/>
              </a:rPr>
              <a:t> arterial; PAS, </a:t>
            </a:r>
            <a:r>
              <a:rPr lang="en-US" dirty="0" err="1">
                <a:solidFill>
                  <a:schemeClr val="bg2">
                    <a:lumMod val="10000"/>
                  </a:schemeClr>
                </a:solidFill>
                <a:latin typeface="Calibri"/>
                <a:cs typeface="Calibri"/>
              </a:rPr>
              <a:t>presión</a:t>
            </a:r>
            <a:r>
              <a:rPr lang="en-US" dirty="0">
                <a:solidFill>
                  <a:schemeClr val="bg2">
                    <a:lumMod val="10000"/>
                  </a:schemeClr>
                </a:solidFill>
                <a:latin typeface="Calibri"/>
                <a:cs typeface="Calibri"/>
              </a:rPr>
              <a:t> arterial </a:t>
            </a:r>
            <a:r>
              <a:rPr lang="en-US" dirty="0" err="1">
                <a:solidFill>
                  <a:schemeClr val="bg2">
                    <a:lumMod val="10000"/>
                  </a:schemeClr>
                </a:solidFill>
                <a:latin typeface="Calibri"/>
                <a:cs typeface="Calibri"/>
              </a:rPr>
              <a:t>sistólica</a:t>
            </a:r>
            <a:r>
              <a:rPr lang="en-US" dirty="0">
                <a:solidFill>
                  <a:schemeClr val="bg2">
                    <a:lumMod val="10000"/>
                  </a:schemeClr>
                </a:solidFill>
                <a:latin typeface="Calibri"/>
                <a:cs typeface="Calibri"/>
              </a:rPr>
              <a:t>; DBP, </a:t>
            </a:r>
            <a:r>
              <a:rPr lang="en-US" dirty="0" err="1">
                <a:solidFill>
                  <a:schemeClr val="bg2">
                    <a:lumMod val="10000"/>
                  </a:schemeClr>
                </a:solidFill>
                <a:latin typeface="Calibri"/>
                <a:cs typeface="Calibri"/>
              </a:rPr>
              <a:t>presión</a:t>
            </a:r>
            <a:r>
              <a:rPr lang="en-US" dirty="0">
                <a:solidFill>
                  <a:schemeClr val="bg2">
                    <a:lumMod val="10000"/>
                  </a:schemeClr>
                </a:solidFill>
                <a:latin typeface="Calibri"/>
                <a:cs typeface="Calibri"/>
              </a:rPr>
              <a:t> arterial </a:t>
            </a:r>
            <a:r>
              <a:rPr lang="en-US" dirty="0" err="1">
                <a:solidFill>
                  <a:schemeClr val="bg2">
                    <a:lumMod val="10000"/>
                  </a:schemeClr>
                </a:solidFill>
                <a:latin typeface="Calibri"/>
                <a:cs typeface="Calibri"/>
              </a:rPr>
              <a:t>diastólica</a:t>
            </a:r>
            <a:r>
              <a:rPr lang="en-US" dirty="0">
                <a:solidFill>
                  <a:schemeClr val="bg2">
                    <a:lumMod val="10000"/>
                  </a:schemeClr>
                </a:solidFill>
                <a:latin typeface="Calibri"/>
                <a:cs typeface="Calibri"/>
              </a:rPr>
              <a:t>; LDL, </a:t>
            </a:r>
            <a:r>
              <a:rPr lang="en-US" dirty="0" err="1">
                <a:solidFill>
                  <a:schemeClr val="bg2">
                    <a:lumMod val="10000"/>
                  </a:schemeClr>
                </a:solidFill>
                <a:latin typeface="Calibri"/>
                <a:cs typeface="Calibri"/>
              </a:rPr>
              <a:t>lipoproteína</a:t>
            </a:r>
            <a:r>
              <a:rPr lang="en-US" dirty="0">
                <a:solidFill>
                  <a:schemeClr val="bg2">
                    <a:lumMod val="10000"/>
                  </a:schemeClr>
                </a:solidFill>
                <a:latin typeface="Calibri"/>
                <a:cs typeface="Calibri"/>
              </a:rPr>
              <a:t> </a:t>
            </a:r>
            <a:r>
              <a:rPr lang="en-US" dirty="0" err="1">
                <a:solidFill>
                  <a:schemeClr val="bg2">
                    <a:lumMod val="10000"/>
                  </a:schemeClr>
                </a:solidFill>
                <a:latin typeface="Calibri"/>
                <a:cs typeface="Calibri"/>
              </a:rPr>
              <a:t>dde</a:t>
            </a:r>
            <a:r>
              <a:rPr lang="en-US" dirty="0">
                <a:solidFill>
                  <a:schemeClr val="bg2">
                    <a:lumMod val="10000"/>
                  </a:schemeClr>
                </a:solidFill>
                <a:latin typeface="Calibri"/>
                <a:cs typeface="Calibri"/>
              </a:rPr>
              <a:t> </a:t>
            </a:r>
            <a:r>
              <a:rPr lang="en-US" dirty="0" err="1">
                <a:solidFill>
                  <a:schemeClr val="bg2">
                    <a:lumMod val="10000"/>
                  </a:schemeClr>
                </a:solidFill>
                <a:latin typeface="Calibri"/>
                <a:cs typeface="Calibri"/>
              </a:rPr>
              <a:t>baja</a:t>
            </a:r>
            <a:r>
              <a:rPr lang="en-US" dirty="0">
                <a:solidFill>
                  <a:schemeClr val="bg2">
                    <a:lumMod val="10000"/>
                  </a:schemeClr>
                </a:solidFill>
                <a:latin typeface="Calibri"/>
                <a:cs typeface="Calibri"/>
              </a:rPr>
              <a:t> </a:t>
            </a:r>
            <a:r>
              <a:rPr lang="en-US" dirty="0" err="1">
                <a:solidFill>
                  <a:schemeClr val="bg2">
                    <a:lumMod val="10000"/>
                  </a:schemeClr>
                </a:solidFill>
                <a:latin typeface="Calibri"/>
                <a:cs typeface="Calibri"/>
              </a:rPr>
              <a:t>densidad</a:t>
            </a:r>
            <a:r>
              <a:rPr lang="en-US" dirty="0">
                <a:solidFill>
                  <a:schemeClr val="bg2">
                    <a:lumMod val="10000"/>
                  </a:schemeClr>
                </a:solidFill>
                <a:latin typeface="Calibri"/>
                <a:cs typeface="Calibri"/>
              </a:rPr>
              <a:t>.</a:t>
            </a:r>
          </a:p>
        </p:txBody>
      </p:sp>
      <p:sp>
        <p:nvSpPr>
          <p:cNvPr id="15" name="3 CuadroTexto">
            <a:extLst>
              <a:ext uri="{FF2B5EF4-FFF2-40B4-BE49-F238E27FC236}">
                <a16:creationId xmlns:a16="http://schemas.microsoft.com/office/drawing/2014/main" id="{F792DE2F-3F86-4909-8211-B12D40C3C390}"/>
              </a:ext>
            </a:extLst>
          </p:cNvPr>
          <p:cNvSpPr txBox="1"/>
          <p:nvPr/>
        </p:nvSpPr>
        <p:spPr>
          <a:xfrm>
            <a:off x="336863" y="6436508"/>
            <a:ext cx="11749078" cy="261608"/>
          </a:xfrm>
          <a:prstGeom prst="rect">
            <a:avLst/>
          </a:prstGeom>
          <a:noFill/>
        </p:spPr>
        <p:txBody>
          <a:bodyPr wrap="square" lIns="91428" tIns="45715" rIns="91428" bIns="45715" rtlCol="0">
            <a:spAutoFit/>
          </a:bodyPr>
          <a:lstStyle/>
          <a:p>
            <a:r>
              <a:rPr lang="es-ES" sz="1100" dirty="0">
                <a:solidFill>
                  <a:schemeClr val="bg2">
                    <a:lumMod val="10000"/>
                  </a:schemeClr>
                </a:solidFill>
                <a:latin typeface="Calibri"/>
                <a:cs typeface="Calibri"/>
              </a:rPr>
              <a:t>Fuente: </a:t>
            </a:r>
            <a:r>
              <a:rPr lang="es-ES" sz="1100" dirty="0" err="1">
                <a:solidFill>
                  <a:schemeClr val="bg2">
                    <a:lumMod val="10000"/>
                  </a:schemeClr>
                </a:solidFill>
                <a:latin typeface="Calibri"/>
                <a:cs typeface="Calibri"/>
              </a:rPr>
              <a:t>Fitchett</a:t>
            </a:r>
            <a:r>
              <a:rPr lang="es-ES" sz="1100" dirty="0">
                <a:solidFill>
                  <a:schemeClr val="bg2">
                    <a:lumMod val="10000"/>
                  </a:schemeClr>
                </a:solidFill>
                <a:latin typeface="Calibri"/>
                <a:cs typeface="Calibri"/>
              </a:rPr>
              <a:t> D, et al. Can J </a:t>
            </a:r>
            <a:r>
              <a:rPr lang="es-ES" sz="1100" dirty="0" err="1">
                <a:solidFill>
                  <a:schemeClr val="bg2">
                    <a:lumMod val="10000"/>
                  </a:schemeClr>
                </a:solidFill>
                <a:latin typeface="Calibri"/>
                <a:cs typeface="Calibri"/>
              </a:rPr>
              <a:t>Cardiol</a:t>
            </a:r>
            <a:r>
              <a:rPr lang="es-ES" sz="1100" dirty="0">
                <a:solidFill>
                  <a:schemeClr val="bg2">
                    <a:lumMod val="10000"/>
                  </a:schemeClr>
                </a:solidFill>
                <a:latin typeface="Calibri"/>
                <a:cs typeface="Calibri"/>
              </a:rPr>
              <a:t> 2017;33:S184.</a:t>
            </a:r>
          </a:p>
        </p:txBody>
      </p:sp>
    </p:spTree>
    <p:extLst>
      <p:ext uri="{BB962C8B-B14F-4D97-AF65-F5344CB8AC3E}">
        <p14:creationId xmlns:p14="http://schemas.microsoft.com/office/powerpoint/2010/main" val="21619798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21AEDC18-5F9D-4969-9CA8-8F548FAC3851}"/>
              </a:ext>
            </a:extLst>
          </p:cNvPr>
          <p:cNvPicPr>
            <a:picLocks noGrp="1" noChangeAspect="1"/>
          </p:cNvPicPr>
          <p:nvPr>
            <p:ph idx="1"/>
          </p:nvPr>
        </p:nvPicPr>
        <p:blipFill rotWithShape="1">
          <a:blip r:embed="rId2"/>
          <a:srcRect r="70509" b="24181"/>
          <a:stretch/>
        </p:blipFill>
        <p:spPr>
          <a:xfrm>
            <a:off x="792546" y="281753"/>
            <a:ext cx="3067249" cy="4359074"/>
          </a:xfrm>
          <a:prstGeom prst="rect">
            <a:avLst/>
          </a:prstGeom>
        </p:spPr>
      </p:pic>
      <p:sp>
        <p:nvSpPr>
          <p:cNvPr id="5" name="Rectángulo 4">
            <a:extLst>
              <a:ext uri="{FF2B5EF4-FFF2-40B4-BE49-F238E27FC236}">
                <a16:creationId xmlns:a16="http://schemas.microsoft.com/office/drawing/2014/main" id="{B062D2FD-61C5-4038-9AAF-2AD0770E65EF}"/>
              </a:ext>
            </a:extLst>
          </p:cNvPr>
          <p:cNvSpPr/>
          <p:nvPr/>
        </p:nvSpPr>
        <p:spPr>
          <a:xfrm>
            <a:off x="2326171" y="6564268"/>
            <a:ext cx="9672703" cy="261542"/>
          </a:xfrm>
          <a:prstGeom prst="rect">
            <a:avLst/>
          </a:prstGeom>
        </p:spPr>
        <p:txBody>
          <a:bodyPr wrap="square">
            <a:spAutoFit/>
          </a:bodyPr>
          <a:lstStyle/>
          <a:p>
            <a:pPr algn="r" defTabSz="914126"/>
            <a:r>
              <a:rPr lang="es-ES" sz="1100" dirty="0">
                <a:solidFill>
                  <a:prstClr val="black"/>
                </a:solidFill>
                <a:latin typeface="Calibri" panose="020F0502020204030204"/>
              </a:rPr>
              <a:t>1.N Engl J </a:t>
            </a:r>
            <a:r>
              <a:rPr lang="es-ES" sz="1100" dirty="0" err="1">
                <a:solidFill>
                  <a:prstClr val="black"/>
                </a:solidFill>
                <a:latin typeface="Calibri" panose="020F0502020204030204"/>
              </a:rPr>
              <a:t>Med</a:t>
            </a:r>
            <a:r>
              <a:rPr lang="es-ES" sz="1100" dirty="0">
                <a:solidFill>
                  <a:prstClr val="black"/>
                </a:solidFill>
                <a:latin typeface="Calibri" panose="020F0502020204030204"/>
              </a:rPr>
              <a:t> 2015; 373:2117-2128, 2.N Engl J </a:t>
            </a:r>
            <a:r>
              <a:rPr lang="es-ES" sz="1100" dirty="0" err="1">
                <a:solidFill>
                  <a:prstClr val="black"/>
                </a:solidFill>
                <a:latin typeface="Calibri" panose="020F0502020204030204"/>
              </a:rPr>
              <a:t>Med</a:t>
            </a:r>
            <a:r>
              <a:rPr lang="es-ES" sz="1100" dirty="0">
                <a:solidFill>
                  <a:prstClr val="black"/>
                </a:solidFill>
                <a:latin typeface="Calibri" panose="020F0502020204030204"/>
              </a:rPr>
              <a:t> 2017; 377:644-657, 3.N Engl J </a:t>
            </a:r>
            <a:r>
              <a:rPr lang="es-ES" sz="1100" dirty="0" err="1">
                <a:solidFill>
                  <a:prstClr val="black"/>
                </a:solidFill>
                <a:latin typeface="Calibri" panose="020F0502020204030204"/>
              </a:rPr>
              <a:t>Med</a:t>
            </a:r>
            <a:r>
              <a:rPr lang="es-ES" sz="1100" dirty="0">
                <a:solidFill>
                  <a:prstClr val="black"/>
                </a:solidFill>
                <a:latin typeface="Calibri" panose="020F0502020204030204"/>
              </a:rPr>
              <a:t> 2018</a:t>
            </a:r>
          </a:p>
        </p:txBody>
      </p:sp>
      <p:pic>
        <p:nvPicPr>
          <p:cNvPr id="6" name="Imagen 5">
            <a:extLst>
              <a:ext uri="{FF2B5EF4-FFF2-40B4-BE49-F238E27FC236}">
                <a16:creationId xmlns:a16="http://schemas.microsoft.com/office/drawing/2014/main" id="{6D6BAD19-388B-4DCE-A5B4-B1E8390C9BF0}"/>
              </a:ext>
            </a:extLst>
          </p:cNvPr>
          <p:cNvPicPr>
            <a:picLocks noChangeAspect="1"/>
          </p:cNvPicPr>
          <p:nvPr/>
        </p:nvPicPr>
        <p:blipFill>
          <a:blip r:embed="rId3"/>
          <a:stretch>
            <a:fillRect/>
          </a:stretch>
        </p:blipFill>
        <p:spPr>
          <a:xfrm>
            <a:off x="4752322" y="981008"/>
            <a:ext cx="1395453" cy="438472"/>
          </a:xfrm>
          <a:prstGeom prst="rect">
            <a:avLst/>
          </a:prstGeom>
        </p:spPr>
      </p:pic>
      <p:pic>
        <p:nvPicPr>
          <p:cNvPr id="7" name="Imagen 6">
            <a:extLst>
              <a:ext uri="{FF2B5EF4-FFF2-40B4-BE49-F238E27FC236}">
                <a16:creationId xmlns:a16="http://schemas.microsoft.com/office/drawing/2014/main" id="{278D984C-4642-4962-9647-BD1596F93472}"/>
              </a:ext>
            </a:extLst>
          </p:cNvPr>
          <p:cNvPicPr>
            <a:picLocks noChangeAspect="1"/>
          </p:cNvPicPr>
          <p:nvPr/>
        </p:nvPicPr>
        <p:blipFill>
          <a:blip r:embed="rId4"/>
          <a:stretch>
            <a:fillRect/>
          </a:stretch>
        </p:blipFill>
        <p:spPr>
          <a:xfrm>
            <a:off x="4978885" y="5139016"/>
            <a:ext cx="942326" cy="632803"/>
          </a:xfrm>
          <a:prstGeom prst="rect">
            <a:avLst/>
          </a:prstGeom>
        </p:spPr>
      </p:pic>
      <p:pic>
        <p:nvPicPr>
          <p:cNvPr id="8" name="Imagen 7">
            <a:extLst>
              <a:ext uri="{FF2B5EF4-FFF2-40B4-BE49-F238E27FC236}">
                <a16:creationId xmlns:a16="http://schemas.microsoft.com/office/drawing/2014/main" id="{B1CFF392-B73C-41F3-B64B-B1FF73FC0E2B}"/>
              </a:ext>
            </a:extLst>
          </p:cNvPr>
          <p:cNvPicPr>
            <a:picLocks noChangeAspect="1"/>
          </p:cNvPicPr>
          <p:nvPr/>
        </p:nvPicPr>
        <p:blipFill>
          <a:blip r:embed="rId5"/>
          <a:stretch>
            <a:fillRect/>
          </a:stretch>
        </p:blipFill>
        <p:spPr>
          <a:xfrm>
            <a:off x="4952722" y="3069265"/>
            <a:ext cx="994655" cy="438472"/>
          </a:xfrm>
          <a:prstGeom prst="rect">
            <a:avLst/>
          </a:prstGeom>
        </p:spPr>
      </p:pic>
      <p:pic>
        <p:nvPicPr>
          <p:cNvPr id="9" name="Imagen 1" descr="Captura de pantalla 2015-10-18 a las 12.23.20.png">
            <a:extLst>
              <a:ext uri="{FF2B5EF4-FFF2-40B4-BE49-F238E27FC236}">
                <a16:creationId xmlns:a16="http://schemas.microsoft.com/office/drawing/2014/main" id="{F7C8DD5B-AC88-479F-B9CE-264C9F4C5EBD}"/>
              </a:ext>
            </a:extLst>
          </p:cNvPr>
          <p:cNvPicPr>
            <a:picLocks noChangeAspect="1"/>
          </p:cNvPicPr>
          <p:nvPr/>
        </p:nvPicPr>
        <p:blipFill rotWithShape="1">
          <a:blip r:embed="rId6">
            <a:extLst>
              <a:ext uri="{28A0092B-C50C-407E-A947-70E740481C1C}">
                <a14:useLocalDpi xmlns:a14="http://schemas.microsoft.com/office/drawing/2010/main" val="0"/>
              </a:ext>
            </a:extLst>
          </a:blip>
          <a:srcRect l="49662" t="51212" r="982" b="1036"/>
          <a:stretch/>
        </p:blipFill>
        <p:spPr bwMode="auto">
          <a:xfrm>
            <a:off x="6782991" y="290585"/>
            <a:ext cx="3067249" cy="182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9">
            <a:extLst>
              <a:ext uri="{FF2B5EF4-FFF2-40B4-BE49-F238E27FC236}">
                <a16:creationId xmlns:a16="http://schemas.microsoft.com/office/drawing/2014/main" id="{B5183BBC-21AB-4C4E-BF30-AB3AC60DA2A0}"/>
              </a:ext>
            </a:extLst>
          </p:cNvPr>
          <p:cNvPicPr>
            <a:picLocks noChangeAspect="1"/>
          </p:cNvPicPr>
          <p:nvPr/>
        </p:nvPicPr>
        <p:blipFill>
          <a:blip r:embed="rId7"/>
          <a:stretch>
            <a:fillRect/>
          </a:stretch>
        </p:blipFill>
        <p:spPr>
          <a:xfrm rot="5400000">
            <a:off x="7420259" y="1539757"/>
            <a:ext cx="1792710" cy="3497488"/>
          </a:xfrm>
          <a:prstGeom prst="rect">
            <a:avLst/>
          </a:prstGeom>
        </p:spPr>
      </p:pic>
      <p:pic>
        <p:nvPicPr>
          <p:cNvPr id="11" name="Imagen 10">
            <a:extLst>
              <a:ext uri="{FF2B5EF4-FFF2-40B4-BE49-F238E27FC236}">
                <a16:creationId xmlns:a16="http://schemas.microsoft.com/office/drawing/2014/main" id="{062583B7-B50D-40E8-AA67-F0F74D661579}"/>
              </a:ext>
            </a:extLst>
          </p:cNvPr>
          <p:cNvPicPr>
            <a:picLocks noChangeAspect="1"/>
          </p:cNvPicPr>
          <p:nvPr/>
        </p:nvPicPr>
        <p:blipFill>
          <a:blip r:embed="rId8"/>
          <a:stretch>
            <a:fillRect/>
          </a:stretch>
        </p:blipFill>
        <p:spPr>
          <a:xfrm>
            <a:off x="6908610" y="4464933"/>
            <a:ext cx="2847197" cy="1980971"/>
          </a:xfrm>
          <a:prstGeom prst="rect">
            <a:avLst/>
          </a:prstGeom>
        </p:spPr>
      </p:pic>
    </p:spTree>
    <p:extLst>
      <p:ext uri="{BB962C8B-B14F-4D97-AF65-F5344CB8AC3E}">
        <p14:creationId xmlns:p14="http://schemas.microsoft.com/office/powerpoint/2010/main" val="38382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14979" y="6375849"/>
            <a:ext cx="2504778" cy="292349"/>
          </a:xfrm>
          <a:prstGeom prst="rect">
            <a:avLst/>
          </a:prstGeom>
        </p:spPr>
        <p:txBody>
          <a:bodyPr wrap="none" lIns="121883" tIns="60941" rIns="121883" bIns="60941">
            <a:spAutoFit/>
          </a:bodyPr>
          <a:lstStyle/>
          <a:p>
            <a:pPr defTabSz="609417"/>
            <a:r>
              <a:rPr lang="en-GB" sz="1100" dirty="0">
                <a:solidFill>
                  <a:prstClr val="black"/>
                </a:solidFill>
              </a:rPr>
              <a:t>Fitchett D. ACC 2018; oral presentation</a:t>
            </a:r>
          </a:p>
        </p:txBody>
      </p:sp>
      <p:grpSp>
        <p:nvGrpSpPr>
          <p:cNvPr id="3" name="Group 35">
            <a:extLst>
              <a:ext uri="{FF2B5EF4-FFF2-40B4-BE49-F238E27FC236}">
                <a16:creationId xmlns:a16="http://schemas.microsoft.com/office/drawing/2014/main" id="{92EB67BD-3980-4F04-804F-D3CB1DFCBD6A}"/>
              </a:ext>
            </a:extLst>
          </p:cNvPr>
          <p:cNvGrpSpPr/>
          <p:nvPr/>
        </p:nvGrpSpPr>
        <p:grpSpPr>
          <a:xfrm>
            <a:off x="7334667" y="4932155"/>
            <a:ext cx="3359125" cy="479696"/>
            <a:chOff x="6402421" y="4982674"/>
            <a:chExt cx="2705699" cy="1095312"/>
          </a:xfrm>
        </p:grpSpPr>
        <p:sp>
          <p:nvSpPr>
            <p:cNvPr id="4" name="TextBox 36">
              <a:extLst>
                <a:ext uri="{FF2B5EF4-FFF2-40B4-BE49-F238E27FC236}">
                  <a16:creationId xmlns:a16="http://schemas.microsoft.com/office/drawing/2014/main" id="{C2308700-27D9-4755-8360-F606E0753ACA}"/>
                </a:ext>
              </a:extLst>
            </p:cNvPr>
            <p:cNvSpPr txBox="1"/>
            <p:nvPr/>
          </p:nvSpPr>
          <p:spPr>
            <a:xfrm>
              <a:off x="6402421" y="5140971"/>
              <a:ext cx="1371682" cy="937015"/>
            </a:xfrm>
            <a:prstGeom prst="rect">
              <a:avLst/>
            </a:prstGeom>
            <a:noFill/>
          </p:spPr>
          <p:txBody>
            <a:bodyPr wrap="square" lIns="0" tIns="0" rIns="0" bIns="0" rtlCol="0">
              <a:spAutoFit/>
            </a:bodyPr>
            <a:lstStyle/>
            <a:p>
              <a:pPr algn="r" defTabSz="913935" fontAlgn="base">
                <a:spcBef>
                  <a:spcPct val="0"/>
                </a:spcBef>
                <a:spcAft>
                  <a:spcPct val="0"/>
                </a:spcAft>
                <a:defRPr/>
              </a:pPr>
              <a:r>
                <a:rPr lang="en-GB" sz="1300" kern="0" dirty="0" err="1">
                  <a:solidFill>
                    <a:srgbClr val="5A5A5A"/>
                  </a:solidFill>
                  <a:cs typeface="Arial" panose="020B0604020202020204" pitchFamily="34" charset="0"/>
                </a:rPr>
                <a:t>Favorece</a:t>
              </a:r>
              <a:r>
                <a:rPr lang="en-GB" sz="1300" kern="0" dirty="0">
                  <a:solidFill>
                    <a:srgbClr val="5A5A5A"/>
                  </a:solidFill>
                  <a:cs typeface="Arial" panose="020B0604020202020204" pitchFamily="34" charset="0"/>
                </a:rPr>
                <a:t> a </a:t>
              </a:r>
              <a:r>
                <a:rPr lang="en-GB" sz="1300" kern="0" dirty="0" err="1">
                  <a:solidFill>
                    <a:srgbClr val="5A5A5A"/>
                  </a:solidFill>
                  <a:cs typeface="Arial" panose="020B0604020202020204" pitchFamily="34" charset="0"/>
                </a:rPr>
                <a:t>empagliflozina</a:t>
              </a:r>
              <a:endParaRPr lang="en-GB" sz="1300" kern="0" dirty="0">
                <a:solidFill>
                  <a:srgbClr val="5A5A5A"/>
                </a:solidFill>
                <a:cs typeface="Arial" panose="020B0604020202020204" pitchFamily="34" charset="0"/>
              </a:endParaRPr>
            </a:p>
          </p:txBody>
        </p:sp>
        <p:sp>
          <p:nvSpPr>
            <p:cNvPr id="5" name="TextBox 37">
              <a:extLst>
                <a:ext uri="{FF2B5EF4-FFF2-40B4-BE49-F238E27FC236}">
                  <a16:creationId xmlns:a16="http://schemas.microsoft.com/office/drawing/2014/main" id="{ABC55FE7-26CA-47D8-BE0D-FDA4E500C323}"/>
                </a:ext>
              </a:extLst>
            </p:cNvPr>
            <p:cNvSpPr txBox="1"/>
            <p:nvPr/>
          </p:nvSpPr>
          <p:spPr>
            <a:xfrm>
              <a:off x="8000558" y="5140972"/>
              <a:ext cx="1107562" cy="456795"/>
            </a:xfrm>
            <a:prstGeom prst="rect">
              <a:avLst/>
            </a:prstGeom>
            <a:noFill/>
          </p:spPr>
          <p:txBody>
            <a:bodyPr wrap="square" lIns="0" tIns="0" rIns="0" bIns="0" rtlCol="0">
              <a:spAutoFit/>
            </a:bodyPr>
            <a:lstStyle/>
            <a:p>
              <a:pPr defTabSz="913935" fontAlgn="base">
                <a:spcBef>
                  <a:spcPct val="0"/>
                </a:spcBef>
                <a:spcAft>
                  <a:spcPct val="0"/>
                </a:spcAft>
                <a:defRPr/>
              </a:pPr>
              <a:r>
                <a:rPr lang="en-GB" sz="1300" kern="0" dirty="0" err="1">
                  <a:solidFill>
                    <a:srgbClr val="5A5A5A"/>
                  </a:solidFill>
                  <a:cs typeface="Arial" panose="020B0604020202020204" pitchFamily="34" charset="0"/>
                </a:rPr>
                <a:t>Favorece</a:t>
              </a:r>
              <a:r>
                <a:rPr lang="en-GB" sz="1300" kern="0" dirty="0">
                  <a:solidFill>
                    <a:srgbClr val="5A5A5A"/>
                  </a:solidFill>
                  <a:cs typeface="Arial" panose="020B0604020202020204" pitchFamily="34" charset="0"/>
                </a:rPr>
                <a:t> a placebo</a:t>
              </a:r>
            </a:p>
          </p:txBody>
        </p:sp>
        <p:cxnSp>
          <p:nvCxnSpPr>
            <p:cNvPr id="6" name="Straight Arrow Connector 38">
              <a:extLst>
                <a:ext uri="{FF2B5EF4-FFF2-40B4-BE49-F238E27FC236}">
                  <a16:creationId xmlns:a16="http://schemas.microsoft.com/office/drawing/2014/main" id="{A37B378D-5556-4E1A-8CF7-36F38C119854}"/>
                </a:ext>
              </a:extLst>
            </p:cNvPr>
            <p:cNvCxnSpPr/>
            <p:nvPr/>
          </p:nvCxnSpPr>
          <p:spPr>
            <a:xfrm>
              <a:off x="8000554" y="4982674"/>
              <a:ext cx="808050" cy="0"/>
            </a:xfrm>
            <a:prstGeom prst="straightConnector1">
              <a:avLst/>
            </a:prstGeom>
            <a:noFill/>
            <a:ln w="19050" cap="flat" cmpd="sng" algn="ctr">
              <a:solidFill>
                <a:schemeClr val="tx1">
                  <a:lumMod val="50000"/>
                  <a:lumOff val="50000"/>
                </a:schemeClr>
              </a:solidFill>
              <a:prstDash val="solid"/>
              <a:tailEnd type="arrow"/>
            </a:ln>
            <a:effectLst/>
          </p:spPr>
        </p:cxnSp>
        <p:cxnSp>
          <p:nvCxnSpPr>
            <p:cNvPr id="7" name="Straight Arrow Connector 39">
              <a:extLst>
                <a:ext uri="{FF2B5EF4-FFF2-40B4-BE49-F238E27FC236}">
                  <a16:creationId xmlns:a16="http://schemas.microsoft.com/office/drawing/2014/main" id="{270C2E3A-917E-459A-BB70-2E4E30C3E443}"/>
                </a:ext>
              </a:extLst>
            </p:cNvPr>
            <p:cNvCxnSpPr/>
            <p:nvPr/>
          </p:nvCxnSpPr>
          <p:spPr>
            <a:xfrm flipH="1">
              <a:off x="6934373" y="4982674"/>
              <a:ext cx="839731" cy="0"/>
            </a:xfrm>
            <a:prstGeom prst="straightConnector1">
              <a:avLst/>
            </a:prstGeom>
            <a:noFill/>
            <a:ln w="19050" cap="flat" cmpd="sng" algn="ctr">
              <a:solidFill>
                <a:schemeClr val="tx1">
                  <a:lumMod val="50000"/>
                  <a:lumOff val="50000"/>
                </a:schemeClr>
              </a:solidFill>
              <a:prstDash val="solid"/>
              <a:tailEnd type="arrow"/>
            </a:ln>
            <a:effectLst/>
          </p:spPr>
        </p:cxnSp>
      </p:grpSp>
      <p:graphicFrame>
        <p:nvGraphicFramePr>
          <p:cNvPr id="8" name="Table 16">
            <a:extLst>
              <a:ext uri="{FF2B5EF4-FFF2-40B4-BE49-F238E27FC236}">
                <a16:creationId xmlns:a16="http://schemas.microsoft.com/office/drawing/2014/main" id="{E6899576-A121-4871-A87C-1689DF0130FD}"/>
              </a:ext>
            </a:extLst>
          </p:cNvPr>
          <p:cNvGraphicFramePr>
            <a:graphicFrameLocks noGrp="1"/>
          </p:cNvGraphicFramePr>
          <p:nvPr/>
        </p:nvGraphicFramePr>
        <p:xfrm>
          <a:off x="5446360" y="1396227"/>
          <a:ext cx="5931471" cy="3169920"/>
        </p:xfrm>
        <a:graphic>
          <a:graphicData uri="http://schemas.openxmlformats.org/drawingml/2006/table">
            <a:tbl>
              <a:tblPr firstRow="1" bandRow="1">
                <a:tableStyleId>{D27102A9-8310-4765-A935-A1911B00CA55}</a:tableStyleId>
              </a:tblPr>
              <a:tblGrid>
                <a:gridCol w="1537941">
                  <a:extLst>
                    <a:ext uri="{9D8B030D-6E8A-4147-A177-3AD203B41FA5}">
                      <a16:colId xmlns:a16="http://schemas.microsoft.com/office/drawing/2014/main" val="20000"/>
                    </a:ext>
                  </a:extLst>
                </a:gridCol>
                <a:gridCol w="1090688">
                  <a:extLst>
                    <a:ext uri="{9D8B030D-6E8A-4147-A177-3AD203B41FA5}">
                      <a16:colId xmlns:a16="http://schemas.microsoft.com/office/drawing/2014/main" val="20001"/>
                    </a:ext>
                  </a:extLst>
                </a:gridCol>
                <a:gridCol w="1090688">
                  <a:extLst>
                    <a:ext uri="{9D8B030D-6E8A-4147-A177-3AD203B41FA5}">
                      <a16:colId xmlns:a16="http://schemas.microsoft.com/office/drawing/2014/main" val="20002"/>
                    </a:ext>
                  </a:extLst>
                </a:gridCol>
                <a:gridCol w="1106077">
                  <a:extLst>
                    <a:ext uri="{9D8B030D-6E8A-4147-A177-3AD203B41FA5}">
                      <a16:colId xmlns:a16="http://schemas.microsoft.com/office/drawing/2014/main" val="20003"/>
                    </a:ext>
                  </a:extLst>
                </a:gridCol>
                <a:gridCol w="1106077">
                  <a:extLst>
                    <a:ext uri="{9D8B030D-6E8A-4147-A177-3AD203B41FA5}">
                      <a16:colId xmlns:a16="http://schemas.microsoft.com/office/drawing/2014/main" val="3202440184"/>
                    </a:ext>
                  </a:extLst>
                </a:gridCol>
              </a:tblGrid>
              <a:tr h="431163">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500" b="0" dirty="0">
                        <a:solidFill>
                          <a:schemeClr val="tx2"/>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500" b="1" i="0" u="none" strike="noStrike" kern="1200" cap="none" spc="0" normalizeH="0" baseline="0" noProof="0" dirty="0">
                        <a:ln>
                          <a:noFill/>
                        </a:ln>
                        <a:solidFill>
                          <a:srgbClr val="5A5A5A"/>
                        </a:solidFill>
                        <a:effectLst/>
                        <a:uLnTx/>
                        <a:uFillTx/>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500" dirty="0">
                        <a:solidFill>
                          <a:schemeClr val="tx2"/>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500" dirty="0">
                        <a:solidFill>
                          <a:schemeClr val="tx2"/>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251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500" b="1" dirty="0">
                        <a:solidFill>
                          <a:schemeClr val="tx2"/>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500" b="1" dirty="0">
                        <a:solidFill>
                          <a:schemeClr val="tx2"/>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b="0" dirty="0">
                          <a:solidFill>
                            <a:schemeClr val="tx1"/>
                          </a:solidFill>
                          <a:latin typeface="Arial" panose="020B0604020202020204" pitchFamily="34" charset="0"/>
                          <a:cs typeface="Arial" panose="020B0604020202020204" pitchFamily="34" charset="0"/>
                        </a:rPr>
                        <a:t>HR (</a:t>
                      </a:r>
                      <a:r>
                        <a:rPr lang="en-GB" sz="1500" b="1" dirty="0">
                          <a:solidFill>
                            <a:schemeClr val="tx1"/>
                          </a:solidFill>
                          <a:latin typeface="Arial" panose="020B0604020202020204" pitchFamily="34" charset="0"/>
                          <a:cs typeface="Arial" panose="020B0604020202020204" pitchFamily="34" charset="0"/>
                        </a:rPr>
                        <a:t>95% </a:t>
                      </a:r>
                      <a:r>
                        <a:rPr lang="en-GB" sz="1500" b="0" dirty="0">
                          <a:solidFill>
                            <a:schemeClr val="tx1"/>
                          </a:solidFill>
                          <a:latin typeface="Arial" panose="020B0604020202020204" pitchFamily="34" charset="0"/>
                          <a:cs typeface="Arial" panose="020B0604020202020204" pitchFamily="34" charset="0"/>
                        </a:rPr>
                        <a:t>CI)</a:t>
                      </a:r>
                      <a:endParaRPr lang="en-US" sz="1500" b="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2"/>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500" b="1" i="1" dirty="0">
                          <a:latin typeface="+mn-lt"/>
                          <a:cs typeface="Arial" panose="020B0604020202020204" pitchFamily="34" charset="0"/>
                        </a:rPr>
                        <a:t>p</a:t>
                      </a:r>
                      <a:r>
                        <a:rPr lang="en-GB" sz="1500" b="1" dirty="0">
                          <a:latin typeface="+mn-lt"/>
                          <a:cs typeface="Arial" panose="020B0604020202020204" pitchFamily="34" charset="0"/>
                        </a:rPr>
                        <a:t>-</a:t>
                      </a:r>
                      <a:r>
                        <a:rPr lang="en-GB" sz="1500" b="1" baseline="0" dirty="0">
                          <a:latin typeface="+mn-lt"/>
                          <a:cs typeface="Arial" panose="020B0604020202020204" pitchFamily="34" charset="0"/>
                        </a:rPr>
                        <a:t> de </a:t>
                      </a:r>
                      <a:r>
                        <a:rPr lang="en-GB" sz="1500" b="1" baseline="0" dirty="0" err="1">
                          <a:latin typeface="+mn-lt"/>
                          <a:cs typeface="Arial" panose="020B0604020202020204" pitchFamily="34" charset="0"/>
                        </a:rPr>
                        <a:t>interacción</a:t>
                      </a:r>
                      <a:endParaRPr lang="en-GB" sz="1500" b="1" dirty="0">
                        <a:latin typeface="+mn-lt"/>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53408">
                <a:tc gridSpan="4">
                  <a:txBody>
                    <a:bodyPr/>
                    <a:lstStyle/>
                    <a:p>
                      <a:pPr marL="85725" indent="0"/>
                      <a:r>
                        <a:rPr lang="en-US" sz="1500" b="1" dirty="0" err="1">
                          <a:solidFill>
                            <a:schemeClr val="tx1"/>
                          </a:solidFill>
                          <a:latin typeface="Arial" panose="020B0604020202020204" pitchFamily="34" charset="0"/>
                          <a:cs typeface="Arial" panose="020B0604020202020204" pitchFamily="34" charset="0"/>
                        </a:rPr>
                        <a:t>Todos</a:t>
                      </a:r>
                      <a:r>
                        <a:rPr lang="en-US" sz="1500" b="1" baseline="0" dirty="0">
                          <a:solidFill>
                            <a:schemeClr val="tx1"/>
                          </a:solidFill>
                          <a:latin typeface="Arial" panose="020B0604020202020204" pitchFamily="34" charset="0"/>
                          <a:cs typeface="Arial" panose="020B0604020202020204" pitchFamily="34" charset="0"/>
                        </a:rPr>
                        <a:t> </a:t>
                      </a:r>
                      <a:r>
                        <a:rPr lang="en-US" sz="1500" b="1" baseline="0" dirty="0" err="1">
                          <a:solidFill>
                            <a:schemeClr val="tx1"/>
                          </a:solidFill>
                          <a:latin typeface="Arial" panose="020B0604020202020204" pitchFamily="34" charset="0"/>
                          <a:cs typeface="Arial" panose="020B0604020202020204" pitchFamily="34" charset="0"/>
                        </a:rPr>
                        <a:t>los</a:t>
                      </a:r>
                      <a:r>
                        <a:rPr lang="en-US" sz="1500" b="1" baseline="0" dirty="0">
                          <a:solidFill>
                            <a:schemeClr val="tx1"/>
                          </a:solidFill>
                          <a:latin typeface="Arial" panose="020B0604020202020204" pitchFamily="34" charset="0"/>
                          <a:cs typeface="Arial" panose="020B0604020202020204" pitchFamily="34" charset="0"/>
                        </a:rPr>
                        <a:t> </a:t>
                      </a:r>
                      <a:r>
                        <a:rPr lang="en-US" sz="1500" b="1" baseline="0" dirty="0" err="1">
                          <a:solidFill>
                            <a:schemeClr val="tx1"/>
                          </a:solidFill>
                          <a:latin typeface="Arial" panose="020B0604020202020204" pitchFamily="34" charset="0"/>
                          <a:cs typeface="Arial" panose="020B0604020202020204" pitchFamily="34" charset="0"/>
                        </a:rPr>
                        <a:t>pacientes</a:t>
                      </a:r>
                      <a:endParaRPr lang="en-US" sz="1500" b="1"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5725" indent="0" algn="ctr"/>
                      <a:endParaRPr lang="en-US" sz="1500" b="0" dirty="0">
                        <a:solidFill>
                          <a:schemeClr val="tx2"/>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53408">
                <a:tc gridSpan="4">
                  <a:txBody>
                    <a:bodyPr/>
                    <a:lstStyle/>
                    <a:p>
                      <a:pPr marL="85725" indent="0"/>
                      <a:r>
                        <a:rPr lang="es-ES" sz="1500" b="1" kern="1200" dirty="0">
                          <a:solidFill>
                            <a:schemeClr val="tx1"/>
                          </a:solidFill>
                          <a:latin typeface="Arial" panose="020B0604020202020204" pitchFamily="34" charset="0"/>
                          <a:ea typeface="+mn-ea"/>
                          <a:cs typeface="Arial" panose="020B0604020202020204" pitchFamily="34" charset="0"/>
                        </a:rPr>
                        <a:t>Acontecimiento </a:t>
                      </a:r>
                      <a:r>
                        <a:rPr lang="es-ES" sz="1500" b="1" kern="1200" dirty="0" err="1">
                          <a:solidFill>
                            <a:schemeClr val="tx1"/>
                          </a:solidFill>
                          <a:latin typeface="Arial" panose="020B0604020202020204" pitchFamily="34" charset="0"/>
                          <a:ea typeface="+mn-ea"/>
                          <a:cs typeface="Arial" panose="020B0604020202020204" pitchFamily="34" charset="0"/>
                        </a:rPr>
                        <a:t>aterotrombótico</a:t>
                      </a:r>
                      <a:endParaRPr lang="es-ES" sz="1500" b="1" kern="1200" dirty="0">
                        <a:solidFill>
                          <a:schemeClr val="tx1"/>
                        </a:solidFill>
                        <a:latin typeface="Arial" panose="020B0604020202020204" pitchFamily="34" charset="0"/>
                        <a:ea typeface="+mn-ea"/>
                        <a:cs typeface="Arial" panose="020B0604020202020204" pitchFamily="34" charset="0"/>
                      </a:endParaRPr>
                    </a:p>
                    <a:p>
                      <a:pPr marL="85725" indent="0"/>
                      <a:r>
                        <a:rPr lang="es-ES" sz="1500" b="1" kern="1200" dirty="0">
                          <a:solidFill>
                            <a:schemeClr val="tx1"/>
                          </a:solidFill>
                          <a:latin typeface="Arial" panose="020B0604020202020204" pitchFamily="34" charset="0"/>
                          <a:ea typeface="+mn-ea"/>
                          <a:cs typeface="Arial" panose="020B0604020202020204" pitchFamily="34" charset="0"/>
                        </a:rPr>
                        <a:t> previo a nivel basal*</a:t>
                      </a:r>
                      <a:endParaRPr lang="en-US" sz="1500" b="1" kern="1200" dirty="0">
                        <a:solidFill>
                          <a:schemeClr val="tx1"/>
                        </a:solidFill>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dirty="0">
                        <a:solidFill>
                          <a:schemeClr val="tx1"/>
                        </a:solidFill>
                        <a:latin typeface="+mn-lt"/>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85725" marR="0" lvl="0" indent="0" algn="ctr" defTabSz="914400" rtl="0" eaLnBrk="1" fontAlgn="auto" latinLnBrk="0" hangingPunct="1">
                        <a:lnSpc>
                          <a:spcPct val="100000"/>
                        </a:lnSpc>
                        <a:spcBef>
                          <a:spcPts val="0"/>
                        </a:spcBef>
                        <a:spcAft>
                          <a:spcPts val="0"/>
                        </a:spcAft>
                        <a:buClrTx/>
                        <a:buSzTx/>
                        <a:buFontTx/>
                        <a:buNone/>
                        <a:tabLst/>
                        <a:defRPr/>
                      </a:pPr>
                      <a:r>
                        <a:rPr lang="en-US" sz="1500" b="0" dirty="0">
                          <a:solidFill>
                            <a:schemeClr val="tx1"/>
                          </a:solidFill>
                          <a:latin typeface="Arial" panose="020B0604020202020204" pitchFamily="34" charset="0"/>
                          <a:cs typeface="Arial" panose="020B0604020202020204" pitchFamily="34" charset="0"/>
                        </a:rPr>
                        <a:t>0.56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53408">
                <a:tc gridSpan="4">
                  <a:txBody>
                    <a:bodyPr/>
                    <a:lstStyle/>
                    <a:p>
                      <a:pPr marL="0" indent="231775" algn="l" rtl="0" fontAlgn="ctr"/>
                      <a:r>
                        <a:rPr lang="en-GB" sz="1500" b="0" i="0" u="none" strike="noStrike" dirty="0">
                          <a:solidFill>
                            <a:schemeClr val="tx1"/>
                          </a:solidFill>
                          <a:effectLst/>
                          <a:latin typeface="Arial" panose="020B0604020202020204" pitchFamily="34" charset="0"/>
                          <a:cs typeface="Arial" panose="020B0604020202020204" pitchFamily="34" charset="0"/>
                        </a:rPr>
                        <a:t>SI</a:t>
                      </a:r>
                    </a:p>
                  </a:txBody>
                  <a:tcPr marL="7618" marR="7618" marT="57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ctr" defTabSz="914400" rtl="0" eaLnBrk="1" latinLnBrk="0" hangingPunct="1">
                        <a:lnSpc>
                          <a:spcPct val="95000"/>
                        </a:lnSpc>
                      </a:pPr>
                      <a:endParaRPr lang="en-US" sz="1200" kern="1200" dirty="0">
                        <a:solidFill>
                          <a:schemeClr val="tx1"/>
                        </a:solidFill>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ctr" defTabSz="914400" rtl="0" eaLnBrk="1" latinLnBrk="0" hangingPunct="1">
                        <a:lnSpc>
                          <a:spcPct val="95000"/>
                        </a:lnSpc>
                      </a:pPr>
                      <a:endParaRPr lang="en-US" sz="1200" kern="1200" dirty="0">
                        <a:solidFill>
                          <a:schemeClr val="tx1"/>
                        </a:solidFill>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ctr" defTabSz="914400" rtl="0" eaLnBrk="1" latinLnBrk="0" hangingPunct="1">
                        <a:lnSpc>
                          <a:spcPct val="95000"/>
                        </a:lnSpc>
                      </a:pPr>
                      <a:endParaRPr lang="en-US" sz="1200" kern="1200" dirty="0">
                        <a:solidFill>
                          <a:schemeClr val="tx1"/>
                        </a:solidFill>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231775" algn="l" rtl="0" fontAlgn="ctr"/>
                      <a:endParaRPr lang="en-GB" sz="1500" b="0" i="0" u="none" strike="noStrike" dirty="0">
                        <a:solidFill>
                          <a:schemeClr val="tx2"/>
                        </a:solidFill>
                        <a:effectLst/>
                        <a:latin typeface="Arial" panose="020B0604020202020204" pitchFamily="34" charset="0"/>
                        <a:cs typeface="Arial" panose="020B0604020202020204" pitchFamily="34" charset="0"/>
                      </a:endParaRPr>
                    </a:p>
                  </a:txBody>
                  <a:tcPr marL="7618" marR="7618" marT="57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53408">
                <a:tc gridSpan="4">
                  <a:txBody>
                    <a:bodyPr/>
                    <a:lstStyle/>
                    <a:p>
                      <a:pPr marL="231775" indent="0" algn="l" rtl="0" fontAlgn="ctr"/>
                      <a:r>
                        <a:rPr lang="en-GB" sz="1500" b="0" i="0" u="none" strike="noStrike" dirty="0">
                          <a:solidFill>
                            <a:schemeClr val="tx1"/>
                          </a:solidFill>
                          <a:effectLst/>
                          <a:latin typeface="Arial" panose="020B0604020202020204" pitchFamily="34" charset="0"/>
                          <a:cs typeface="Arial" panose="020B0604020202020204" pitchFamily="34" charset="0"/>
                        </a:rPr>
                        <a:t>No</a:t>
                      </a:r>
                    </a:p>
                  </a:txBody>
                  <a:tcPr marL="7618" marR="7618" marT="57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ctr" defTabSz="914400" rtl="0" eaLnBrk="1" latinLnBrk="0" hangingPunct="1">
                        <a:lnSpc>
                          <a:spcPct val="95000"/>
                        </a:lnSpc>
                      </a:pPr>
                      <a:endParaRPr lang="en-US" sz="1200" kern="1200" dirty="0">
                        <a:solidFill>
                          <a:schemeClr val="tx1"/>
                        </a:solidFill>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ctr" defTabSz="914400" rtl="0" eaLnBrk="1" latinLnBrk="0" hangingPunct="1">
                        <a:lnSpc>
                          <a:spcPct val="95000"/>
                        </a:lnSpc>
                      </a:pPr>
                      <a:endParaRPr lang="en-US" sz="1200" kern="1200" dirty="0">
                        <a:solidFill>
                          <a:schemeClr val="tx1"/>
                        </a:solidFill>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ctr" defTabSz="914400" rtl="0" eaLnBrk="1" latinLnBrk="0" hangingPunct="1">
                        <a:lnSpc>
                          <a:spcPct val="95000"/>
                        </a:lnSpc>
                      </a:pPr>
                      <a:endParaRPr lang="en-US" sz="1200" kern="1200" dirty="0">
                        <a:solidFill>
                          <a:schemeClr val="tx1"/>
                        </a:solidFill>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31775" indent="0" algn="l" rtl="0" fontAlgn="ctr"/>
                      <a:endParaRPr lang="en-GB" sz="1500" b="0" i="0" u="none" strike="noStrike" dirty="0">
                        <a:solidFill>
                          <a:schemeClr val="tx2"/>
                        </a:solidFill>
                        <a:effectLst/>
                        <a:latin typeface="Arial" panose="020B0604020202020204" pitchFamily="34" charset="0"/>
                        <a:cs typeface="Arial" panose="020B0604020202020204" pitchFamily="34" charset="0"/>
                      </a:endParaRPr>
                    </a:p>
                  </a:txBody>
                  <a:tcPr marL="7618" marR="7618" marT="57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graphicFrame>
        <p:nvGraphicFramePr>
          <p:cNvPr id="9" name="Chart 19">
            <a:extLst>
              <a:ext uri="{FF2B5EF4-FFF2-40B4-BE49-F238E27FC236}">
                <a16:creationId xmlns:a16="http://schemas.microsoft.com/office/drawing/2014/main" id="{5B04B7DE-3C5D-4445-976A-F1893A2A647A}"/>
              </a:ext>
            </a:extLst>
          </p:cNvPr>
          <p:cNvGraphicFramePr>
            <a:graphicFrameLocks/>
          </p:cNvGraphicFramePr>
          <p:nvPr/>
        </p:nvGraphicFramePr>
        <p:xfrm>
          <a:off x="7610873" y="1740590"/>
          <a:ext cx="3123714" cy="3399971"/>
        </p:xfrm>
        <a:graphic>
          <a:graphicData uri="http://schemas.openxmlformats.org/drawingml/2006/chart">
            <c:chart xmlns:c="http://schemas.openxmlformats.org/drawingml/2006/chart" xmlns:r="http://schemas.openxmlformats.org/officeDocument/2006/relationships" r:id="rId2"/>
          </a:graphicData>
        </a:graphic>
      </p:graphicFrame>
      <p:pic>
        <p:nvPicPr>
          <p:cNvPr id="10" name="Picture 32" descr="EMPA_Icons-07.png">
            <a:extLst>
              <a:ext uri="{FF2B5EF4-FFF2-40B4-BE49-F238E27FC236}">
                <a16:creationId xmlns:a16="http://schemas.microsoft.com/office/drawing/2014/main" id="{FD1188C2-AA67-4E9A-B5A9-904D8CB8977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12141" t="17659" r="14435" b="18049"/>
          <a:stretch/>
        </p:blipFill>
        <p:spPr>
          <a:xfrm>
            <a:off x="1415872" y="2570654"/>
            <a:ext cx="2809904" cy="1739844"/>
          </a:xfrm>
          <a:prstGeom prst="rect">
            <a:avLst/>
          </a:prstGeom>
        </p:spPr>
      </p:pic>
      <p:sp>
        <p:nvSpPr>
          <p:cNvPr id="11" name="10 CuadroTexto"/>
          <p:cNvSpPr txBox="1"/>
          <p:nvPr/>
        </p:nvSpPr>
        <p:spPr>
          <a:xfrm>
            <a:off x="645334" y="464005"/>
            <a:ext cx="10732499" cy="738625"/>
          </a:xfrm>
          <a:prstGeom prst="rect">
            <a:avLst/>
          </a:prstGeom>
          <a:noFill/>
        </p:spPr>
        <p:txBody>
          <a:bodyPr wrap="square" lIns="121883" tIns="60941" rIns="121883" bIns="60941" rtlCol="0">
            <a:spAutoFit/>
          </a:bodyPr>
          <a:lstStyle/>
          <a:p>
            <a:pPr defTabSz="609417"/>
            <a:r>
              <a:rPr lang="es-ES" sz="2000" b="1" dirty="0">
                <a:solidFill>
                  <a:schemeClr val="accent1">
                    <a:lumMod val="75000"/>
                  </a:schemeClr>
                </a:solidFill>
                <a:latin typeface="Calibri"/>
                <a:cs typeface="Calibri"/>
              </a:rPr>
              <a:t>En el ensayo clínico EMPA-REG OUTCOME, el efecto de </a:t>
            </a:r>
            <a:r>
              <a:rPr lang="es-ES" sz="2000" b="1" dirty="0" err="1">
                <a:solidFill>
                  <a:schemeClr val="accent1">
                    <a:lumMod val="75000"/>
                  </a:schemeClr>
                </a:solidFill>
                <a:latin typeface="Calibri"/>
                <a:cs typeface="Calibri"/>
              </a:rPr>
              <a:t>empagliflozina</a:t>
            </a:r>
            <a:r>
              <a:rPr lang="es-ES" sz="2000" b="1" dirty="0">
                <a:solidFill>
                  <a:schemeClr val="accent1">
                    <a:lumMod val="75000"/>
                  </a:schemeClr>
                </a:solidFill>
                <a:latin typeface="Calibri"/>
                <a:cs typeface="Calibri"/>
              </a:rPr>
              <a:t> en la HIC fue consistente en los pacientes con y sin historia de evento </a:t>
            </a:r>
            <a:r>
              <a:rPr lang="es-ES" sz="2000" b="1" dirty="0" err="1">
                <a:solidFill>
                  <a:schemeClr val="accent1">
                    <a:lumMod val="75000"/>
                  </a:schemeClr>
                </a:solidFill>
                <a:latin typeface="Calibri"/>
                <a:cs typeface="Calibri"/>
              </a:rPr>
              <a:t>aterotrombótico</a:t>
            </a:r>
            <a:r>
              <a:rPr lang="es-ES" sz="2000" b="1" dirty="0">
                <a:solidFill>
                  <a:schemeClr val="accent1">
                    <a:lumMod val="75000"/>
                  </a:schemeClr>
                </a:solidFill>
                <a:latin typeface="Calibri"/>
                <a:cs typeface="Calibri"/>
              </a:rPr>
              <a:t> (IM y/o ACV)</a:t>
            </a:r>
            <a:endParaRPr lang="ca-ES" sz="2000" b="1" dirty="0">
              <a:solidFill>
                <a:schemeClr val="accent1">
                  <a:lumMod val="75000"/>
                </a:schemeClr>
              </a:solidFill>
              <a:latin typeface="Calibri"/>
              <a:cs typeface="Calibri"/>
            </a:endParaRPr>
          </a:p>
        </p:txBody>
      </p:sp>
      <p:sp>
        <p:nvSpPr>
          <p:cNvPr id="12" name="11 CuadroTexto"/>
          <p:cNvSpPr txBox="1"/>
          <p:nvPr/>
        </p:nvSpPr>
        <p:spPr>
          <a:xfrm>
            <a:off x="191546" y="5678226"/>
            <a:ext cx="9125767" cy="677070"/>
          </a:xfrm>
          <a:prstGeom prst="rect">
            <a:avLst/>
          </a:prstGeom>
          <a:noFill/>
        </p:spPr>
        <p:txBody>
          <a:bodyPr wrap="square" lIns="121883" tIns="60941" rIns="121883" bIns="60941" rtlCol="0">
            <a:spAutoFit/>
          </a:bodyPr>
          <a:lstStyle/>
          <a:p>
            <a:pPr defTabSz="609417"/>
            <a:r>
              <a:rPr lang="es-ES" sz="900" dirty="0">
                <a:solidFill>
                  <a:prstClr val="black"/>
                </a:solidFill>
              </a:rPr>
              <a:t>* Acontecimiento </a:t>
            </a:r>
            <a:r>
              <a:rPr lang="es-ES" sz="900" dirty="0" err="1">
                <a:solidFill>
                  <a:prstClr val="black"/>
                </a:solidFill>
              </a:rPr>
              <a:t>aterotrombótico</a:t>
            </a:r>
            <a:r>
              <a:rPr lang="es-ES" sz="900" dirty="0">
                <a:solidFill>
                  <a:prstClr val="black"/>
                </a:solidFill>
              </a:rPr>
              <a:t> previo: historia de  IM y/o ACV.</a:t>
            </a:r>
          </a:p>
          <a:p>
            <a:pPr defTabSz="609417"/>
            <a:r>
              <a:rPr lang="es-ES" sz="900" dirty="0">
                <a:solidFill>
                  <a:prstClr val="black"/>
                </a:solidFill>
              </a:rPr>
              <a:t>, IM: infarto de miocardio, ACV: accidente cerebrovascular, HIC: hospitalización por insuficiencia cardíaca </a:t>
            </a:r>
            <a:r>
              <a:rPr lang="es-ES" sz="900" dirty="0">
                <a:solidFill>
                  <a:srgbClr val="000000"/>
                </a:solidFill>
                <a:latin typeface="Calibri"/>
                <a:cs typeface="Calibri"/>
              </a:rPr>
              <a:t>HR: cociente de riesgo </a:t>
            </a:r>
          </a:p>
          <a:p>
            <a:pPr defTabSz="609417"/>
            <a:r>
              <a:rPr lang="es-ES" sz="900" dirty="0">
                <a:solidFill>
                  <a:prstClr val="black"/>
                </a:solidFill>
              </a:rPr>
              <a:t>Análisis de regresión de Cox en pacientes tratados con ≥ 1 dosis del fármaco en estudio; p-</a:t>
            </a:r>
            <a:r>
              <a:rPr lang="es-ES" sz="900" dirty="0" err="1">
                <a:solidFill>
                  <a:prstClr val="black"/>
                </a:solidFill>
              </a:rPr>
              <a:t>value</a:t>
            </a:r>
            <a:r>
              <a:rPr lang="es-ES" sz="900" dirty="0">
                <a:solidFill>
                  <a:prstClr val="black"/>
                </a:solidFill>
              </a:rPr>
              <a:t> relacionado al test de homogeneidad de las diferencias en el grupo de tratamiento entre los diferentes subgrupos (test para tratamiento por interacción de subgrupos), sin ajuste para test por multiplicidad</a:t>
            </a:r>
            <a:endParaRPr lang="ca-ES" sz="900" dirty="0">
              <a:solidFill>
                <a:prstClr val="black"/>
              </a:solidFill>
            </a:endParaRPr>
          </a:p>
        </p:txBody>
      </p:sp>
    </p:spTree>
    <p:extLst>
      <p:ext uri="{BB962C8B-B14F-4D97-AF65-F5344CB8AC3E}">
        <p14:creationId xmlns:p14="http://schemas.microsoft.com/office/powerpoint/2010/main" val="27586453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207A96-635D-4E01-B90D-07D28B613917}"/>
              </a:ext>
            </a:extLst>
          </p:cNvPr>
          <p:cNvSpPr>
            <a:spLocks noGrp="1"/>
          </p:cNvSpPr>
          <p:nvPr>
            <p:ph type="title"/>
          </p:nvPr>
        </p:nvSpPr>
        <p:spPr>
          <a:xfrm>
            <a:off x="586320" y="654908"/>
            <a:ext cx="10235651" cy="608043"/>
          </a:xfrm>
        </p:spPr>
        <p:txBody>
          <a:bodyPr/>
          <a:lstStyle/>
          <a:p>
            <a:pPr algn="l"/>
            <a:r>
              <a:rPr lang="es-ES" sz="3600" dirty="0">
                <a:solidFill>
                  <a:schemeClr val="accent1">
                    <a:lumMod val="75000"/>
                  </a:schemeClr>
                </a:solidFill>
              </a:rPr>
              <a:t>Vida real: estudio EMPRISE</a:t>
            </a:r>
          </a:p>
        </p:txBody>
      </p:sp>
      <p:pic>
        <p:nvPicPr>
          <p:cNvPr id="3" name="Imagen 2">
            <a:extLst>
              <a:ext uri="{FF2B5EF4-FFF2-40B4-BE49-F238E27FC236}">
                <a16:creationId xmlns:a16="http://schemas.microsoft.com/office/drawing/2014/main" id="{202C651D-3A6D-4795-BE4F-224387353072}"/>
              </a:ext>
            </a:extLst>
          </p:cNvPr>
          <p:cNvPicPr>
            <a:picLocks noChangeAspect="1"/>
          </p:cNvPicPr>
          <p:nvPr/>
        </p:nvPicPr>
        <p:blipFill rotWithShape="1">
          <a:blip r:embed="rId2"/>
          <a:srcRect l="31089" t="46851"/>
          <a:stretch/>
        </p:blipFill>
        <p:spPr>
          <a:xfrm>
            <a:off x="6985112" y="3935186"/>
            <a:ext cx="4787563" cy="2681514"/>
          </a:xfrm>
          <a:prstGeom prst="rect">
            <a:avLst/>
          </a:prstGeom>
        </p:spPr>
      </p:pic>
      <p:pic>
        <p:nvPicPr>
          <p:cNvPr id="4" name="Imagen 3">
            <a:extLst>
              <a:ext uri="{FF2B5EF4-FFF2-40B4-BE49-F238E27FC236}">
                <a16:creationId xmlns:a16="http://schemas.microsoft.com/office/drawing/2014/main" id="{D7FD4AB0-14BE-45EC-9B6B-888EFE3FAE3C}"/>
              </a:ext>
            </a:extLst>
          </p:cNvPr>
          <p:cNvPicPr>
            <a:picLocks noChangeAspect="1"/>
          </p:cNvPicPr>
          <p:nvPr/>
        </p:nvPicPr>
        <p:blipFill>
          <a:blip r:embed="rId3"/>
          <a:stretch>
            <a:fillRect/>
          </a:stretch>
        </p:blipFill>
        <p:spPr>
          <a:xfrm>
            <a:off x="255775" y="3957453"/>
            <a:ext cx="5695950" cy="2543175"/>
          </a:xfrm>
          <a:prstGeom prst="rect">
            <a:avLst/>
          </a:prstGeom>
        </p:spPr>
      </p:pic>
      <p:pic>
        <p:nvPicPr>
          <p:cNvPr id="5" name="Imagen 4">
            <a:extLst>
              <a:ext uri="{FF2B5EF4-FFF2-40B4-BE49-F238E27FC236}">
                <a16:creationId xmlns:a16="http://schemas.microsoft.com/office/drawing/2014/main" id="{B83B65E0-C0BA-4735-86F1-79F7B512587F}"/>
              </a:ext>
            </a:extLst>
          </p:cNvPr>
          <p:cNvPicPr>
            <a:picLocks noChangeAspect="1"/>
          </p:cNvPicPr>
          <p:nvPr/>
        </p:nvPicPr>
        <p:blipFill>
          <a:blip r:embed="rId4"/>
          <a:stretch>
            <a:fillRect/>
          </a:stretch>
        </p:blipFill>
        <p:spPr>
          <a:xfrm>
            <a:off x="8196887" y="3576759"/>
            <a:ext cx="2364010" cy="474576"/>
          </a:xfrm>
          <a:prstGeom prst="rect">
            <a:avLst/>
          </a:prstGeom>
        </p:spPr>
      </p:pic>
      <p:pic>
        <p:nvPicPr>
          <p:cNvPr id="6" name="Imagen 5">
            <a:extLst>
              <a:ext uri="{FF2B5EF4-FFF2-40B4-BE49-F238E27FC236}">
                <a16:creationId xmlns:a16="http://schemas.microsoft.com/office/drawing/2014/main" id="{82820E19-28E7-4274-9212-BBDA11788079}"/>
              </a:ext>
            </a:extLst>
          </p:cNvPr>
          <p:cNvPicPr>
            <a:picLocks noChangeAspect="1"/>
          </p:cNvPicPr>
          <p:nvPr/>
        </p:nvPicPr>
        <p:blipFill>
          <a:blip r:embed="rId4"/>
          <a:stretch>
            <a:fillRect/>
          </a:stretch>
        </p:blipFill>
        <p:spPr>
          <a:xfrm>
            <a:off x="8071531" y="3552046"/>
            <a:ext cx="2364010" cy="474576"/>
          </a:xfrm>
          <a:prstGeom prst="rect">
            <a:avLst/>
          </a:prstGeom>
        </p:spPr>
      </p:pic>
      <p:pic>
        <p:nvPicPr>
          <p:cNvPr id="7" name="Picture 8">
            <a:extLst>
              <a:ext uri="{FF2B5EF4-FFF2-40B4-BE49-F238E27FC236}">
                <a16:creationId xmlns:a16="http://schemas.microsoft.com/office/drawing/2014/main" id="{695D1D9F-2BE2-4D7D-B733-FBB2D5B81B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868" y="3104313"/>
            <a:ext cx="4729764" cy="649374"/>
          </a:xfrm>
          <a:prstGeom prst="rect">
            <a:avLst/>
          </a:prstGeom>
        </p:spPr>
      </p:pic>
      <p:pic>
        <p:nvPicPr>
          <p:cNvPr id="11" name="Imagen 10">
            <a:extLst>
              <a:ext uri="{FF2B5EF4-FFF2-40B4-BE49-F238E27FC236}">
                <a16:creationId xmlns:a16="http://schemas.microsoft.com/office/drawing/2014/main" id="{FB8C80D7-EC33-4EFC-A010-D335F294C7E6}"/>
              </a:ext>
            </a:extLst>
          </p:cNvPr>
          <p:cNvPicPr>
            <a:picLocks noChangeAspect="1"/>
          </p:cNvPicPr>
          <p:nvPr/>
        </p:nvPicPr>
        <p:blipFill>
          <a:blip r:embed="rId6"/>
          <a:stretch>
            <a:fillRect/>
          </a:stretch>
        </p:blipFill>
        <p:spPr>
          <a:xfrm>
            <a:off x="7165852" y="1762228"/>
            <a:ext cx="4426080" cy="1566808"/>
          </a:xfrm>
          <a:prstGeom prst="rect">
            <a:avLst/>
          </a:prstGeom>
        </p:spPr>
      </p:pic>
    </p:spTree>
    <p:extLst>
      <p:ext uri="{BB962C8B-B14F-4D97-AF65-F5344CB8AC3E}">
        <p14:creationId xmlns:p14="http://schemas.microsoft.com/office/powerpoint/2010/main" val="297705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41DCE572-E121-47D0-9FF9-943015B7C097}"/>
              </a:ext>
            </a:extLst>
          </p:cNvPr>
          <p:cNvSpPr txBox="1">
            <a:spLocks/>
          </p:cNvSpPr>
          <p:nvPr/>
        </p:nvSpPr>
        <p:spPr>
          <a:xfrm>
            <a:off x="586320" y="654908"/>
            <a:ext cx="10235651" cy="608043"/>
          </a:xfrm>
          <a:prstGeom prst="rect">
            <a:avLst/>
          </a:prstGeom>
        </p:spPr>
        <p:txBody>
          <a:bodyPr lIns="91428" tIns="45715" rIns="91428" bIns="45715"/>
          <a:lstStyle>
            <a:lvl1pPr algn="ctr" rtl="0" eaLnBrk="0" fontAlgn="base" hangingPunct="0">
              <a:spcBef>
                <a:spcPct val="0"/>
              </a:spcBef>
              <a:spcAft>
                <a:spcPct val="0"/>
              </a:spcAft>
              <a:defRPr sz="4400">
                <a:solidFill>
                  <a:schemeClr val="accent1"/>
                </a:solidFill>
                <a:latin typeface="Calibri"/>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141" algn="ctr" rtl="0" fontAlgn="base">
              <a:spcBef>
                <a:spcPct val="0"/>
              </a:spcBef>
              <a:spcAft>
                <a:spcPct val="0"/>
              </a:spcAft>
              <a:defRPr sz="4400">
                <a:solidFill>
                  <a:schemeClr val="tx2"/>
                </a:solidFill>
                <a:latin typeface="Times New Roman" pitchFamily="18" charset="0"/>
              </a:defRPr>
            </a:lvl6pPr>
            <a:lvl7pPr marL="914285" algn="ctr" rtl="0" fontAlgn="base">
              <a:spcBef>
                <a:spcPct val="0"/>
              </a:spcBef>
              <a:spcAft>
                <a:spcPct val="0"/>
              </a:spcAft>
              <a:defRPr sz="4400">
                <a:solidFill>
                  <a:schemeClr val="tx2"/>
                </a:solidFill>
                <a:latin typeface="Times New Roman" pitchFamily="18" charset="0"/>
              </a:defRPr>
            </a:lvl7pPr>
            <a:lvl8pPr marL="1371428" algn="ctr" rtl="0" fontAlgn="base">
              <a:spcBef>
                <a:spcPct val="0"/>
              </a:spcBef>
              <a:spcAft>
                <a:spcPct val="0"/>
              </a:spcAft>
              <a:defRPr sz="4400">
                <a:solidFill>
                  <a:schemeClr val="tx2"/>
                </a:solidFill>
                <a:latin typeface="Times New Roman" pitchFamily="18" charset="0"/>
              </a:defRPr>
            </a:lvl8pPr>
            <a:lvl9pPr marL="1828572" algn="ctr" rtl="0" fontAlgn="base">
              <a:spcBef>
                <a:spcPct val="0"/>
              </a:spcBef>
              <a:spcAft>
                <a:spcPct val="0"/>
              </a:spcAft>
              <a:defRPr sz="4400">
                <a:solidFill>
                  <a:schemeClr val="tx2"/>
                </a:solidFill>
                <a:latin typeface="Times New Roman" pitchFamily="18" charset="0"/>
              </a:defRPr>
            </a:lvl9pPr>
          </a:lstStyle>
          <a:p>
            <a:pPr algn="l"/>
            <a:r>
              <a:rPr lang="es-ES" sz="3600" kern="0" dirty="0">
                <a:solidFill>
                  <a:schemeClr val="accent1">
                    <a:lumMod val="75000"/>
                  </a:schemeClr>
                </a:solidFill>
              </a:rPr>
              <a:t>Vida real</a:t>
            </a:r>
          </a:p>
        </p:txBody>
      </p:sp>
      <p:pic>
        <p:nvPicPr>
          <p:cNvPr id="4" name="Picture 8">
            <a:extLst>
              <a:ext uri="{FF2B5EF4-FFF2-40B4-BE49-F238E27FC236}">
                <a16:creationId xmlns:a16="http://schemas.microsoft.com/office/drawing/2014/main" id="{C1F036BB-E677-4800-A996-D74184E9BF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3235" y="497038"/>
            <a:ext cx="4729764" cy="649374"/>
          </a:xfrm>
          <a:prstGeom prst="rect">
            <a:avLst/>
          </a:prstGeom>
        </p:spPr>
      </p:pic>
      <p:pic>
        <p:nvPicPr>
          <p:cNvPr id="2" name="Imagen 1">
            <a:extLst>
              <a:ext uri="{FF2B5EF4-FFF2-40B4-BE49-F238E27FC236}">
                <a16:creationId xmlns:a16="http://schemas.microsoft.com/office/drawing/2014/main" id="{AC0AC5FD-2BE8-420D-B4AC-8BEF464D7103}"/>
              </a:ext>
            </a:extLst>
          </p:cNvPr>
          <p:cNvPicPr>
            <a:picLocks noChangeAspect="1"/>
          </p:cNvPicPr>
          <p:nvPr/>
        </p:nvPicPr>
        <p:blipFill>
          <a:blip r:embed="rId3"/>
          <a:stretch>
            <a:fillRect/>
          </a:stretch>
        </p:blipFill>
        <p:spPr>
          <a:xfrm>
            <a:off x="1599811" y="1842022"/>
            <a:ext cx="8992379" cy="4730906"/>
          </a:xfrm>
          <a:prstGeom prst="rect">
            <a:avLst/>
          </a:prstGeom>
        </p:spPr>
      </p:pic>
    </p:spTree>
    <p:extLst>
      <p:ext uri="{BB962C8B-B14F-4D97-AF65-F5344CB8AC3E}">
        <p14:creationId xmlns:p14="http://schemas.microsoft.com/office/powerpoint/2010/main" val="404025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1229264" y="684313"/>
            <a:ext cx="10678685" cy="584765"/>
          </a:xfrm>
          <a:prstGeom prst="rect">
            <a:avLst/>
          </a:prstGeom>
          <a:noFill/>
        </p:spPr>
        <p:txBody>
          <a:bodyPr wrap="square" lIns="91428" tIns="45715" rIns="91428" bIns="45715" rtlCol="0">
            <a:spAutoFit/>
          </a:bodyPr>
          <a:lstStyle/>
          <a:p>
            <a:r>
              <a:rPr lang="es-ES" sz="3200" dirty="0">
                <a:solidFill>
                  <a:schemeClr val="accent1">
                    <a:lumMod val="75000"/>
                  </a:schemeClr>
                </a:solidFill>
              </a:rPr>
              <a:t>Una gran proporción de pacientes con DM2 tienen ECV</a:t>
            </a:r>
          </a:p>
        </p:txBody>
      </p:sp>
      <p:pic>
        <p:nvPicPr>
          <p:cNvPr id="5" name="Graphic 12">
            <a:extLst>
              <a:ext uri="{FF2B5EF4-FFF2-40B4-BE49-F238E27FC236}">
                <a16:creationId xmlns:a16="http://schemas.microsoft.com/office/drawing/2014/main" id="{C6C3C802-CC1A-5245-A3A1-75FCE17D5F6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18304" y="1600200"/>
            <a:ext cx="9035778" cy="4709120"/>
          </a:xfrm>
          <a:prstGeom prst="rect">
            <a:avLst/>
          </a:prstGeom>
        </p:spPr>
      </p:pic>
      <p:sp>
        <p:nvSpPr>
          <p:cNvPr id="6" name="Rectangle 14">
            <a:extLst>
              <a:ext uri="{FF2B5EF4-FFF2-40B4-BE49-F238E27FC236}">
                <a16:creationId xmlns:a16="http://schemas.microsoft.com/office/drawing/2014/main" id="{CF5BF0DA-70B1-F843-AACE-7EE1464C404D}"/>
              </a:ext>
            </a:extLst>
          </p:cNvPr>
          <p:cNvSpPr/>
          <p:nvPr/>
        </p:nvSpPr>
        <p:spPr>
          <a:xfrm>
            <a:off x="306309" y="2517357"/>
            <a:ext cx="11579384" cy="2438400"/>
          </a:xfrm>
          <a:prstGeom prst="rect">
            <a:avLst/>
          </a:prstGeom>
          <a:solidFill>
            <a:schemeClr val="bg1">
              <a:lumMod val="95000"/>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lIns="91200" tIns="45705" rIns="91200" bIns="45705" rtlCol="0" anchor="ctr"/>
          <a:lstStyle/>
          <a:p>
            <a:pPr algn="ctr" defTabSz="1168085"/>
            <a:endParaRPr lang="en-GB" sz="3100" dirty="0">
              <a:solidFill>
                <a:srgbClr val="000000"/>
              </a:solidFill>
            </a:endParaRPr>
          </a:p>
        </p:txBody>
      </p:sp>
      <p:pic>
        <p:nvPicPr>
          <p:cNvPr id="7" name="Picture 2">
            <a:extLst>
              <a:ext uri="{FF2B5EF4-FFF2-40B4-BE49-F238E27FC236}">
                <a16:creationId xmlns:a16="http://schemas.microsoft.com/office/drawing/2014/main" id="{3E1759D1-1B3A-AC4E-BCAC-391995B26DF0}"/>
              </a:ext>
            </a:extLst>
          </p:cNvPr>
          <p:cNvPicPr>
            <a:picLocks noChangeAspect="1" noChangeArrowheads="1"/>
          </p:cNvPicPr>
          <p:nvPr/>
        </p:nvPicPr>
        <p:blipFill>
          <a:blip r:embed="rId4"/>
          <a:stretch>
            <a:fillRect/>
          </a:stretch>
        </p:blipFill>
        <p:spPr bwMode="auto">
          <a:xfrm>
            <a:off x="504252" y="2239517"/>
            <a:ext cx="3357569"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CuadroTexto"/>
          <p:cNvSpPr txBox="1"/>
          <p:nvPr/>
        </p:nvSpPr>
        <p:spPr>
          <a:xfrm>
            <a:off x="816794" y="6165321"/>
            <a:ext cx="5471183" cy="461665"/>
          </a:xfrm>
          <a:prstGeom prst="rect">
            <a:avLst/>
          </a:prstGeom>
          <a:noFill/>
        </p:spPr>
        <p:txBody>
          <a:bodyPr wrap="square" lIns="91428" tIns="45715" rIns="91428" bIns="45715" rtlCol="0">
            <a:spAutoFit/>
          </a:bodyPr>
          <a:lstStyle/>
          <a:p>
            <a:r>
              <a:rPr lang="es-ES" sz="1200" dirty="0"/>
              <a:t>ECV: enfermedad cardiovascular</a:t>
            </a:r>
          </a:p>
          <a:p>
            <a:r>
              <a:rPr lang="es-ES" sz="1200" dirty="0"/>
              <a:t>DM2: Diabetes mellitus tipo 2</a:t>
            </a:r>
            <a:endParaRPr lang="ca-ES" sz="1200" dirty="0"/>
          </a:p>
        </p:txBody>
      </p:sp>
      <p:sp>
        <p:nvSpPr>
          <p:cNvPr id="9" name="8 Rectángulo"/>
          <p:cNvSpPr/>
          <p:nvPr/>
        </p:nvSpPr>
        <p:spPr>
          <a:xfrm>
            <a:off x="4683764" y="6169553"/>
            <a:ext cx="6996546" cy="461665"/>
          </a:xfrm>
          <a:prstGeom prst="rect">
            <a:avLst/>
          </a:prstGeom>
        </p:spPr>
        <p:txBody>
          <a:bodyPr wrap="square" lIns="91432" tIns="45717" rIns="91432" bIns="45717">
            <a:spAutoFit/>
          </a:bodyPr>
          <a:lstStyle/>
          <a:p>
            <a:r>
              <a:rPr lang="en-GB" sz="1200" dirty="0" err="1"/>
              <a:t>Análisis</a:t>
            </a:r>
            <a:r>
              <a:rPr lang="en-GB" sz="1200" dirty="0"/>
              <a:t> de 60 </a:t>
            </a:r>
            <a:r>
              <a:rPr lang="en-GB" sz="1200" dirty="0" err="1"/>
              <a:t>estudios</a:t>
            </a:r>
            <a:r>
              <a:rPr lang="en-GB" sz="1200" dirty="0"/>
              <a:t> con  4.549.481 </a:t>
            </a:r>
            <a:r>
              <a:rPr lang="en-GB" sz="1200" dirty="0" err="1"/>
              <a:t>pacientes</a:t>
            </a:r>
            <a:r>
              <a:rPr lang="en-GB" sz="1200" dirty="0"/>
              <a:t> con DM2 y ECV </a:t>
            </a:r>
          </a:p>
          <a:p>
            <a:r>
              <a:rPr lang="en-GB" sz="1200" dirty="0" err="1"/>
              <a:t>Einarson</a:t>
            </a:r>
            <a:r>
              <a:rPr lang="en-GB" sz="1200" dirty="0"/>
              <a:t> TR et al. </a:t>
            </a:r>
            <a:r>
              <a:rPr lang="en-GB" sz="1200" dirty="0" err="1"/>
              <a:t>Cardiovasc</a:t>
            </a:r>
            <a:r>
              <a:rPr lang="en-GB" sz="1200" dirty="0"/>
              <a:t> </a:t>
            </a:r>
            <a:r>
              <a:rPr lang="en-GB" sz="1200" dirty="0" err="1"/>
              <a:t>Diabetol</a:t>
            </a:r>
            <a:r>
              <a:rPr lang="en-GB" sz="1200" dirty="0"/>
              <a:t> 2018;17:83</a:t>
            </a:r>
          </a:p>
        </p:txBody>
      </p:sp>
      <p:sp>
        <p:nvSpPr>
          <p:cNvPr id="10" name="TextBox 15">
            <a:extLst>
              <a:ext uri="{FF2B5EF4-FFF2-40B4-BE49-F238E27FC236}">
                <a16:creationId xmlns:a16="http://schemas.microsoft.com/office/drawing/2014/main" id="{E83A9A04-6B0B-EF43-BEB2-C015D915C6DA}"/>
              </a:ext>
            </a:extLst>
          </p:cNvPr>
          <p:cNvSpPr txBox="1"/>
          <p:nvPr/>
        </p:nvSpPr>
        <p:spPr>
          <a:xfrm>
            <a:off x="4064537" y="3154558"/>
            <a:ext cx="7374315" cy="1600408"/>
          </a:xfrm>
          <a:prstGeom prst="rect">
            <a:avLst/>
          </a:prstGeom>
          <a:noFill/>
        </p:spPr>
        <p:txBody>
          <a:bodyPr wrap="square" lIns="91099" tIns="45705" rIns="91099" bIns="45705" rtlCol="0" anchor="ctr">
            <a:spAutoFit/>
          </a:bodyPr>
          <a:lstStyle/>
          <a:p>
            <a:pPr defTabSz="1166588">
              <a:spcBef>
                <a:spcPts val="600"/>
              </a:spcBef>
              <a:spcAft>
                <a:spcPts val="600"/>
              </a:spcAft>
            </a:pPr>
            <a:r>
              <a:rPr lang="en-GB" sz="2800" b="1" dirty="0">
                <a:solidFill>
                  <a:srgbClr val="57585A"/>
                </a:solidFill>
              </a:rPr>
              <a:t>A </a:t>
            </a:r>
            <a:r>
              <a:rPr lang="en-GB" sz="2800" b="1" dirty="0" err="1">
                <a:solidFill>
                  <a:srgbClr val="57585A"/>
                </a:solidFill>
              </a:rPr>
              <a:t>nivel</a:t>
            </a:r>
            <a:r>
              <a:rPr lang="en-GB" sz="2800" b="1" dirty="0">
                <a:solidFill>
                  <a:srgbClr val="57585A"/>
                </a:solidFill>
              </a:rPr>
              <a:t> global, </a:t>
            </a:r>
            <a:r>
              <a:rPr lang="en-GB" sz="2800" b="1" dirty="0" err="1">
                <a:solidFill>
                  <a:srgbClr val="57585A"/>
                </a:solidFill>
              </a:rPr>
              <a:t>aproximadamente</a:t>
            </a:r>
            <a:r>
              <a:rPr lang="en-GB" sz="2800" b="1" dirty="0">
                <a:solidFill>
                  <a:srgbClr val="57585A"/>
                </a:solidFill>
              </a:rPr>
              <a:t> </a:t>
            </a:r>
            <a:r>
              <a:rPr lang="en-GB" sz="2800" b="1" dirty="0">
                <a:solidFill>
                  <a:srgbClr val="C00000"/>
                </a:solidFill>
              </a:rPr>
              <a:t>1/3 de </a:t>
            </a:r>
            <a:r>
              <a:rPr lang="en-GB" sz="2800" b="1" dirty="0" err="1">
                <a:solidFill>
                  <a:srgbClr val="C00000"/>
                </a:solidFill>
              </a:rPr>
              <a:t>los</a:t>
            </a:r>
            <a:r>
              <a:rPr lang="en-GB" sz="2800" b="1" dirty="0">
                <a:solidFill>
                  <a:srgbClr val="C00000"/>
                </a:solidFill>
              </a:rPr>
              <a:t> </a:t>
            </a:r>
            <a:r>
              <a:rPr lang="en-GB" sz="2800" b="1" dirty="0" err="1">
                <a:solidFill>
                  <a:srgbClr val="C00000"/>
                </a:solidFill>
              </a:rPr>
              <a:t>pacientes</a:t>
            </a:r>
            <a:r>
              <a:rPr lang="en-GB" sz="2800" b="1" dirty="0">
                <a:solidFill>
                  <a:srgbClr val="57585A"/>
                </a:solidFill>
              </a:rPr>
              <a:t> con DM2 </a:t>
            </a:r>
            <a:r>
              <a:rPr lang="en-GB" sz="2800" b="1" dirty="0" err="1">
                <a:solidFill>
                  <a:srgbClr val="57585A"/>
                </a:solidFill>
              </a:rPr>
              <a:t>tienen</a:t>
            </a:r>
            <a:r>
              <a:rPr lang="en-GB" sz="2800" b="1" dirty="0">
                <a:solidFill>
                  <a:srgbClr val="57585A"/>
                </a:solidFill>
              </a:rPr>
              <a:t> ECV</a:t>
            </a:r>
          </a:p>
          <a:p>
            <a:pPr defTabSz="1166588">
              <a:spcBef>
                <a:spcPts val="600"/>
              </a:spcBef>
              <a:spcAft>
                <a:spcPts val="600"/>
              </a:spcAft>
            </a:pPr>
            <a:r>
              <a:rPr lang="en-GB" sz="3200" dirty="0">
                <a:solidFill>
                  <a:srgbClr val="57585A"/>
                </a:solidFill>
              </a:rPr>
              <a:t> </a:t>
            </a:r>
          </a:p>
        </p:txBody>
      </p:sp>
    </p:spTree>
    <p:extLst>
      <p:ext uri="{BB962C8B-B14F-4D97-AF65-F5344CB8AC3E}">
        <p14:creationId xmlns:p14="http://schemas.microsoft.com/office/powerpoint/2010/main" val="22740367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41DCE572-E121-47D0-9FF9-943015B7C097}"/>
              </a:ext>
            </a:extLst>
          </p:cNvPr>
          <p:cNvSpPr txBox="1">
            <a:spLocks/>
          </p:cNvSpPr>
          <p:nvPr/>
        </p:nvSpPr>
        <p:spPr>
          <a:xfrm>
            <a:off x="586320" y="654908"/>
            <a:ext cx="10235651" cy="608043"/>
          </a:xfrm>
          <a:prstGeom prst="rect">
            <a:avLst/>
          </a:prstGeom>
        </p:spPr>
        <p:txBody>
          <a:bodyPr lIns="91428" tIns="45715" rIns="91428" bIns="45715"/>
          <a:lstStyle>
            <a:lvl1pPr algn="ctr" rtl="0" eaLnBrk="0" fontAlgn="base" hangingPunct="0">
              <a:spcBef>
                <a:spcPct val="0"/>
              </a:spcBef>
              <a:spcAft>
                <a:spcPct val="0"/>
              </a:spcAft>
              <a:defRPr sz="4400">
                <a:solidFill>
                  <a:schemeClr val="accent1"/>
                </a:solidFill>
                <a:latin typeface="Calibri"/>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141" algn="ctr" rtl="0" fontAlgn="base">
              <a:spcBef>
                <a:spcPct val="0"/>
              </a:spcBef>
              <a:spcAft>
                <a:spcPct val="0"/>
              </a:spcAft>
              <a:defRPr sz="4400">
                <a:solidFill>
                  <a:schemeClr val="tx2"/>
                </a:solidFill>
                <a:latin typeface="Times New Roman" pitchFamily="18" charset="0"/>
              </a:defRPr>
            </a:lvl6pPr>
            <a:lvl7pPr marL="914285" algn="ctr" rtl="0" fontAlgn="base">
              <a:spcBef>
                <a:spcPct val="0"/>
              </a:spcBef>
              <a:spcAft>
                <a:spcPct val="0"/>
              </a:spcAft>
              <a:defRPr sz="4400">
                <a:solidFill>
                  <a:schemeClr val="tx2"/>
                </a:solidFill>
                <a:latin typeface="Times New Roman" pitchFamily="18" charset="0"/>
              </a:defRPr>
            </a:lvl7pPr>
            <a:lvl8pPr marL="1371428" algn="ctr" rtl="0" fontAlgn="base">
              <a:spcBef>
                <a:spcPct val="0"/>
              </a:spcBef>
              <a:spcAft>
                <a:spcPct val="0"/>
              </a:spcAft>
              <a:defRPr sz="4400">
                <a:solidFill>
                  <a:schemeClr val="tx2"/>
                </a:solidFill>
                <a:latin typeface="Times New Roman" pitchFamily="18" charset="0"/>
              </a:defRPr>
            </a:lvl8pPr>
            <a:lvl9pPr marL="1828572" algn="ctr" rtl="0" fontAlgn="base">
              <a:spcBef>
                <a:spcPct val="0"/>
              </a:spcBef>
              <a:spcAft>
                <a:spcPct val="0"/>
              </a:spcAft>
              <a:defRPr sz="4400">
                <a:solidFill>
                  <a:schemeClr val="tx2"/>
                </a:solidFill>
                <a:latin typeface="Times New Roman" pitchFamily="18" charset="0"/>
              </a:defRPr>
            </a:lvl9pPr>
          </a:lstStyle>
          <a:p>
            <a:pPr algn="l"/>
            <a:r>
              <a:rPr lang="es-ES" sz="3600" kern="0" dirty="0">
                <a:solidFill>
                  <a:schemeClr val="accent1">
                    <a:lumMod val="75000"/>
                  </a:schemeClr>
                </a:solidFill>
              </a:rPr>
              <a:t>Vida real</a:t>
            </a:r>
          </a:p>
        </p:txBody>
      </p:sp>
      <p:pic>
        <p:nvPicPr>
          <p:cNvPr id="4" name="Picture 8">
            <a:extLst>
              <a:ext uri="{FF2B5EF4-FFF2-40B4-BE49-F238E27FC236}">
                <a16:creationId xmlns:a16="http://schemas.microsoft.com/office/drawing/2014/main" id="{C1F036BB-E677-4800-A996-D74184E9BF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3235" y="497038"/>
            <a:ext cx="4729764" cy="649374"/>
          </a:xfrm>
          <a:prstGeom prst="rect">
            <a:avLst/>
          </a:prstGeom>
        </p:spPr>
      </p:pic>
      <p:pic>
        <p:nvPicPr>
          <p:cNvPr id="2" name="Imagen 1">
            <a:extLst>
              <a:ext uri="{FF2B5EF4-FFF2-40B4-BE49-F238E27FC236}">
                <a16:creationId xmlns:a16="http://schemas.microsoft.com/office/drawing/2014/main" id="{09E853C7-BECD-40C4-AEC7-9626F1626686}"/>
              </a:ext>
            </a:extLst>
          </p:cNvPr>
          <p:cNvPicPr>
            <a:picLocks noChangeAspect="1"/>
          </p:cNvPicPr>
          <p:nvPr/>
        </p:nvPicPr>
        <p:blipFill>
          <a:blip r:embed="rId3"/>
          <a:stretch>
            <a:fillRect/>
          </a:stretch>
        </p:blipFill>
        <p:spPr>
          <a:xfrm>
            <a:off x="136644" y="1538608"/>
            <a:ext cx="11918713" cy="4822354"/>
          </a:xfrm>
          <a:prstGeom prst="rect">
            <a:avLst/>
          </a:prstGeom>
        </p:spPr>
      </p:pic>
      <p:sp>
        <p:nvSpPr>
          <p:cNvPr id="5" name="Rectángulo 4">
            <a:extLst>
              <a:ext uri="{FF2B5EF4-FFF2-40B4-BE49-F238E27FC236}">
                <a16:creationId xmlns:a16="http://schemas.microsoft.com/office/drawing/2014/main" id="{F93457FD-5105-48C9-8C13-EABEE8C332D9}"/>
              </a:ext>
            </a:extLst>
          </p:cNvPr>
          <p:cNvSpPr/>
          <p:nvPr/>
        </p:nvSpPr>
        <p:spPr>
          <a:xfrm>
            <a:off x="5962532" y="6491548"/>
            <a:ext cx="6092825" cy="261610"/>
          </a:xfrm>
          <a:prstGeom prst="rect">
            <a:avLst/>
          </a:prstGeom>
        </p:spPr>
        <p:txBody>
          <a:bodyPr>
            <a:spAutoFit/>
          </a:bodyPr>
          <a:lstStyle/>
          <a:p>
            <a:pPr algn="r"/>
            <a:r>
              <a:rPr lang="es-ES" sz="1100" dirty="0">
                <a:latin typeface="Calibri" panose="020F0502020204030204" pitchFamily="34" charset="0"/>
                <a:cs typeface="Calibri" panose="020F0502020204030204" pitchFamily="34" charset="0"/>
              </a:rPr>
              <a:t>1. </a:t>
            </a:r>
            <a:r>
              <a:rPr lang="es-ES" sz="1100" dirty="0" err="1">
                <a:latin typeface="Calibri" panose="020F0502020204030204" pitchFamily="34" charset="0"/>
                <a:cs typeface="Calibri" panose="020F0502020204030204" pitchFamily="34" charset="0"/>
              </a:rPr>
              <a:t>Zinman</a:t>
            </a:r>
            <a:r>
              <a:rPr lang="es-ES" sz="1100" dirty="0">
                <a:latin typeface="Calibri" panose="020F0502020204030204" pitchFamily="34" charset="0"/>
                <a:cs typeface="Calibri" panose="020F0502020204030204" pitchFamily="34" charset="0"/>
              </a:rPr>
              <a:t> B et al. N Engl J </a:t>
            </a:r>
            <a:r>
              <a:rPr lang="es-ES" sz="1100" dirty="0" err="1">
                <a:latin typeface="Calibri" panose="020F0502020204030204" pitchFamily="34" charset="0"/>
                <a:cs typeface="Calibri" panose="020F0502020204030204" pitchFamily="34" charset="0"/>
              </a:rPr>
              <a:t>Med</a:t>
            </a:r>
            <a:r>
              <a:rPr lang="es-ES" sz="1100" dirty="0">
                <a:latin typeface="Calibri" panose="020F0502020204030204" pitchFamily="34" charset="0"/>
                <a:cs typeface="Calibri" panose="020F0502020204030204" pitchFamily="34" charset="0"/>
              </a:rPr>
              <a:t> 2015;373:2117; 2. </a:t>
            </a:r>
            <a:r>
              <a:rPr lang="es-ES" sz="1100" dirty="0" err="1">
                <a:latin typeface="Calibri" panose="020F0502020204030204" pitchFamily="34" charset="0"/>
                <a:cs typeface="Calibri" panose="020F0502020204030204" pitchFamily="34" charset="0"/>
              </a:rPr>
              <a:t>Patorno</a:t>
            </a:r>
            <a:r>
              <a:rPr lang="es-ES" sz="1100" dirty="0">
                <a:latin typeface="Calibri" panose="020F0502020204030204" pitchFamily="34" charset="0"/>
                <a:cs typeface="Calibri" panose="020F0502020204030204" pitchFamily="34" charset="0"/>
              </a:rPr>
              <a:t> E et al. </a:t>
            </a:r>
            <a:r>
              <a:rPr lang="es-ES" sz="1100" dirty="0" err="1">
                <a:latin typeface="Calibri" panose="020F0502020204030204" pitchFamily="34" charset="0"/>
                <a:cs typeface="Calibri" panose="020F0502020204030204" pitchFamily="34" charset="0"/>
              </a:rPr>
              <a:t>Circulation</a:t>
            </a:r>
            <a:r>
              <a:rPr lang="es-ES" sz="1100" dirty="0">
                <a:latin typeface="Calibri" panose="020F0502020204030204" pitchFamily="34" charset="0"/>
                <a:cs typeface="Calibri" panose="020F0502020204030204" pitchFamily="34" charset="0"/>
              </a:rPr>
              <a:t> 2019;139:2822</a:t>
            </a:r>
          </a:p>
        </p:txBody>
      </p:sp>
    </p:spTree>
    <p:extLst>
      <p:ext uri="{BB962C8B-B14F-4D97-AF65-F5344CB8AC3E}">
        <p14:creationId xmlns:p14="http://schemas.microsoft.com/office/powerpoint/2010/main" val="20732734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id="{A062111A-68C2-40E4-8949-1830F1A8BB90}"/>
              </a:ext>
            </a:extLst>
          </p:cNvPr>
          <p:cNvSpPr/>
          <p:nvPr/>
        </p:nvSpPr>
        <p:spPr>
          <a:xfrm>
            <a:off x="640080" y="464233"/>
            <a:ext cx="3200400" cy="1392275"/>
          </a:xfrm>
          <a:prstGeom prst="roundRect">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200" dirty="0"/>
              <a:t>Insuficiencia cardíaca</a:t>
            </a:r>
          </a:p>
        </p:txBody>
      </p:sp>
      <p:pic>
        <p:nvPicPr>
          <p:cNvPr id="6" name="Gráfico 5" descr="Órgano del corazón">
            <a:extLst>
              <a:ext uri="{FF2B5EF4-FFF2-40B4-BE49-F238E27FC236}">
                <a16:creationId xmlns:a16="http://schemas.microsoft.com/office/drawing/2014/main" id="{00D35079-6B66-444E-914B-9DC541B7BE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31230" y="703170"/>
            <a:ext cx="914400" cy="914400"/>
          </a:xfrm>
          <a:prstGeom prst="rect">
            <a:avLst/>
          </a:prstGeom>
        </p:spPr>
      </p:pic>
      <p:sp>
        <p:nvSpPr>
          <p:cNvPr id="7" name="Rectángulo 6">
            <a:extLst>
              <a:ext uri="{FF2B5EF4-FFF2-40B4-BE49-F238E27FC236}">
                <a16:creationId xmlns:a16="http://schemas.microsoft.com/office/drawing/2014/main" id="{EF876E32-A1AA-466B-967E-1E87527BC2DC}"/>
              </a:ext>
            </a:extLst>
          </p:cNvPr>
          <p:cNvSpPr/>
          <p:nvPr/>
        </p:nvSpPr>
        <p:spPr>
          <a:xfrm>
            <a:off x="1147157" y="2571403"/>
            <a:ext cx="2155767" cy="565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rPr>
              <a:t>Empagliflozina</a:t>
            </a:r>
          </a:p>
        </p:txBody>
      </p:sp>
      <p:sp>
        <p:nvSpPr>
          <p:cNvPr id="8" name="Rectángulo 7">
            <a:extLst>
              <a:ext uri="{FF2B5EF4-FFF2-40B4-BE49-F238E27FC236}">
                <a16:creationId xmlns:a16="http://schemas.microsoft.com/office/drawing/2014/main" id="{645E9931-2A79-4483-9B0A-0560BD90933C}"/>
              </a:ext>
            </a:extLst>
          </p:cNvPr>
          <p:cNvSpPr/>
          <p:nvPr/>
        </p:nvSpPr>
        <p:spPr>
          <a:xfrm>
            <a:off x="5010496" y="2571401"/>
            <a:ext cx="2171006" cy="565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rPr>
              <a:t>Dapagliflozina</a:t>
            </a:r>
          </a:p>
        </p:txBody>
      </p:sp>
      <p:sp>
        <p:nvSpPr>
          <p:cNvPr id="9" name="Rectángulo 8">
            <a:extLst>
              <a:ext uri="{FF2B5EF4-FFF2-40B4-BE49-F238E27FC236}">
                <a16:creationId xmlns:a16="http://schemas.microsoft.com/office/drawing/2014/main" id="{7CA990BE-FD31-4BAD-B750-97498B3FA290}"/>
              </a:ext>
            </a:extLst>
          </p:cNvPr>
          <p:cNvSpPr/>
          <p:nvPr/>
        </p:nvSpPr>
        <p:spPr>
          <a:xfrm>
            <a:off x="9031666" y="2571401"/>
            <a:ext cx="2141273" cy="565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rPr>
              <a:t>Canagliflozina</a:t>
            </a:r>
          </a:p>
        </p:txBody>
      </p:sp>
      <p:pic>
        <p:nvPicPr>
          <p:cNvPr id="10" name="Imagen 9">
            <a:extLst>
              <a:ext uri="{FF2B5EF4-FFF2-40B4-BE49-F238E27FC236}">
                <a16:creationId xmlns:a16="http://schemas.microsoft.com/office/drawing/2014/main" id="{574BF7CB-C0E2-4460-AF9B-EC16B4C81ED7}"/>
              </a:ext>
            </a:extLst>
          </p:cNvPr>
          <p:cNvPicPr>
            <a:picLocks noChangeAspect="1"/>
          </p:cNvPicPr>
          <p:nvPr/>
        </p:nvPicPr>
        <p:blipFill>
          <a:blip r:embed="rId4"/>
          <a:stretch>
            <a:fillRect/>
          </a:stretch>
        </p:blipFill>
        <p:spPr>
          <a:xfrm>
            <a:off x="997267" y="2996679"/>
            <a:ext cx="2486025" cy="1190625"/>
          </a:xfrm>
          <a:prstGeom prst="rect">
            <a:avLst/>
          </a:prstGeom>
        </p:spPr>
      </p:pic>
      <p:pic>
        <p:nvPicPr>
          <p:cNvPr id="11" name="Imagen 10">
            <a:extLst>
              <a:ext uri="{FF2B5EF4-FFF2-40B4-BE49-F238E27FC236}">
                <a16:creationId xmlns:a16="http://schemas.microsoft.com/office/drawing/2014/main" id="{44DEA4C6-5164-4B9B-A579-C2D097C1569F}"/>
              </a:ext>
            </a:extLst>
          </p:cNvPr>
          <p:cNvPicPr>
            <a:picLocks noChangeAspect="1"/>
          </p:cNvPicPr>
          <p:nvPr/>
        </p:nvPicPr>
        <p:blipFill>
          <a:blip r:embed="rId5"/>
          <a:stretch>
            <a:fillRect/>
          </a:stretch>
        </p:blipFill>
        <p:spPr>
          <a:xfrm>
            <a:off x="4870991" y="3450502"/>
            <a:ext cx="2450016" cy="736802"/>
          </a:xfrm>
          <a:prstGeom prst="rect">
            <a:avLst/>
          </a:prstGeom>
        </p:spPr>
      </p:pic>
      <p:sp>
        <p:nvSpPr>
          <p:cNvPr id="12" name="Rectángulo 11">
            <a:extLst>
              <a:ext uri="{FF2B5EF4-FFF2-40B4-BE49-F238E27FC236}">
                <a16:creationId xmlns:a16="http://schemas.microsoft.com/office/drawing/2014/main" id="{AACEA0AE-E202-457A-A958-F26D3477E051}"/>
              </a:ext>
            </a:extLst>
          </p:cNvPr>
          <p:cNvSpPr/>
          <p:nvPr/>
        </p:nvSpPr>
        <p:spPr>
          <a:xfrm>
            <a:off x="102688" y="4737910"/>
            <a:ext cx="3974017" cy="141692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err="1">
                <a:solidFill>
                  <a:schemeClr val="tx1"/>
                </a:solidFill>
              </a:rPr>
              <a:t>Obj</a:t>
            </a:r>
            <a:r>
              <a:rPr lang="es-ES" dirty="0">
                <a:solidFill>
                  <a:schemeClr val="tx1"/>
                </a:solidFill>
              </a:rPr>
              <a:t> 1º: tiempo hasta muerte CV o ingreso por IC</a:t>
            </a:r>
          </a:p>
          <a:p>
            <a:r>
              <a:rPr lang="es-ES" dirty="0">
                <a:solidFill>
                  <a:schemeClr val="tx1"/>
                </a:solidFill>
              </a:rPr>
              <a:t>N=3.600 (</a:t>
            </a:r>
            <a:r>
              <a:rPr lang="es-ES" dirty="0" err="1">
                <a:solidFill>
                  <a:schemeClr val="tx1"/>
                </a:solidFill>
              </a:rPr>
              <a:t>FEVIr</a:t>
            </a:r>
            <a:r>
              <a:rPr lang="es-ES" dirty="0">
                <a:solidFill>
                  <a:schemeClr val="tx1"/>
                </a:solidFill>
              </a:rPr>
              <a:t>) / 5.750(</a:t>
            </a:r>
            <a:r>
              <a:rPr lang="es-ES" dirty="0" err="1">
                <a:solidFill>
                  <a:schemeClr val="tx1"/>
                </a:solidFill>
              </a:rPr>
              <a:t>FEVIp</a:t>
            </a:r>
            <a:r>
              <a:rPr lang="es-ES" dirty="0">
                <a:solidFill>
                  <a:schemeClr val="tx1"/>
                </a:solidFill>
              </a:rPr>
              <a:t>)</a:t>
            </a:r>
          </a:p>
          <a:p>
            <a:r>
              <a:rPr lang="es-ES" dirty="0" err="1">
                <a:solidFill>
                  <a:schemeClr val="tx1"/>
                </a:solidFill>
              </a:rPr>
              <a:t>Pax</a:t>
            </a:r>
            <a:r>
              <a:rPr lang="es-ES" dirty="0">
                <a:solidFill>
                  <a:schemeClr val="tx1"/>
                </a:solidFill>
              </a:rPr>
              <a:t> NYHA II-IV, FEVI&lt;40% o FEVI&gt;40% y NT-</a:t>
            </a:r>
            <a:r>
              <a:rPr lang="es-ES" dirty="0" err="1">
                <a:solidFill>
                  <a:schemeClr val="tx1"/>
                </a:solidFill>
              </a:rPr>
              <a:t>proBNP</a:t>
            </a:r>
            <a:r>
              <a:rPr lang="es-ES" dirty="0">
                <a:solidFill>
                  <a:schemeClr val="tx1"/>
                </a:solidFill>
              </a:rPr>
              <a:t>&gt;600pg/ml</a:t>
            </a:r>
          </a:p>
        </p:txBody>
      </p:sp>
      <p:sp>
        <p:nvSpPr>
          <p:cNvPr id="13" name="Rectángulo 12">
            <a:extLst>
              <a:ext uri="{FF2B5EF4-FFF2-40B4-BE49-F238E27FC236}">
                <a16:creationId xmlns:a16="http://schemas.microsoft.com/office/drawing/2014/main" id="{14B5EB77-2A91-4926-BA85-B786495E7344}"/>
              </a:ext>
            </a:extLst>
          </p:cNvPr>
          <p:cNvSpPr/>
          <p:nvPr/>
        </p:nvSpPr>
        <p:spPr>
          <a:xfrm>
            <a:off x="4108991" y="4737909"/>
            <a:ext cx="3974017" cy="141692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err="1">
                <a:solidFill>
                  <a:schemeClr val="tx1"/>
                </a:solidFill>
              </a:rPr>
              <a:t>Obj</a:t>
            </a:r>
            <a:r>
              <a:rPr lang="es-ES" dirty="0">
                <a:solidFill>
                  <a:schemeClr val="tx1"/>
                </a:solidFill>
              </a:rPr>
              <a:t> 1º: tiempo hasta muerte CV o ingreso por IC</a:t>
            </a:r>
          </a:p>
          <a:p>
            <a:r>
              <a:rPr lang="es-ES" dirty="0">
                <a:solidFill>
                  <a:schemeClr val="tx1"/>
                </a:solidFill>
              </a:rPr>
              <a:t>N=4.744(</a:t>
            </a:r>
            <a:r>
              <a:rPr lang="es-ES" dirty="0" err="1">
                <a:solidFill>
                  <a:schemeClr val="tx1"/>
                </a:solidFill>
              </a:rPr>
              <a:t>FEVIr</a:t>
            </a:r>
            <a:r>
              <a:rPr lang="es-ES" dirty="0">
                <a:solidFill>
                  <a:schemeClr val="tx1"/>
                </a:solidFill>
              </a:rPr>
              <a:t>)</a:t>
            </a:r>
          </a:p>
          <a:p>
            <a:r>
              <a:rPr lang="es-ES" dirty="0" err="1">
                <a:solidFill>
                  <a:schemeClr val="tx1"/>
                </a:solidFill>
              </a:rPr>
              <a:t>Pax</a:t>
            </a:r>
            <a:r>
              <a:rPr lang="es-ES" dirty="0">
                <a:solidFill>
                  <a:schemeClr val="tx1"/>
                </a:solidFill>
              </a:rPr>
              <a:t> NYHA II-IV, FEVI&lt;40% y NT-</a:t>
            </a:r>
            <a:r>
              <a:rPr lang="es-ES" dirty="0" err="1">
                <a:solidFill>
                  <a:schemeClr val="tx1"/>
                </a:solidFill>
              </a:rPr>
              <a:t>proBNP</a:t>
            </a:r>
            <a:r>
              <a:rPr lang="es-ES" dirty="0">
                <a:solidFill>
                  <a:schemeClr val="tx1"/>
                </a:solidFill>
              </a:rPr>
              <a:t>&gt;600pg/ml</a:t>
            </a:r>
          </a:p>
        </p:txBody>
      </p:sp>
      <p:pic>
        <p:nvPicPr>
          <p:cNvPr id="2" name="Imagen 1">
            <a:extLst>
              <a:ext uri="{FF2B5EF4-FFF2-40B4-BE49-F238E27FC236}">
                <a16:creationId xmlns:a16="http://schemas.microsoft.com/office/drawing/2014/main" id="{D9AD35D5-9E82-438C-BB90-CF0A89C498CC}"/>
              </a:ext>
            </a:extLst>
          </p:cNvPr>
          <p:cNvPicPr>
            <a:picLocks noChangeAspect="1"/>
          </p:cNvPicPr>
          <p:nvPr/>
        </p:nvPicPr>
        <p:blipFill>
          <a:blip r:embed="rId6"/>
          <a:stretch>
            <a:fillRect/>
          </a:stretch>
        </p:blipFill>
        <p:spPr>
          <a:xfrm rot="5400000">
            <a:off x="8531220" y="-372317"/>
            <a:ext cx="2481760" cy="4457650"/>
          </a:xfrm>
          <a:prstGeom prst="rect">
            <a:avLst/>
          </a:prstGeom>
          <a:ln>
            <a:noFill/>
          </a:ln>
          <a:effectLst>
            <a:outerShdw blurRad="292100" dist="139700" dir="2700000" algn="tl" rotWithShape="0">
              <a:srgbClr val="333333">
                <a:alpha val="65000"/>
              </a:srgbClr>
            </a:outerShdw>
          </a:effectLst>
        </p:spPr>
      </p:pic>
      <p:pic>
        <p:nvPicPr>
          <p:cNvPr id="3" name="Imagen 2">
            <a:extLst>
              <a:ext uri="{FF2B5EF4-FFF2-40B4-BE49-F238E27FC236}">
                <a16:creationId xmlns:a16="http://schemas.microsoft.com/office/drawing/2014/main" id="{94B846AB-F721-45D6-8B50-0D8DF19BBF21}"/>
              </a:ext>
            </a:extLst>
          </p:cNvPr>
          <p:cNvPicPr>
            <a:picLocks noChangeAspect="1"/>
          </p:cNvPicPr>
          <p:nvPr/>
        </p:nvPicPr>
        <p:blipFill>
          <a:blip r:embed="rId7"/>
          <a:stretch>
            <a:fillRect/>
          </a:stretch>
        </p:blipFill>
        <p:spPr>
          <a:xfrm rot="5400000">
            <a:off x="6312639" y="727995"/>
            <a:ext cx="2139443" cy="92371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1021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9"/>
                                        </p:tgtEl>
                                        <p:attrNameLst>
                                          <p:attrName>style.visibility</p:attrName>
                                        </p:attrNameLst>
                                      </p:cBhvr>
                                      <p:to>
                                        <p:strVal val="hidden"/>
                                      </p:to>
                                    </p:set>
                                  </p:childTnLst>
                                </p:cTn>
                              </p:par>
                            </p:childTnLst>
                          </p:cTn>
                        </p:par>
                        <p:par>
                          <p:cTn id="14" fill="hold">
                            <p:stCondLst>
                              <p:cond delay="0"/>
                            </p:stCondLst>
                            <p:childTnLst>
                              <p:par>
                                <p:cTn id="15" presetID="10"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9" grpId="1"/>
      <p:bldP spid="12" grpId="0" animBg="1"/>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21AEDC18-5F9D-4969-9CA8-8F548FAC3851}"/>
              </a:ext>
            </a:extLst>
          </p:cNvPr>
          <p:cNvPicPr>
            <a:picLocks noGrp="1" noChangeAspect="1"/>
          </p:cNvPicPr>
          <p:nvPr>
            <p:ph idx="1"/>
          </p:nvPr>
        </p:nvPicPr>
        <p:blipFill rotWithShape="1">
          <a:blip r:embed="rId2"/>
          <a:srcRect r="70509"/>
          <a:stretch/>
        </p:blipFill>
        <p:spPr>
          <a:xfrm>
            <a:off x="792546" y="281752"/>
            <a:ext cx="3067249" cy="5749335"/>
          </a:xfrm>
          <a:prstGeom prst="rect">
            <a:avLst/>
          </a:prstGeom>
        </p:spPr>
      </p:pic>
      <p:sp>
        <p:nvSpPr>
          <p:cNvPr id="5" name="Rectángulo 4">
            <a:extLst>
              <a:ext uri="{FF2B5EF4-FFF2-40B4-BE49-F238E27FC236}">
                <a16:creationId xmlns:a16="http://schemas.microsoft.com/office/drawing/2014/main" id="{B062D2FD-61C5-4038-9AAF-2AD0770E65EF}"/>
              </a:ext>
            </a:extLst>
          </p:cNvPr>
          <p:cNvSpPr/>
          <p:nvPr/>
        </p:nvSpPr>
        <p:spPr>
          <a:xfrm>
            <a:off x="2326171" y="6564268"/>
            <a:ext cx="9672703" cy="261542"/>
          </a:xfrm>
          <a:prstGeom prst="rect">
            <a:avLst/>
          </a:prstGeom>
        </p:spPr>
        <p:txBody>
          <a:bodyPr wrap="square">
            <a:spAutoFit/>
          </a:bodyPr>
          <a:lstStyle/>
          <a:p>
            <a:pPr algn="r" defTabSz="914126"/>
            <a:r>
              <a:rPr lang="es-ES" sz="1100" dirty="0">
                <a:solidFill>
                  <a:prstClr val="black"/>
                </a:solidFill>
                <a:latin typeface="Calibri" panose="020F0502020204030204"/>
              </a:rPr>
              <a:t>1.N Engl J </a:t>
            </a:r>
            <a:r>
              <a:rPr lang="es-ES" sz="1100" dirty="0" err="1">
                <a:solidFill>
                  <a:prstClr val="black"/>
                </a:solidFill>
                <a:latin typeface="Calibri" panose="020F0502020204030204"/>
              </a:rPr>
              <a:t>Med</a:t>
            </a:r>
            <a:r>
              <a:rPr lang="es-ES" sz="1100" dirty="0">
                <a:solidFill>
                  <a:prstClr val="black"/>
                </a:solidFill>
                <a:latin typeface="Calibri" panose="020F0502020204030204"/>
              </a:rPr>
              <a:t> 2015; 373:2117-2128, 2.N Engl J </a:t>
            </a:r>
            <a:r>
              <a:rPr lang="es-ES" sz="1100" dirty="0" err="1">
                <a:solidFill>
                  <a:prstClr val="black"/>
                </a:solidFill>
                <a:latin typeface="Calibri" panose="020F0502020204030204"/>
              </a:rPr>
              <a:t>Med</a:t>
            </a:r>
            <a:r>
              <a:rPr lang="es-ES" sz="1100" dirty="0">
                <a:solidFill>
                  <a:prstClr val="black"/>
                </a:solidFill>
                <a:latin typeface="Calibri" panose="020F0502020204030204"/>
              </a:rPr>
              <a:t> 2017; 377:644-657, 3.N Engl J </a:t>
            </a:r>
            <a:r>
              <a:rPr lang="es-ES" sz="1100" dirty="0" err="1">
                <a:solidFill>
                  <a:prstClr val="black"/>
                </a:solidFill>
                <a:latin typeface="Calibri" panose="020F0502020204030204"/>
              </a:rPr>
              <a:t>Med</a:t>
            </a:r>
            <a:r>
              <a:rPr lang="es-ES" sz="1100" dirty="0">
                <a:solidFill>
                  <a:prstClr val="black"/>
                </a:solidFill>
                <a:latin typeface="Calibri" panose="020F0502020204030204"/>
              </a:rPr>
              <a:t> 2018</a:t>
            </a:r>
          </a:p>
        </p:txBody>
      </p:sp>
      <p:pic>
        <p:nvPicPr>
          <p:cNvPr id="6" name="Imagen 5">
            <a:extLst>
              <a:ext uri="{FF2B5EF4-FFF2-40B4-BE49-F238E27FC236}">
                <a16:creationId xmlns:a16="http://schemas.microsoft.com/office/drawing/2014/main" id="{6D6BAD19-388B-4DCE-A5B4-B1E8390C9BF0}"/>
              </a:ext>
            </a:extLst>
          </p:cNvPr>
          <p:cNvPicPr>
            <a:picLocks noChangeAspect="1"/>
          </p:cNvPicPr>
          <p:nvPr/>
        </p:nvPicPr>
        <p:blipFill>
          <a:blip r:embed="rId3"/>
          <a:stretch>
            <a:fillRect/>
          </a:stretch>
        </p:blipFill>
        <p:spPr>
          <a:xfrm>
            <a:off x="4752322" y="981008"/>
            <a:ext cx="1395453" cy="438472"/>
          </a:xfrm>
          <a:prstGeom prst="rect">
            <a:avLst/>
          </a:prstGeom>
        </p:spPr>
      </p:pic>
      <p:pic>
        <p:nvPicPr>
          <p:cNvPr id="7" name="Imagen 6">
            <a:extLst>
              <a:ext uri="{FF2B5EF4-FFF2-40B4-BE49-F238E27FC236}">
                <a16:creationId xmlns:a16="http://schemas.microsoft.com/office/drawing/2014/main" id="{278D984C-4642-4962-9647-BD1596F93472}"/>
              </a:ext>
            </a:extLst>
          </p:cNvPr>
          <p:cNvPicPr>
            <a:picLocks noChangeAspect="1"/>
          </p:cNvPicPr>
          <p:nvPr/>
        </p:nvPicPr>
        <p:blipFill>
          <a:blip r:embed="rId4"/>
          <a:stretch>
            <a:fillRect/>
          </a:stretch>
        </p:blipFill>
        <p:spPr>
          <a:xfrm>
            <a:off x="4978885" y="5139016"/>
            <a:ext cx="942326" cy="632803"/>
          </a:xfrm>
          <a:prstGeom prst="rect">
            <a:avLst/>
          </a:prstGeom>
        </p:spPr>
      </p:pic>
      <p:pic>
        <p:nvPicPr>
          <p:cNvPr id="8" name="Imagen 7">
            <a:extLst>
              <a:ext uri="{FF2B5EF4-FFF2-40B4-BE49-F238E27FC236}">
                <a16:creationId xmlns:a16="http://schemas.microsoft.com/office/drawing/2014/main" id="{B1CFF392-B73C-41F3-B64B-B1FF73FC0E2B}"/>
              </a:ext>
            </a:extLst>
          </p:cNvPr>
          <p:cNvPicPr>
            <a:picLocks noChangeAspect="1"/>
          </p:cNvPicPr>
          <p:nvPr/>
        </p:nvPicPr>
        <p:blipFill>
          <a:blip r:embed="rId5"/>
          <a:stretch>
            <a:fillRect/>
          </a:stretch>
        </p:blipFill>
        <p:spPr>
          <a:xfrm>
            <a:off x="4952722" y="3069265"/>
            <a:ext cx="994655" cy="438472"/>
          </a:xfrm>
          <a:prstGeom prst="rect">
            <a:avLst/>
          </a:prstGeom>
        </p:spPr>
      </p:pic>
      <p:pic>
        <p:nvPicPr>
          <p:cNvPr id="9" name="Imagen 1" descr="Captura de pantalla 2015-10-18 a las 12.23.20.png">
            <a:extLst>
              <a:ext uri="{FF2B5EF4-FFF2-40B4-BE49-F238E27FC236}">
                <a16:creationId xmlns:a16="http://schemas.microsoft.com/office/drawing/2014/main" id="{F7C8DD5B-AC88-479F-B9CE-264C9F4C5EBD}"/>
              </a:ext>
            </a:extLst>
          </p:cNvPr>
          <p:cNvPicPr>
            <a:picLocks noChangeAspect="1"/>
          </p:cNvPicPr>
          <p:nvPr/>
        </p:nvPicPr>
        <p:blipFill rotWithShape="1">
          <a:blip r:embed="rId6">
            <a:extLst>
              <a:ext uri="{28A0092B-C50C-407E-A947-70E740481C1C}">
                <a14:useLocalDpi xmlns:a14="http://schemas.microsoft.com/office/drawing/2010/main" val="0"/>
              </a:ext>
            </a:extLst>
          </a:blip>
          <a:srcRect l="49662" t="51212" r="982" b="1036"/>
          <a:stretch/>
        </p:blipFill>
        <p:spPr bwMode="auto">
          <a:xfrm>
            <a:off x="6782991" y="290585"/>
            <a:ext cx="3067249" cy="182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9">
            <a:extLst>
              <a:ext uri="{FF2B5EF4-FFF2-40B4-BE49-F238E27FC236}">
                <a16:creationId xmlns:a16="http://schemas.microsoft.com/office/drawing/2014/main" id="{B5183BBC-21AB-4C4E-BF30-AB3AC60DA2A0}"/>
              </a:ext>
            </a:extLst>
          </p:cNvPr>
          <p:cNvPicPr>
            <a:picLocks noChangeAspect="1"/>
          </p:cNvPicPr>
          <p:nvPr/>
        </p:nvPicPr>
        <p:blipFill>
          <a:blip r:embed="rId7"/>
          <a:stretch>
            <a:fillRect/>
          </a:stretch>
        </p:blipFill>
        <p:spPr>
          <a:xfrm rot="5400000">
            <a:off x="7420259" y="1539757"/>
            <a:ext cx="1792710" cy="3497488"/>
          </a:xfrm>
          <a:prstGeom prst="rect">
            <a:avLst/>
          </a:prstGeom>
        </p:spPr>
      </p:pic>
      <p:pic>
        <p:nvPicPr>
          <p:cNvPr id="11" name="Imagen 10">
            <a:extLst>
              <a:ext uri="{FF2B5EF4-FFF2-40B4-BE49-F238E27FC236}">
                <a16:creationId xmlns:a16="http://schemas.microsoft.com/office/drawing/2014/main" id="{062583B7-B50D-40E8-AA67-F0F74D661579}"/>
              </a:ext>
            </a:extLst>
          </p:cNvPr>
          <p:cNvPicPr>
            <a:picLocks noChangeAspect="1"/>
          </p:cNvPicPr>
          <p:nvPr/>
        </p:nvPicPr>
        <p:blipFill>
          <a:blip r:embed="rId8"/>
          <a:stretch>
            <a:fillRect/>
          </a:stretch>
        </p:blipFill>
        <p:spPr>
          <a:xfrm>
            <a:off x="6908610" y="4464933"/>
            <a:ext cx="2847197" cy="1980971"/>
          </a:xfrm>
          <a:prstGeom prst="rect">
            <a:avLst/>
          </a:prstGeom>
        </p:spPr>
      </p:pic>
    </p:spTree>
    <p:extLst>
      <p:ext uri="{BB962C8B-B14F-4D97-AF65-F5344CB8AC3E}">
        <p14:creationId xmlns:p14="http://schemas.microsoft.com/office/powerpoint/2010/main" val="14849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b="1" dirty="0">
                <a:solidFill>
                  <a:schemeClr val="accent1">
                    <a:lumMod val="75000"/>
                  </a:schemeClr>
                </a:solidFill>
                <a:latin typeface="Calibri"/>
                <a:ea typeface="+mn-ea"/>
                <a:cs typeface="Calibri"/>
              </a:rPr>
              <a:t>La </a:t>
            </a:r>
            <a:r>
              <a:rPr lang="en-US" sz="2600" b="1" dirty="0" err="1">
                <a:solidFill>
                  <a:schemeClr val="accent1">
                    <a:lumMod val="75000"/>
                  </a:schemeClr>
                </a:solidFill>
                <a:latin typeface="Calibri"/>
                <a:ea typeface="+mn-ea"/>
                <a:cs typeface="Calibri"/>
              </a:rPr>
              <a:t>reducción</a:t>
            </a:r>
            <a:r>
              <a:rPr lang="en-US" sz="2600" b="1" dirty="0">
                <a:solidFill>
                  <a:schemeClr val="accent1">
                    <a:lumMod val="75000"/>
                  </a:schemeClr>
                </a:solidFill>
                <a:latin typeface="Calibri"/>
                <a:ea typeface="+mn-ea"/>
                <a:cs typeface="Calibri"/>
              </a:rPr>
              <a:t> </a:t>
            </a:r>
            <a:r>
              <a:rPr lang="en-US" sz="2600" b="1" dirty="0" err="1">
                <a:solidFill>
                  <a:schemeClr val="accent1">
                    <a:lumMod val="75000"/>
                  </a:schemeClr>
                </a:solidFill>
                <a:latin typeface="Calibri"/>
                <a:ea typeface="+mn-ea"/>
                <a:cs typeface="Calibri"/>
              </a:rPr>
              <a:t>en</a:t>
            </a:r>
            <a:r>
              <a:rPr lang="en-US" sz="2600" b="1" dirty="0">
                <a:solidFill>
                  <a:schemeClr val="accent1">
                    <a:lumMod val="75000"/>
                  </a:schemeClr>
                </a:solidFill>
                <a:latin typeface="Calibri"/>
                <a:ea typeface="+mn-ea"/>
                <a:cs typeface="Calibri"/>
              </a:rPr>
              <a:t> la HIC y la </a:t>
            </a:r>
            <a:r>
              <a:rPr lang="en-US" sz="2600" b="1" dirty="0" err="1">
                <a:solidFill>
                  <a:schemeClr val="accent1">
                    <a:lumMod val="75000"/>
                  </a:schemeClr>
                </a:solidFill>
                <a:latin typeface="Calibri"/>
                <a:ea typeface="+mn-ea"/>
                <a:cs typeface="Calibri"/>
              </a:rPr>
              <a:t>mortalidad</a:t>
            </a:r>
            <a:r>
              <a:rPr lang="en-US" sz="2600" b="1" dirty="0">
                <a:solidFill>
                  <a:schemeClr val="accent1">
                    <a:lumMod val="75000"/>
                  </a:schemeClr>
                </a:solidFill>
                <a:latin typeface="Calibri"/>
                <a:ea typeface="+mn-ea"/>
                <a:cs typeface="Calibri"/>
              </a:rPr>
              <a:t> CV </a:t>
            </a:r>
            <a:r>
              <a:rPr lang="en-US" sz="2600" b="1" dirty="0" err="1">
                <a:solidFill>
                  <a:schemeClr val="accent1">
                    <a:lumMod val="75000"/>
                  </a:schemeClr>
                </a:solidFill>
                <a:latin typeface="Calibri"/>
                <a:ea typeface="+mn-ea"/>
                <a:cs typeface="Calibri"/>
              </a:rPr>
              <a:t>fue</a:t>
            </a:r>
            <a:r>
              <a:rPr lang="en-US" sz="2600" b="1" dirty="0">
                <a:solidFill>
                  <a:schemeClr val="accent1">
                    <a:lumMod val="75000"/>
                  </a:schemeClr>
                </a:solidFill>
                <a:latin typeface="Calibri"/>
                <a:ea typeface="+mn-ea"/>
                <a:cs typeface="Calibri"/>
              </a:rPr>
              <a:t> </a:t>
            </a:r>
            <a:r>
              <a:rPr lang="en-US" sz="2600" b="1" dirty="0" err="1">
                <a:solidFill>
                  <a:schemeClr val="accent1">
                    <a:lumMod val="75000"/>
                  </a:schemeClr>
                </a:solidFill>
                <a:latin typeface="Calibri"/>
                <a:ea typeface="+mn-ea"/>
                <a:cs typeface="Calibri"/>
              </a:rPr>
              <a:t>independiente</a:t>
            </a:r>
            <a:r>
              <a:rPr lang="en-US" sz="2600" b="1" dirty="0">
                <a:solidFill>
                  <a:schemeClr val="accent1">
                    <a:lumMod val="75000"/>
                  </a:schemeClr>
                </a:solidFill>
                <a:latin typeface="Calibri"/>
                <a:ea typeface="+mn-ea"/>
                <a:cs typeface="Calibri"/>
              </a:rPr>
              <a:t> de la HbA1c basal</a:t>
            </a:r>
          </a:p>
        </p:txBody>
      </p:sp>
      <p:sp>
        <p:nvSpPr>
          <p:cNvPr id="4" name="Slide Number Placeholder 3"/>
          <p:cNvSpPr>
            <a:spLocks noGrp="1"/>
          </p:cNvSpPr>
          <p:nvPr>
            <p:ph type="sldNum" sz="quarter" idx="4294967295"/>
          </p:nvPr>
        </p:nvSpPr>
        <p:spPr>
          <a:xfrm>
            <a:off x="10943575" y="6576766"/>
            <a:ext cx="1246843" cy="212643"/>
          </a:xfrm>
          <a:prstGeom prst="rect">
            <a:avLst/>
          </a:prstGeom>
        </p:spPr>
        <p:txBody>
          <a:bodyPr/>
          <a:lstStyle/>
          <a:p>
            <a:fld id="{4AD7133C-5F9C-4F7F-9637-3E296898A784}" type="slidenum">
              <a:rPr lang="en-GB" smtClean="0">
                <a:solidFill>
                  <a:srgbClr val="5A5A5A">
                    <a:tint val="75000"/>
                  </a:srgbClr>
                </a:solidFill>
              </a:rPr>
              <a:pPr/>
              <a:t>43</a:t>
            </a:fld>
            <a:endParaRPr lang="en-GB" dirty="0">
              <a:solidFill>
                <a:srgbClr val="5A5A5A">
                  <a:tint val="75000"/>
                </a:srgbClr>
              </a:solidFill>
            </a:endParaRPr>
          </a:p>
        </p:txBody>
      </p:sp>
      <p:cxnSp>
        <p:nvCxnSpPr>
          <p:cNvPr id="13" name="Straight Connector 12"/>
          <p:cNvCxnSpPr/>
          <p:nvPr/>
        </p:nvCxnSpPr>
        <p:spPr>
          <a:xfrm>
            <a:off x="9163609" y="2492008"/>
            <a:ext cx="0" cy="201622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4" name="Table 13"/>
          <p:cNvGraphicFramePr>
            <a:graphicFrameLocks noGrp="1"/>
          </p:cNvGraphicFramePr>
          <p:nvPr/>
        </p:nvGraphicFramePr>
        <p:xfrm>
          <a:off x="380430" y="1698431"/>
          <a:ext cx="11474716" cy="2979638"/>
        </p:xfrm>
        <a:graphic>
          <a:graphicData uri="http://schemas.openxmlformats.org/drawingml/2006/table">
            <a:tbl>
              <a:tblPr firstRow="1" bandRow="1">
                <a:tableStyleId>{D27102A9-8310-4765-A935-A1911B00CA55}</a:tableStyleId>
              </a:tblPr>
              <a:tblGrid>
                <a:gridCol w="2975160">
                  <a:extLst>
                    <a:ext uri="{9D8B030D-6E8A-4147-A177-3AD203B41FA5}">
                      <a16:colId xmlns:a16="http://schemas.microsoft.com/office/drawing/2014/main" val="20000"/>
                    </a:ext>
                  </a:extLst>
                </a:gridCol>
                <a:gridCol w="1474215">
                  <a:extLst>
                    <a:ext uri="{9D8B030D-6E8A-4147-A177-3AD203B41FA5}">
                      <a16:colId xmlns:a16="http://schemas.microsoft.com/office/drawing/2014/main" val="20001"/>
                    </a:ext>
                  </a:extLst>
                </a:gridCol>
                <a:gridCol w="1478428">
                  <a:extLst>
                    <a:ext uri="{9D8B030D-6E8A-4147-A177-3AD203B41FA5}">
                      <a16:colId xmlns:a16="http://schemas.microsoft.com/office/drawing/2014/main" val="20002"/>
                    </a:ext>
                  </a:extLst>
                </a:gridCol>
                <a:gridCol w="1635727">
                  <a:extLst>
                    <a:ext uri="{9D8B030D-6E8A-4147-A177-3AD203B41FA5}">
                      <a16:colId xmlns:a16="http://schemas.microsoft.com/office/drawing/2014/main" val="20003"/>
                    </a:ext>
                  </a:extLst>
                </a:gridCol>
                <a:gridCol w="2184436">
                  <a:extLst>
                    <a:ext uri="{9D8B030D-6E8A-4147-A177-3AD203B41FA5}">
                      <a16:colId xmlns:a16="http://schemas.microsoft.com/office/drawing/2014/main" val="20004"/>
                    </a:ext>
                  </a:extLst>
                </a:gridCol>
                <a:gridCol w="1726750">
                  <a:extLst>
                    <a:ext uri="{9D8B030D-6E8A-4147-A177-3AD203B41FA5}">
                      <a16:colId xmlns:a16="http://schemas.microsoft.com/office/drawing/2014/main" val="20005"/>
                    </a:ext>
                  </a:extLst>
                </a:gridCol>
              </a:tblGrid>
              <a:tr h="302853">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300" b="0" dirty="0">
                        <a:solidFill>
                          <a:schemeClr val="tx2"/>
                        </a:solidFill>
                        <a:latin typeface="Century Gothic" panose="020B0502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300" dirty="0" err="1">
                          <a:solidFill>
                            <a:schemeClr val="tx2"/>
                          </a:solidFill>
                          <a:latin typeface="Century Gothic" panose="020B0502020202020204" pitchFamily="34" charset="0"/>
                          <a:cs typeface="Arial" panose="020B0604020202020204" pitchFamily="34" charset="0"/>
                        </a:rPr>
                        <a:t>Empagliflozina</a:t>
                      </a:r>
                      <a:endParaRPr lang="en-US" sz="1300" b="0" dirty="0">
                        <a:solidFill>
                          <a:schemeClr val="tx2"/>
                        </a:solidFill>
                        <a:latin typeface="Century Gothic" panose="020B0502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300" dirty="0">
                          <a:solidFill>
                            <a:schemeClr val="tx2"/>
                          </a:solidFill>
                          <a:latin typeface="Century Gothic" panose="020B0502020202020204" pitchFamily="34" charset="0"/>
                          <a:cs typeface="Arial" panose="020B0604020202020204" pitchFamily="34" charset="0"/>
                        </a:rPr>
                        <a:t>Placebo</a:t>
                      </a:r>
                      <a:endParaRPr lang="en-US" sz="1300" b="0" dirty="0">
                        <a:solidFill>
                          <a:schemeClr val="tx2"/>
                        </a:solidFill>
                        <a:latin typeface="Century Gothic" panose="020B0502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300" b="1" dirty="0">
                          <a:solidFill>
                            <a:schemeClr val="tx2"/>
                          </a:solidFill>
                          <a:latin typeface="Century Gothic" panose="020B0502020202020204" pitchFamily="34" charset="0"/>
                          <a:cs typeface="Arial" panose="020B0604020202020204" pitchFamily="34" charset="0"/>
                        </a:rPr>
                        <a:t>HR (95% CI)</a:t>
                      </a:r>
                      <a:endParaRPr lang="en-US" sz="1300" b="1" dirty="0">
                        <a:solidFill>
                          <a:schemeClr val="tx2"/>
                        </a:solidFill>
                        <a:latin typeface="Century Gothic" panose="020B0502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300" b="1" dirty="0">
                          <a:solidFill>
                            <a:schemeClr val="tx2"/>
                          </a:solidFill>
                          <a:latin typeface="+mn-lt"/>
                          <a:cs typeface="Arial" panose="020B0604020202020204" pitchFamily="34" charset="0"/>
                        </a:rPr>
                        <a:t>HR (95% CI)</a:t>
                      </a:r>
                      <a:endParaRPr lang="en-US" sz="1300" b="1" dirty="0">
                        <a:solidFill>
                          <a:schemeClr val="tx2"/>
                        </a:solidFill>
                        <a:latin typeface="+mn-lt"/>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r>
                        <a:rPr lang="en-US" sz="1300" b="1" dirty="0" err="1">
                          <a:solidFill>
                            <a:schemeClr val="tx2"/>
                          </a:solidFill>
                          <a:latin typeface="Century Gothic" panose="020B0502020202020204" pitchFamily="34" charset="0"/>
                          <a:cs typeface="Arial" panose="020B0604020202020204" pitchFamily="34" charset="0"/>
                        </a:rPr>
                        <a:t>Tratamiento</a:t>
                      </a:r>
                      <a:r>
                        <a:rPr lang="en-US" sz="1300" b="1" baseline="0" dirty="0">
                          <a:solidFill>
                            <a:schemeClr val="tx2"/>
                          </a:solidFill>
                          <a:latin typeface="Century Gothic" panose="020B0502020202020204" pitchFamily="34" charset="0"/>
                          <a:cs typeface="Arial" panose="020B0604020202020204" pitchFamily="34" charset="0"/>
                        </a:rPr>
                        <a:t> </a:t>
                      </a:r>
                      <a:r>
                        <a:rPr lang="en-US" sz="1300" b="1" baseline="0" dirty="0" err="1">
                          <a:solidFill>
                            <a:schemeClr val="tx2"/>
                          </a:solidFill>
                          <a:latin typeface="Century Gothic" panose="020B0502020202020204" pitchFamily="34" charset="0"/>
                          <a:cs typeface="Arial" panose="020B0604020202020204" pitchFamily="34" charset="0"/>
                        </a:rPr>
                        <a:t>por</a:t>
                      </a:r>
                      <a:r>
                        <a:rPr lang="en-US" sz="1300" b="1" baseline="0" dirty="0">
                          <a:solidFill>
                            <a:schemeClr val="tx2"/>
                          </a:solidFill>
                          <a:latin typeface="Century Gothic" panose="020B0502020202020204" pitchFamily="34" charset="0"/>
                          <a:cs typeface="Arial" panose="020B0604020202020204" pitchFamily="34" charset="0"/>
                        </a:rPr>
                        <a:t> </a:t>
                      </a:r>
                      <a:r>
                        <a:rPr lang="en-US" sz="1300" b="1" baseline="0" dirty="0" err="1">
                          <a:solidFill>
                            <a:schemeClr val="tx2"/>
                          </a:solidFill>
                          <a:latin typeface="Century Gothic" panose="020B0502020202020204" pitchFamily="34" charset="0"/>
                          <a:cs typeface="Arial" panose="020B0604020202020204" pitchFamily="34" charset="0"/>
                        </a:rPr>
                        <a:t>interacción</a:t>
                      </a:r>
                      <a:r>
                        <a:rPr lang="en-US" sz="1300" b="1" baseline="0" dirty="0">
                          <a:solidFill>
                            <a:schemeClr val="tx2"/>
                          </a:solidFill>
                          <a:latin typeface="Century Gothic" panose="020B0502020202020204" pitchFamily="34" charset="0"/>
                          <a:cs typeface="Arial" panose="020B0604020202020204" pitchFamily="34" charset="0"/>
                        </a:rPr>
                        <a:t> de </a:t>
                      </a:r>
                      <a:r>
                        <a:rPr lang="en-US" sz="1300" b="1" baseline="0" dirty="0" err="1">
                          <a:solidFill>
                            <a:schemeClr val="tx2"/>
                          </a:solidFill>
                          <a:latin typeface="Century Gothic" panose="020B0502020202020204" pitchFamily="34" charset="0"/>
                          <a:cs typeface="Arial" panose="020B0604020202020204" pitchFamily="34" charset="0"/>
                        </a:rPr>
                        <a:t>subgrupos</a:t>
                      </a:r>
                      <a:endParaRPr lang="en-US" sz="1300" dirty="0">
                        <a:solidFill>
                          <a:schemeClr val="tx2"/>
                        </a:solidFill>
                        <a:latin typeface="Century Gothic" panose="020B0502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962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300" b="1" dirty="0">
                        <a:solidFill>
                          <a:schemeClr val="tx2"/>
                        </a:solidFill>
                        <a:latin typeface="Century Gothic" panose="020B0502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300" b="1" i="0" dirty="0">
                          <a:solidFill>
                            <a:schemeClr val="tx2"/>
                          </a:solidFill>
                          <a:latin typeface="Century Gothic" panose="020B0502020202020204" pitchFamily="34" charset="0"/>
                          <a:cs typeface="Arial" panose="020B0604020202020204" pitchFamily="34" charset="0"/>
                        </a:rPr>
                        <a:t>n </a:t>
                      </a:r>
                      <a:r>
                        <a:rPr lang="en-US" sz="1300" b="1" i="0" baseline="0" dirty="0">
                          <a:solidFill>
                            <a:schemeClr val="tx2"/>
                          </a:solidFill>
                          <a:latin typeface="Century Gothic" panose="020B0502020202020204" pitchFamily="34" charset="0"/>
                          <a:cs typeface="Arial" panose="020B0604020202020204" pitchFamily="34" charset="0"/>
                        </a:rPr>
                        <a:t>con </a:t>
                      </a:r>
                      <a:r>
                        <a:rPr lang="en-US" sz="1300" b="1" i="0" baseline="0" dirty="0" err="1">
                          <a:solidFill>
                            <a:schemeClr val="tx2"/>
                          </a:solidFill>
                          <a:latin typeface="Century Gothic" panose="020B0502020202020204" pitchFamily="34" charset="0"/>
                          <a:cs typeface="Arial" panose="020B0604020202020204" pitchFamily="34" charset="0"/>
                        </a:rPr>
                        <a:t>evento</a:t>
                      </a:r>
                      <a:r>
                        <a:rPr lang="en-US" sz="1300" b="1" i="0" baseline="0" dirty="0">
                          <a:solidFill>
                            <a:schemeClr val="tx2"/>
                          </a:solidFill>
                          <a:latin typeface="Century Gothic" panose="020B0502020202020204" pitchFamily="34" charset="0"/>
                          <a:cs typeface="Arial" panose="020B0604020202020204" pitchFamily="34" charset="0"/>
                        </a:rPr>
                        <a:t>/N </a:t>
                      </a:r>
                      <a:r>
                        <a:rPr lang="en-US" sz="1300" b="1" i="0" baseline="0" dirty="0" err="1">
                          <a:solidFill>
                            <a:schemeClr val="tx2"/>
                          </a:solidFill>
                          <a:latin typeface="Century Gothic" panose="020B0502020202020204" pitchFamily="34" charset="0"/>
                          <a:cs typeface="Arial" panose="020B0604020202020204" pitchFamily="34" charset="0"/>
                        </a:rPr>
                        <a:t>analizada</a:t>
                      </a:r>
                      <a:r>
                        <a:rPr lang="en-US" sz="1300" b="1" i="0" baseline="0" dirty="0">
                          <a:solidFill>
                            <a:schemeClr val="tx2"/>
                          </a:solidFill>
                          <a:latin typeface="Century Gothic" panose="020B0502020202020204" pitchFamily="34" charset="0"/>
                          <a:cs typeface="Arial" panose="020B0604020202020204" pitchFamily="34" charset="0"/>
                        </a:rPr>
                        <a:t> (</a:t>
                      </a:r>
                      <a:r>
                        <a:rPr lang="en-US" sz="1300" b="1" i="0" dirty="0">
                          <a:solidFill>
                            <a:schemeClr val="tx2"/>
                          </a:solidFill>
                          <a:latin typeface="Century Gothic" panose="020B0502020202020204" pitchFamily="34" charset="0"/>
                          <a:cs typeface="Arial" panose="020B0604020202020204" pitchFamily="34" charset="0"/>
                        </a:rP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100" b="1" i="1" dirty="0">
                        <a:solidFill>
                          <a:srgbClr val="000000"/>
                        </a:solidFill>
                        <a:latin typeface="Arial" panose="020B0604020202020204" pitchFamily="34" charset="0"/>
                        <a:cs typeface="Arial" panose="020B0604020202020204" pitchFamily="34"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2"/>
                        </a:solidFill>
                        <a:latin typeface="Century Gothic" panose="020B0502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en-US" sz="1200" dirty="0">
                        <a:solidFill>
                          <a:schemeClr val="tx2"/>
                        </a:solidFill>
                        <a:latin typeface="Century Gothic" panose="020B0502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en-US" sz="1200" dirty="0">
                        <a:solidFill>
                          <a:schemeClr val="tx2"/>
                        </a:solidFill>
                        <a:latin typeface="Century Gothic" panose="020B0502020202020204" pitchFamily="34" charset="0"/>
                        <a:cs typeface="Arial" panose="020B0604020202020204"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96240">
                <a:tc>
                  <a:txBody>
                    <a:bodyPr/>
                    <a:lstStyle/>
                    <a:p>
                      <a:pPr marL="0" indent="0"/>
                      <a:r>
                        <a:rPr lang="en-US" sz="1300" b="1" dirty="0" err="1">
                          <a:solidFill>
                            <a:schemeClr val="tx2"/>
                          </a:solidFill>
                          <a:latin typeface="Century Gothic" panose="020B0502020202020204" pitchFamily="34" charset="0"/>
                          <a:cs typeface="Arial" panose="020B0604020202020204" pitchFamily="34" charset="0"/>
                        </a:rPr>
                        <a:t>Todos</a:t>
                      </a:r>
                      <a:r>
                        <a:rPr lang="en-US" sz="1300" b="1" baseline="0" dirty="0">
                          <a:solidFill>
                            <a:schemeClr val="tx2"/>
                          </a:solidFill>
                          <a:latin typeface="Century Gothic" panose="020B0502020202020204" pitchFamily="34" charset="0"/>
                          <a:cs typeface="Arial" panose="020B0604020202020204" pitchFamily="34" charset="0"/>
                        </a:rPr>
                        <a:t> </a:t>
                      </a:r>
                      <a:r>
                        <a:rPr lang="en-US" sz="1300" b="1" baseline="0" dirty="0" err="1">
                          <a:solidFill>
                            <a:schemeClr val="tx2"/>
                          </a:solidFill>
                          <a:latin typeface="Century Gothic" panose="020B0502020202020204" pitchFamily="34" charset="0"/>
                          <a:cs typeface="Arial" panose="020B0604020202020204" pitchFamily="34" charset="0"/>
                        </a:rPr>
                        <a:t>los</a:t>
                      </a:r>
                      <a:r>
                        <a:rPr lang="en-US" sz="1300" b="1" baseline="0" dirty="0">
                          <a:solidFill>
                            <a:schemeClr val="tx2"/>
                          </a:solidFill>
                          <a:latin typeface="Century Gothic" panose="020B0502020202020204" pitchFamily="34" charset="0"/>
                          <a:cs typeface="Arial" panose="020B0604020202020204" pitchFamily="34" charset="0"/>
                        </a:rPr>
                        <a:t> </a:t>
                      </a:r>
                      <a:r>
                        <a:rPr lang="en-US" sz="1300" b="1" baseline="0" dirty="0" err="1">
                          <a:solidFill>
                            <a:schemeClr val="tx2"/>
                          </a:solidFill>
                          <a:latin typeface="Century Gothic" panose="020B0502020202020204" pitchFamily="34" charset="0"/>
                          <a:cs typeface="Arial" panose="020B0604020202020204" pitchFamily="34" charset="0"/>
                        </a:rPr>
                        <a:t>pacientes</a:t>
                      </a:r>
                      <a:endParaRPr lang="en-US" sz="1300" b="1" dirty="0">
                        <a:solidFill>
                          <a:schemeClr val="tx2"/>
                        </a:solidFill>
                        <a:latin typeface="Century Gothic" panose="020B0502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300" dirty="0">
                          <a:solidFill>
                            <a:schemeClr val="tx2"/>
                          </a:solidFill>
                          <a:latin typeface="Century Gothic" panose="020B0502020202020204" pitchFamily="34" charset="0"/>
                          <a:cs typeface="Arial" panose="020B0604020202020204" pitchFamily="34" charset="0"/>
                        </a:rPr>
                        <a:t>265/4687 (5.7)</a:t>
                      </a:r>
                      <a:endParaRPr lang="en-US" sz="1300" dirty="0">
                        <a:solidFill>
                          <a:schemeClr val="tx2"/>
                        </a:solidFill>
                        <a:latin typeface="Century Gothic" panose="020B0502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300" dirty="0">
                          <a:solidFill>
                            <a:schemeClr val="tx2"/>
                          </a:solidFill>
                          <a:latin typeface="Century Gothic" panose="020B0502020202020204" pitchFamily="34" charset="0"/>
                          <a:cs typeface="Arial" panose="020B0604020202020204" pitchFamily="34" charset="0"/>
                        </a:rPr>
                        <a:t>198/2333 (8.5)</a:t>
                      </a:r>
                      <a:endParaRPr lang="en-US" sz="1300" dirty="0">
                        <a:solidFill>
                          <a:schemeClr val="tx2"/>
                        </a:solidFill>
                        <a:latin typeface="Century Gothic" panose="020B0502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300" dirty="0">
                          <a:solidFill>
                            <a:schemeClr val="tx2"/>
                          </a:solidFill>
                          <a:latin typeface="Century Gothic" panose="020B0502020202020204" pitchFamily="34" charset="0"/>
                          <a:cs typeface="Arial" panose="020B0604020202020204" pitchFamily="34" charset="0"/>
                        </a:rPr>
                        <a:t>0.66 (0.55, 0.79)</a:t>
                      </a:r>
                      <a:endParaRPr lang="en-US" sz="1300" dirty="0">
                        <a:solidFill>
                          <a:schemeClr val="tx2"/>
                        </a:solidFill>
                        <a:latin typeface="Century Gothic" panose="020B0502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dirty="0">
                        <a:solidFill>
                          <a:schemeClr val="tx2"/>
                        </a:solidFill>
                        <a:latin typeface="Century Gothic" panose="020B0502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dirty="0">
                        <a:solidFill>
                          <a:schemeClr val="tx2"/>
                        </a:solidFill>
                        <a:latin typeface="Century Gothic" panose="020B0502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6861">
                <a:tc>
                  <a:txBody>
                    <a:bodyPr/>
                    <a:lstStyle/>
                    <a:p>
                      <a:pPr marL="0" indent="0"/>
                      <a:r>
                        <a:rPr lang="en-GB" sz="1300" b="1" dirty="0">
                          <a:solidFill>
                            <a:schemeClr val="tx2"/>
                          </a:solidFill>
                          <a:latin typeface="Century Gothic" panose="020B0502020202020204" pitchFamily="34" charset="0"/>
                          <a:cs typeface="Arial" panose="020B0604020202020204" pitchFamily="34" charset="0"/>
                        </a:rPr>
                        <a:t>HbA1c</a:t>
                      </a:r>
                      <a:r>
                        <a:rPr lang="en-GB" sz="1300" b="1" baseline="0" dirty="0">
                          <a:solidFill>
                            <a:schemeClr val="tx2"/>
                          </a:solidFill>
                          <a:latin typeface="Century Gothic" panose="020B0502020202020204" pitchFamily="34" charset="0"/>
                          <a:cs typeface="Arial" panose="020B0604020202020204" pitchFamily="34" charset="0"/>
                        </a:rPr>
                        <a:t> basal</a:t>
                      </a:r>
                      <a:endParaRPr lang="en-US" sz="1300" b="1" dirty="0">
                        <a:solidFill>
                          <a:schemeClr val="tx2"/>
                        </a:solidFill>
                        <a:latin typeface="Century Gothic" panose="020B0502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dirty="0">
                        <a:solidFill>
                          <a:schemeClr val="tx2"/>
                        </a:solidFill>
                        <a:latin typeface="Century Gothic" panose="020B0502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dirty="0">
                        <a:solidFill>
                          <a:schemeClr val="tx2"/>
                        </a:solidFill>
                        <a:latin typeface="Century Gothic" panose="020B0502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300" dirty="0">
                        <a:solidFill>
                          <a:schemeClr val="tx2"/>
                        </a:solidFill>
                        <a:latin typeface="Century Gothic" panose="020B0502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dirty="0">
                        <a:solidFill>
                          <a:schemeClr val="tx2"/>
                        </a:solidFill>
                        <a:latin typeface="Century Gothic" panose="020B0502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i="1" dirty="0">
                          <a:solidFill>
                            <a:schemeClr val="tx2"/>
                          </a:solidFill>
                          <a:latin typeface="Century Gothic" panose="020B0502020202020204" pitchFamily="34" charset="0"/>
                          <a:cs typeface="Arial" panose="020B0604020202020204" pitchFamily="34" charset="0"/>
                        </a:rPr>
                        <a:t>p</a:t>
                      </a:r>
                      <a:r>
                        <a:rPr lang="en-US" sz="1300" dirty="0">
                          <a:solidFill>
                            <a:schemeClr val="tx2"/>
                          </a:solidFill>
                          <a:latin typeface="Century Gothic" panose="020B0502020202020204" pitchFamily="34" charset="0"/>
                          <a:cs typeface="Arial" panose="020B0604020202020204" pitchFamily="34" charset="0"/>
                        </a:rPr>
                        <a:t>=0.69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6861">
                <a:tc>
                  <a:txBody>
                    <a:bodyPr/>
                    <a:lstStyle/>
                    <a:p>
                      <a:pPr marL="182563" indent="0" algn="l" rtl="0" fontAlgn="ctr"/>
                      <a:r>
                        <a:rPr lang="en-GB" sz="1300" b="0" i="0" u="none" strike="noStrike" dirty="0">
                          <a:solidFill>
                            <a:schemeClr val="tx2"/>
                          </a:solidFill>
                          <a:effectLst/>
                          <a:latin typeface="Century Gothic" panose="020B0502020202020204" pitchFamily="34" charset="0"/>
                          <a:cs typeface="Arial" panose="020B0604020202020204" pitchFamily="34" charset="0"/>
                        </a:rPr>
                        <a:t>&lt;7.0%</a:t>
                      </a:r>
                    </a:p>
                  </a:txBody>
                  <a:tcPr marL="10157" marR="10157"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95000"/>
                        </a:lnSpc>
                      </a:pPr>
                      <a:r>
                        <a:rPr lang="en-GB" sz="1300" kern="1200" dirty="0">
                          <a:solidFill>
                            <a:schemeClr val="tx2"/>
                          </a:solidFill>
                          <a:latin typeface="Century Gothic" panose="020B0502020202020204" pitchFamily="34" charset="0"/>
                          <a:ea typeface="+mn-ea"/>
                          <a:cs typeface="Arial" panose="020B0604020202020204" pitchFamily="34" charset="0"/>
                        </a:rPr>
                        <a:t>16/297 (5.4)</a:t>
                      </a:r>
                      <a:endParaRPr lang="en-US" sz="1300" kern="1200" dirty="0">
                        <a:solidFill>
                          <a:schemeClr val="tx2"/>
                        </a:solidFill>
                        <a:latin typeface="Century Gothic" panose="020B0502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95000"/>
                        </a:lnSpc>
                      </a:pPr>
                      <a:r>
                        <a:rPr lang="en-GB" sz="1300" kern="1200" dirty="0">
                          <a:solidFill>
                            <a:schemeClr val="tx2"/>
                          </a:solidFill>
                          <a:latin typeface="Century Gothic" panose="020B0502020202020204" pitchFamily="34" charset="0"/>
                          <a:ea typeface="+mn-ea"/>
                          <a:cs typeface="Arial" panose="020B0604020202020204" pitchFamily="34" charset="0"/>
                        </a:rPr>
                        <a:t>15/127 (11.8)</a:t>
                      </a:r>
                      <a:endParaRPr lang="en-US" sz="1300" kern="1200" dirty="0">
                        <a:solidFill>
                          <a:schemeClr val="tx2"/>
                        </a:solidFill>
                        <a:latin typeface="Century Gothic" panose="020B0502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95000"/>
                        </a:lnSpc>
                      </a:pPr>
                      <a:r>
                        <a:rPr lang="en-GB" sz="1300" kern="1200" dirty="0">
                          <a:solidFill>
                            <a:schemeClr val="tx2"/>
                          </a:solidFill>
                          <a:latin typeface="Century Gothic" panose="020B0502020202020204" pitchFamily="34" charset="0"/>
                          <a:ea typeface="+mn-ea"/>
                          <a:cs typeface="Arial" panose="020B0604020202020204" pitchFamily="34" charset="0"/>
                        </a:rPr>
                        <a:t>0.44 (0.22, 0.89)</a:t>
                      </a:r>
                      <a:endParaRPr lang="en-US" sz="1300" kern="1200" dirty="0">
                        <a:solidFill>
                          <a:schemeClr val="tx2"/>
                        </a:solidFill>
                        <a:latin typeface="Century Gothic" panose="020B0502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dirty="0">
                        <a:solidFill>
                          <a:schemeClr val="tx2"/>
                        </a:solidFill>
                        <a:latin typeface="Century Gothic" panose="020B0502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algn="ctr"/>
                      <a:endParaRPr lang="en-US" sz="1300" dirty="0">
                        <a:solidFill>
                          <a:schemeClr val="tx2"/>
                        </a:solidFill>
                        <a:latin typeface="Century Gothic" panose="020B0502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6861">
                <a:tc>
                  <a:txBody>
                    <a:bodyPr/>
                    <a:lstStyle/>
                    <a:p>
                      <a:pPr marL="182563" indent="0" algn="l" rtl="0" fontAlgn="ctr"/>
                      <a:r>
                        <a:rPr lang="en-GB" sz="1300" b="0" i="0" u="none" strike="noStrike" dirty="0">
                          <a:solidFill>
                            <a:schemeClr val="tx2"/>
                          </a:solidFill>
                          <a:effectLst/>
                          <a:latin typeface="Century Gothic" panose="020B0502020202020204" pitchFamily="34" charset="0"/>
                          <a:cs typeface="Arial" panose="020B0604020202020204" pitchFamily="34" charset="0"/>
                        </a:rPr>
                        <a:t>7.0% to &lt;8.0%</a:t>
                      </a:r>
                    </a:p>
                  </a:txBody>
                  <a:tcPr marL="10157" marR="10157"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95000"/>
                        </a:lnSpc>
                      </a:pPr>
                      <a:r>
                        <a:rPr lang="en-GB" sz="1300" kern="1200" dirty="0">
                          <a:solidFill>
                            <a:schemeClr val="tx2"/>
                          </a:solidFill>
                          <a:latin typeface="Century Gothic" panose="020B0502020202020204" pitchFamily="34" charset="0"/>
                          <a:ea typeface="+mn-ea"/>
                          <a:cs typeface="Arial" panose="020B0604020202020204" pitchFamily="34" charset="0"/>
                        </a:rPr>
                        <a:t>114/2042 (5.6)</a:t>
                      </a:r>
                      <a:endParaRPr lang="en-US" sz="1300" kern="1200" dirty="0">
                        <a:solidFill>
                          <a:schemeClr val="tx2"/>
                        </a:solidFill>
                        <a:latin typeface="Century Gothic" panose="020B0502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95000"/>
                        </a:lnSpc>
                      </a:pPr>
                      <a:r>
                        <a:rPr lang="en-GB" sz="1300" kern="1200" dirty="0">
                          <a:solidFill>
                            <a:schemeClr val="tx2"/>
                          </a:solidFill>
                          <a:latin typeface="Century Gothic" panose="020B0502020202020204" pitchFamily="34" charset="0"/>
                          <a:ea typeface="+mn-ea"/>
                          <a:cs typeface="Arial" panose="020B0604020202020204" pitchFamily="34" charset="0"/>
                        </a:rPr>
                        <a:t>86/1029 (8.4)</a:t>
                      </a:r>
                      <a:endParaRPr lang="en-US" sz="1300" kern="1200" dirty="0">
                        <a:solidFill>
                          <a:schemeClr val="tx2"/>
                        </a:solidFill>
                        <a:latin typeface="Century Gothic" panose="020B0502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95000"/>
                        </a:lnSpc>
                      </a:pPr>
                      <a:r>
                        <a:rPr lang="en-GB" sz="1300" kern="1200" dirty="0">
                          <a:solidFill>
                            <a:schemeClr val="tx2"/>
                          </a:solidFill>
                          <a:latin typeface="Century Gothic" panose="020B0502020202020204" pitchFamily="34" charset="0"/>
                          <a:ea typeface="+mn-ea"/>
                          <a:cs typeface="Arial" panose="020B0604020202020204" pitchFamily="34" charset="0"/>
                        </a:rPr>
                        <a:t>0.66 (0.50, 0.87)</a:t>
                      </a:r>
                      <a:endParaRPr lang="en-US" sz="1300" kern="1200" dirty="0">
                        <a:solidFill>
                          <a:schemeClr val="tx2"/>
                        </a:solidFill>
                        <a:latin typeface="Century Gothic" panose="020B0502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dirty="0">
                        <a:solidFill>
                          <a:schemeClr val="tx2"/>
                        </a:solidFill>
                        <a:latin typeface="Century Gothic" panose="020B0502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sz="1100" dirty="0">
                        <a:solidFill>
                          <a:srgbClr val="000000"/>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6861">
                <a:tc>
                  <a:txBody>
                    <a:bodyPr/>
                    <a:lstStyle/>
                    <a:p>
                      <a:pPr marL="182563" indent="0" algn="l" rtl="0" fontAlgn="ctr"/>
                      <a:r>
                        <a:rPr lang="en-GB" sz="1300" b="0" i="0" u="none" strike="noStrike" dirty="0">
                          <a:solidFill>
                            <a:schemeClr val="tx2"/>
                          </a:solidFill>
                          <a:effectLst/>
                          <a:latin typeface="Century Gothic" panose="020B0502020202020204" pitchFamily="34" charset="0"/>
                          <a:cs typeface="Arial" panose="020B0604020202020204" pitchFamily="34" charset="0"/>
                        </a:rPr>
                        <a:t>8.0% to &lt;9.0%</a:t>
                      </a:r>
                    </a:p>
                  </a:txBody>
                  <a:tcPr marL="10157" marR="10157"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95000"/>
                        </a:lnSpc>
                      </a:pPr>
                      <a:r>
                        <a:rPr lang="en-GB" sz="1300" kern="1200" dirty="0">
                          <a:solidFill>
                            <a:schemeClr val="tx2"/>
                          </a:solidFill>
                          <a:latin typeface="Century Gothic" panose="020B0502020202020204" pitchFamily="34" charset="0"/>
                          <a:ea typeface="+mn-ea"/>
                          <a:cs typeface="Arial" panose="020B0604020202020204" pitchFamily="34" charset="0"/>
                        </a:rPr>
                        <a:t>77/1534 (5.0)</a:t>
                      </a:r>
                      <a:endParaRPr lang="en-US" sz="1300" kern="1200" dirty="0">
                        <a:solidFill>
                          <a:schemeClr val="tx2"/>
                        </a:solidFill>
                        <a:latin typeface="Century Gothic" panose="020B0502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95000"/>
                        </a:lnSpc>
                      </a:pPr>
                      <a:r>
                        <a:rPr lang="en-GB" sz="1300" kern="1200" dirty="0">
                          <a:solidFill>
                            <a:schemeClr val="tx2"/>
                          </a:solidFill>
                          <a:latin typeface="Century Gothic" panose="020B0502020202020204" pitchFamily="34" charset="0"/>
                          <a:ea typeface="+mn-ea"/>
                          <a:cs typeface="Arial" panose="020B0604020202020204" pitchFamily="34" charset="0"/>
                        </a:rPr>
                        <a:t>60/795 (7.5)</a:t>
                      </a:r>
                      <a:endParaRPr lang="en-US" sz="1300" kern="1200" dirty="0">
                        <a:solidFill>
                          <a:schemeClr val="tx2"/>
                        </a:solidFill>
                        <a:latin typeface="Century Gothic" panose="020B0502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95000"/>
                        </a:lnSpc>
                      </a:pPr>
                      <a:r>
                        <a:rPr lang="en-GB" sz="1300" kern="1200" dirty="0">
                          <a:solidFill>
                            <a:schemeClr val="tx2"/>
                          </a:solidFill>
                          <a:latin typeface="Century Gothic" panose="020B0502020202020204" pitchFamily="34" charset="0"/>
                          <a:ea typeface="+mn-ea"/>
                          <a:cs typeface="Arial" panose="020B0604020202020204" pitchFamily="34" charset="0"/>
                        </a:rPr>
                        <a:t>0.65 (0.46,</a:t>
                      </a:r>
                      <a:r>
                        <a:rPr lang="en-GB" sz="1300" kern="1200" baseline="0" dirty="0">
                          <a:solidFill>
                            <a:schemeClr val="tx2"/>
                          </a:solidFill>
                          <a:latin typeface="Century Gothic" panose="020B0502020202020204" pitchFamily="34" charset="0"/>
                          <a:ea typeface="+mn-ea"/>
                          <a:cs typeface="Arial" panose="020B0604020202020204" pitchFamily="34" charset="0"/>
                        </a:rPr>
                        <a:t> 0.91</a:t>
                      </a:r>
                      <a:r>
                        <a:rPr lang="en-GB" sz="1300" kern="1200" dirty="0">
                          <a:solidFill>
                            <a:schemeClr val="tx2"/>
                          </a:solidFill>
                          <a:latin typeface="Century Gothic" panose="020B0502020202020204" pitchFamily="34" charset="0"/>
                          <a:ea typeface="+mn-ea"/>
                          <a:cs typeface="Arial" panose="020B0604020202020204" pitchFamily="34" charset="0"/>
                        </a:rPr>
                        <a:t>)</a:t>
                      </a:r>
                      <a:endParaRPr lang="en-US" sz="1300" kern="1200" dirty="0">
                        <a:solidFill>
                          <a:schemeClr val="tx2"/>
                        </a:solidFill>
                        <a:latin typeface="Century Gothic" panose="020B0502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dirty="0">
                        <a:solidFill>
                          <a:schemeClr val="tx2"/>
                        </a:solidFill>
                        <a:latin typeface="Century Gothic" panose="020B0502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a:p>
                  </a:txBody>
                  <a:tcPr/>
                </a:tc>
                <a:extLst>
                  <a:ext uri="{0D108BD9-81ED-4DB2-BD59-A6C34878D82A}">
                    <a16:rowId xmlns:a16="http://schemas.microsoft.com/office/drawing/2014/main" val="10006"/>
                  </a:ext>
                </a:extLst>
              </a:tr>
              <a:tr h="376861">
                <a:tc>
                  <a:txBody>
                    <a:bodyPr/>
                    <a:lstStyle/>
                    <a:p>
                      <a:pPr marL="182563" indent="0" algn="l" fontAlgn="b"/>
                      <a:r>
                        <a:rPr lang="en-GB" sz="1300" b="0" i="0" u="none" strike="noStrike" dirty="0">
                          <a:solidFill>
                            <a:schemeClr val="tx2"/>
                          </a:solidFill>
                          <a:effectLst/>
                          <a:latin typeface="Century Gothic" panose="020B0502020202020204" pitchFamily="34" charset="0"/>
                          <a:cs typeface="Arial" panose="020B0604020202020204" pitchFamily="34" charset="0"/>
                        </a:rPr>
                        <a:t>≥9.0%</a:t>
                      </a:r>
                    </a:p>
                  </a:txBody>
                  <a:tcPr marL="10157" marR="10157" marT="762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95000"/>
                        </a:lnSpc>
                      </a:pPr>
                      <a:r>
                        <a:rPr lang="en-GB" sz="1300" kern="1200" dirty="0">
                          <a:solidFill>
                            <a:schemeClr val="tx2"/>
                          </a:solidFill>
                          <a:latin typeface="Century Gothic" panose="020B0502020202020204" pitchFamily="34" charset="0"/>
                          <a:ea typeface="+mn-ea"/>
                          <a:cs typeface="Arial" panose="020B0604020202020204" pitchFamily="34" charset="0"/>
                        </a:rPr>
                        <a:t>57/812 (7.0)</a:t>
                      </a:r>
                      <a:endParaRPr lang="en-US" sz="1300" kern="1200" dirty="0">
                        <a:solidFill>
                          <a:schemeClr val="tx2"/>
                        </a:solidFill>
                        <a:latin typeface="Century Gothic" panose="020B0502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95000"/>
                        </a:lnSpc>
                      </a:pPr>
                      <a:r>
                        <a:rPr lang="en-GB" sz="1300" kern="1200" dirty="0">
                          <a:solidFill>
                            <a:schemeClr val="tx2"/>
                          </a:solidFill>
                          <a:latin typeface="Century Gothic" panose="020B0502020202020204" pitchFamily="34" charset="0"/>
                          <a:ea typeface="+mn-ea"/>
                          <a:cs typeface="Arial" panose="020B0604020202020204" pitchFamily="34" charset="0"/>
                        </a:rPr>
                        <a:t>37/382 (9.7)</a:t>
                      </a:r>
                      <a:endParaRPr lang="en-US" sz="1300" kern="1200" dirty="0">
                        <a:solidFill>
                          <a:schemeClr val="tx2"/>
                        </a:solidFill>
                        <a:latin typeface="Century Gothic" panose="020B0502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95000"/>
                        </a:lnSpc>
                      </a:pPr>
                      <a:r>
                        <a:rPr lang="en-GB" sz="1300" kern="1200" dirty="0">
                          <a:solidFill>
                            <a:schemeClr val="tx2"/>
                          </a:solidFill>
                          <a:latin typeface="Century Gothic" panose="020B0502020202020204" pitchFamily="34" charset="0"/>
                          <a:ea typeface="+mn-ea"/>
                          <a:cs typeface="Arial" panose="020B0604020202020204" pitchFamily="34" charset="0"/>
                        </a:rPr>
                        <a:t>0.72 (0.48, 1.10)</a:t>
                      </a:r>
                      <a:endParaRPr lang="en-US" sz="1300" kern="1200" dirty="0">
                        <a:solidFill>
                          <a:schemeClr val="tx2"/>
                        </a:solidFill>
                        <a:latin typeface="Century Gothic" panose="020B0502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300" dirty="0">
                        <a:solidFill>
                          <a:schemeClr val="tx2"/>
                        </a:solidFill>
                        <a:latin typeface="Century Gothic" panose="020B0502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sz="1100" dirty="0">
                        <a:solidFill>
                          <a:srgbClr val="000000"/>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aphicFrame>
        <p:nvGraphicFramePr>
          <p:cNvPr id="15" name="Chart 14"/>
          <p:cNvGraphicFramePr>
            <a:graphicFrameLocks/>
          </p:cNvGraphicFramePr>
          <p:nvPr/>
        </p:nvGraphicFramePr>
        <p:xfrm>
          <a:off x="7514369" y="2235450"/>
          <a:ext cx="3280992" cy="3043023"/>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4"/>
          <p:cNvGrpSpPr/>
          <p:nvPr/>
        </p:nvGrpSpPr>
        <p:grpSpPr>
          <a:xfrm>
            <a:off x="7399259" y="5044848"/>
            <a:ext cx="3691974" cy="464487"/>
            <a:chOff x="5549698" y="3590071"/>
            <a:chExt cx="2769702" cy="348365"/>
          </a:xfrm>
        </p:grpSpPr>
        <p:sp>
          <p:nvSpPr>
            <p:cNvPr id="17" name="TextBox 16"/>
            <p:cNvSpPr txBox="1"/>
            <p:nvPr/>
          </p:nvSpPr>
          <p:spPr>
            <a:xfrm>
              <a:off x="6764920" y="3592187"/>
              <a:ext cx="1554480" cy="346249"/>
            </a:xfrm>
            <a:prstGeom prst="rect">
              <a:avLst/>
            </a:prstGeom>
            <a:noFill/>
          </p:spPr>
          <p:txBody>
            <a:bodyPr wrap="square" rtlCol="0">
              <a:spAutoFit/>
            </a:bodyPr>
            <a:lstStyle/>
            <a:p>
              <a:pPr algn="ctr"/>
              <a:r>
                <a:rPr lang="en-GB" sz="1200" dirty="0" err="1">
                  <a:solidFill>
                    <a:srgbClr val="5A5A5A"/>
                  </a:solidFill>
                  <a:cs typeface="Arial" panose="020B0604020202020204" pitchFamily="34" charset="0"/>
                </a:rPr>
                <a:t>Favorece</a:t>
              </a:r>
              <a:r>
                <a:rPr lang="en-GB" sz="1200" dirty="0">
                  <a:solidFill>
                    <a:srgbClr val="5A5A5A"/>
                  </a:solidFill>
                  <a:cs typeface="Arial" panose="020B0604020202020204" pitchFamily="34" charset="0"/>
                </a:rPr>
                <a:t> a </a:t>
              </a:r>
              <a:br>
                <a:rPr lang="en-GB" sz="1200" dirty="0">
                  <a:solidFill>
                    <a:srgbClr val="5A5A5A"/>
                  </a:solidFill>
                  <a:cs typeface="Arial" panose="020B0604020202020204" pitchFamily="34" charset="0"/>
                </a:rPr>
              </a:br>
              <a:r>
                <a:rPr lang="en-GB" sz="1200" dirty="0">
                  <a:solidFill>
                    <a:srgbClr val="5A5A5A"/>
                  </a:solidFill>
                  <a:cs typeface="Arial" panose="020B0604020202020204" pitchFamily="34" charset="0"/>
                </a:rPr>
                <a:t>placebo</a:t>
              </a:r>
            </a:p>
          </p:txBody>
        </p:sp>
        <p:sp>
          <p:nvSpPr>
            <p:cNvPr id="18" name="TextBox 17"/>
            <p:cNvSpPr txBox="1"/>
            <p:nvPr/>
          </p:nvSpPr>
          <p:spPr>
            <a:xfrm>
              <a:off x="5549698" y="3592187"/>
              <a:ext cx="1842512" cy="346249"/>
            </a:xfrm>
            <a:prstGeom prst="rect">
              <a:avLst/>
            </a:prstGeom>
            <a:noFill/>
          </p:spPr>
          <p:txBody>
            <a:bodyPr wrap="square" rtlCol="0">
              <a:spAutoFit/>
            </a:bodyPr>
            <a:lstStyle/>
            <a:p>
              <a:pPr algn="ctr"/>
              <a:r>
                <a:rPr lang="en-GB" sz="1200" dirty="0" err="1">
                  <a:solidFill>
                    <a:srgbClr val="5A5A5A"/>
                  </a:solidFill>
                  <a:cs typeface="Arial" panose="020B0604020202020204" pitchFamily="34" charset="0"/>
                </a:rPr>
                <a:t>Favorece</a:t>
              </a:r>
              <a:r>
                <a:rPr lang="en-GB" sz="1200" dirty="0">
                  <a:solidFill>
                    <a:srgbClr val="5A5A5A"/>
                  </a:solidFill>
                  <a:cs typeface="Arial" panose="020B0604020202020204" pitchFamily="34" charset="0"/>
                </a:rPr>
                <a:t> a</a:t>
              </a:r>
              <a:br>
                <a:rPr lang="en-GB" sz="1200" dirty="0">
                  <a:solidFill>
                    <a:srgbClr val="5A5A5A"/>
                  </a:solidFill>
                  <a:cs typeface="Arial" panose="020B0604020202020204" pitchFamily="34" charset="0"/>
                </a:rPr>
              </a:br>
              <a:r>
                <a:rPr lang="en-GB" sz="1200" dirty="0" err="1">
                  <a:solidFill>
                    <a:srgbClr val="5A5A5A"/>
                  </a:solidFill>
                  <a:cs typeface="Arial" panose="020B0604020202020204" pitchFamily="34" charset="0"/>
                </a:rPr>
                <a:t>empagliflozina</a:t>
              </a:r>
              <a:endParaRPr lang="en-GB" sz="1200" dirty="0">
                <a:solidFill>
                  <a:srgbClr val="5A5A5A"/>
                </a:solidFill>
                <a:cs typeface="Arial" panose="020B0604020202020204" pitchFamily="34" charset="0"/>
              </a:endParaRPr>
            </a:p>
          </p:txBody>
        </p:sp>
        <p:cxnSp>
          <p:nvCxnSpPr>
            <p:cNvPr id="20" name="Straight Arrow Connector 19"/>
            <p:cNvCxnSpPr/>
            <p:nvPr/>
          </p:nvCxnSpPr>
          <p:spPr>
            <a:xfrm flipH="1">
              <a:off x="5782513" y="3590071"/>
              <a:ext cx="1188032" cy="0"/>
            </a:xfrm>
            <a:prstGeom prst="straightConnector1">
              <a:avLst/>
            </a:prstGeom>
            <a:ln w="127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7222676" y="3590071"/>
              <a:ext cx="802295" cy="0"/>
            </a:xfrm>
            <a:prstGeom prst="straightConnector1">
              <a:avLst/>
            </a:prstGeom>
            <a:ln w="1270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sp>
        <p:nvSpPr>
          <p:cNvPr id="16" name="Footer Placeholder 1"/>
          <p:cNvSpPr>
            <a:spLocks noGrp="1"/>
          </p:cNvSpPr>
          <p:nvPr>
            <p:ph type="ftr" sz="quarter" idx="4294967295"/>
          </p:nvPr>
        </p:nvSpPr>
        <p:spPr>
          <a:xfrm>
            <a:off x="308476" y="5863780"/>
            <a:ext cx="11623859" cy="649831"/>
          </a:xfrm>
          <a:prstGeom prst="rect">
            <a:avLst/>
          </a:prstGeom>
        </p:spPr>
        <p:txBody>
          <a:bodyPr anchor="b"/>
          <a:lstStyle/>
          <a:p>
            <a:r>
              <a:rPr lang="en-GB" sz="1050" dirty="0" err="1"/>
              <a:t>Empagliflozina</a:t>
            </a:r>
            <a:r>
              <a:rPr lang="en-GB" sz="1050" dirty="0"/>
              <a:t> no </a:t>
            </a:r>
            <a:r>
              <a:rPr lang="en-GB" sz="1050" dirty="0" err="1"/>
              <a:t>está</a:t>
            </a:r>
            <a:r>
              <a:rPr lang="en-GB" sz="1050" dirty="0"/>
              <a:t> </a:t>
            </a:r>
            <a:r>
              <a:rPr lang="en-GB" sz="1050" dirty="0" err="1"/>
              <a:t>indicada</a:t>
            </a:r>
            <a:r>
              <a:rPr lang="en-GB" sz="1050" dirty="0"/>
              <a:t> </a:t>
            </a:r>
            <a:r>
              <a:rPr lang="en-GB" sz="1050" dirty="0" err="1"/>
              <a:t>en</a:t>
            </a:r>
            <a:r>
              <a:rPr lang="en-GB" sz="1050" dirty="0"/>
              <a:t> </a:t>
            </a:r>
            <a:r>
              <a:rPr lang="en-GB" sz="1050" dirty="0" err="1"/>
              <a:t>todos</a:t>
            </a:r>
            <a:r>
              <a:rPr lang="en-GB" sz="1050" dirty="0"/>
              <a:t> </a:t>
            </a:r>
            <a:r>
              <a:rPr lang="en-GB" sz="1050" dirty="0" err="1"/>
              <a:t>los</a:t>
            </a:r>
            <a:r>
              <a:rPr lang="en-GB" sz="1050" dirty="0"/>
              <a:t> </a:t>
            </a:r>
            <a:r>
              <a:rPr lang="en-GB" sz="1050" dirty="0" err="1"/>
              <a:t>países</a:t>
            </a:r>
            <a:r>
              <a:rPr lang="en-GB" sz="1050" dirty="0"/>
              <a:t> para </a:t>
            </a:r>
            <a:r>
              <a:rPr lang="en-GB" sz="1050" dirty="0" err="1"/>
              <a:t>reducir</a:t>
            </a:r>
            <a:r>
              <a:rPr lang="en-GB" sz="1050" dirty="0"/>
              <a:t> el </a:t>
            </a:r>
            <a:r>
              <a:rPr lang="en-GB" sz="1050" dirty="0" err="1"/>
              <a:t>riesgo</a:t>
            </a:r>
            <a:r>
              <a:rPr lang="en-GB" sz="1050" dirty="0"/>
              <a:t> cardiovascular, y no </a:t>
            </a:r>
            <a:r>
              <a:rPr lang="en-GB" sz="1050" dirty="0" err="1"/>
              <a:t>está</a:t>
            </a:r>
            <a:r>
              <a:rPr lang="en-GB" sz="1050" dirty="0"/>
              <a:t> </a:t>
            </a:r>
            <a:r>
              <a:rPr lang="en-GB" sz="1050" dirty="0" err="1"/>
              <a:t>indicada</a:t>
            </a:r>
            <a:r>
              <a:rPr lang="en-GB" sz="1050" dirty="0"/>
              <a:t> </a:t>
            </a:r>
            <a:r>
              <a:rPr lang="en-GB" sz="1050" dirty="0" err="1"/>
              <a:t>en</a:t>
            </a:r>
            <a:r>
              <a:rPr lang="en-GB" sz="1050" dirty="0"/>
              <a:t> el </a:t>
            </a:r>
            <a:r>
              <a:rPr lang="en-GB" sz="1050" dirty="0" err="1"/>
              <a:t>tratamiento</a:t>
            </a:r>
            <a:r>
              <a:rPr lang="en-GB" sz="1050" dirty="0"/>
              <a:t> de la </a:t>
            </a:r>
            <a:r>
              <a:rPr lang="en-GB" sz="1050" dirty="0" err="1"/>
              <a:t>insuficiencia</a:t>
            </a:r>
            <a:r>
              <a:rPr lang="en-GB" sz="1050" dirty="0"/>
              <a:t> </a:t>
            </a:r>
            <a:r>
              <a:rPr lang="en-GB" sz="1050" dirty="0" err="1"/>
              <a:t>cardíaca</a:t>
            </a:r>
            <a:r>
              <a:rPr lang="en-GB" sz="1050" dirty="0"/>
              <a:t> .  </a:t>
            </a:r>
            <a:r>
              <a:rPr lang="en-GB" sz="1050" dirty="0" err="1"/>
              <a:t>Análisis</a:t>
            </a:r>
            <a:r>
              <a:rPr lang="en-GB" sz="1050" dirty="0"/>
              <a:t> de </a:t>
            </a:r>
            <a:r>
              <a:rPr lang="en-GB" sz="1050" dirty="0" err="1"/>
              <a:t>regresión</a:t>
            </a:r>
            <a:r>
              <a:rPr lang="en-GB" sz="1050" dirty="0"/>
              <a:t> de Cox </a:t>
            </a:r>
            <a:r>
              <a:rPr lang="en-GB" sz="1050" dirty="0" err="1"/>
              <a:t>en</a:t>
            </a:r>
            <a:r>
              <a:rPr lang="en-GB" sz="1050" dirty="0"/>
              <a:t> </a:t>
            </a:r>
            <a:r>
              <a:rPr lang="en-GB" sz="1050" dirty="0" err="1"/>
              <a:t>pacientes</a:t>
            </a:r>
            <a:r>
              <a:rPr lang="en-GB" sz="1050" dirty="0"/>
              <a:t> </a:t>
            </a:r>
            <a:r>
              <a:rPr lang="en-GB" sz="1050" dirty="0" err="1"/>
              <a:t>tratados</a:t>
            </a:r>
            <a:r>
              <a:rPr lang="en-GB" sz="1050" dirty="0"/>
              <a:t> con</a:t>
            </a:r>
            <a:br>
              <a:rPr lang="en-US" sz="1050" dirty="0"/>
            </a:br>
            <a:r>
              <a:rPr lang="en-US" sz="1050" dirty="0">
                <a:cs typeface="Times New Roman"/>
              </a:rPr>
              <a:t>≥1 </a:t>
            </a:r>
            <a:r>
              <a:rPr lang="en-US" sz="1050" dirty="0" err="1"/>
              <a:t>dosis</a:t>
            </a:r>
            <a:r>
              <a:rPr lang="en-US" sz="1050" dirty="0"/>
              <a:t> de </a:t>
            </a:r>
            <a:r>
              <a:rPr lang="en-US" sz="1050" dirty="0" err="1"/>
              <a:t>fármaco</a:t>
            </a:r>
            <a:r>
              <a:rPr lang="en-US" sz="1050" dirty="0"/>
              <a:t> </a:t>
            </a:r>
            <a:r>
              <a:rPr lang="en-US" sz="1050" dirty="0" err="1"/>
              <a:t>en</a:t>
            </a:r>
            <a:r>
              <a:rPr lang="en-US" sz="1050" dirty="0"/>
              <a:t> </a:t>
            </a:r>
            <a:r>
              <a:rPr lang="en-US" sz="1050" dirty="0" err="1"/>
              <a:t>estudio</a:t>
            </a:r>
            <a:r>
              <a:rPr lang="en-US" sz="1050" dirty="0"/>
              <a:t>. </a:t>
            </a:r>
            <a:r>
              <a:rPr lang="en-GB" sz="1050" dirty="0"/>
              <a:t>CV, cardiovascular; HbA1c, </a:t>
            </a:r>
            <a:r>
              <a:rPr lang="en-GB" sz="1050" dirty="0" err="1"/>
              <a:t>hemoglibina</a:t>
            </a:r>
            <a:r>
              <a:rPr lang="en-GB" sz="1050" dirty="0"/>
              <a:t> </a:t>
            </a:r>
            <a:r>
              <a:rPr lang="en-GB" sz="1050" dirty="0" err="1"/>
              <a:t>glicosilada</a:t>
            </a:r>
            <a:r>
              <a:rPr lang="en-GB" sz="1050" dirty="0"/>
              <a:t> ; HF, </a:t>
            </a:r>
            <a:r>
              <a:rPr lang="en-GB" sz="1050" dirty="0" err="1"/>
              <a:t>insuficiencia</a:t>
            </a:r>
            <a:r>
              <a:rPr lang="en-GB" sz="1050" dirty="0"/>
              <a:t> </a:t>
            </a:r>
            <a:r>
              <a:rPr lang="en-GB" sz="1050" dirty="0" err="1"/>
              <a:t>cardíaca</a:t>
            </a:r>
            <a:r>
              <a:rPr lang="en-GB" sz="1050" dirty="0"/>
              <a:t> ; HIC: </a:t>
            </a:r>
            <a:r>
              <a:rPr lang="en-GB" sz="1050" dirty="0" err="1"/>
              <a:t>hospitalización</a:t>
            </a:r>
            <a:r>
              <a:rPr lang="en-GB" sz="1050" dirty="0"/>
              <a:t> </a:t>
            </a:r>
            <a:r>
              <a:rPr lang="en-GB" sz="1050" dirty="0" err="1"/>
              <a:t>por</a:t>
            </a:r>
            <a:r>
              <a:rPr lang="en-GB" sz="1050" dirty="0"/>
              <a:t> </a:t>
            </a:r>
            <a:r>
              <a:rPr lang="en-GB" sz="1050" dirty="0" err="1"/>
              <a:t>insuficiencia</a:t>
            </a:r>
            <a:r>
              <a:rPr lang="en-GB" sz="1050" dirty="0"/>
              <a:t> </a:t>
            </a:r>
            <a:r>
              <a:rPr lang="en-GB" sz="1050" dirty="0" err="1"/>
              <a:t>cardíaca</a:t>
            </a:r>
            <a:r>
              <a:rPr lang="en-GB" sz="1050" dirty="0"/>
              <a:t> , </a:t>
            </a:r>
            <a:br>
              <a:rPr lang="en-GB" sz="1050" dirty="0"/>
            </a:br>
            <a:r>
              <a:rPr lang="en-GB" sz="1050" dirty="0"/>
              <a:t>Fitchett D </a:t>
            </a:r>
            <a:r>
              <a:rPr lang="en-GB" sz="1050" i="1" dirty="0"/>
              <a:t>et al. ESC-HF </a:t>
            </a:r>
            <a:r>
              <a:rPr lang="en-GB" sz="1050" dirty="0"/>
              <a:t>2017. Poster presentation</a:t>
            </a:r>
            <a:endParaRPr lang="en-GB" sz="1050" b="1" dirty="0"/>
          </a:p>
        </p:txBody>
      </p:sp>
    </p:spTree>
    <p:extLst>
      <p:ext uri="{BB962C8B-B14F-4D97-AF65-F5344CB8AC3E}">
        <p14:creationId xmlns:p14="http://schemas.microsoft.com/office/powerpoint/2010/main" val="27195187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8207223" y="2484102"/>
            <a:ext cx="0" cy="261861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5093" y="332656"/>
            <a:ext cx="12022234" cy="1008112"/>
          </a:xfrm>
        </p:spPr>
        <p:txBody>
          <a:bodyPr anchor="ctr"/>
          <a:lstStyle/>
          <a:p>
            <a:pPr algn="ctr"/>
            <a:r>
              <a:rPr lang="en-US" sz="2400" b="1" dirty="0" err="1">
                <a:solidFill>
                  <a:schemeClr val="accent1">
                    <a:lumMod val="75000"/>
                  </a:schemeClr>
                </a:solidFill>
                <a:latin typeface="Calibri"/>
                <a:cs typeface="Calibri"/>
              </a:rPr>
              <a:t>Mortalidad</a:t>
            </a:r>
            <a:r>
              <a:rPr lang="en-US" sz="2400" b="1" dirty="0">
                <a:solidFill>
                  <a:schemeClr val="accent1">
                    <a:lumMod val="75000"/>
                  </a:schemeClr>
                </a:solidFill>
                <a:latin typeface="Calibri"/>
                <a:cs typeface="Calibri"/>
              </a:rPr>
              <a:t> por </a:t>
            </a:r>
            <a:r>
              <a:rPr lang="en-US" sz="2400" b="1" dirty="0" err="1">
                <a:solidFill>
                  <a:schemeClr val="accent1">
                    <a:lumMod val="75000"/>
                  </a:schemeClr>
                </a:solidFill>
                <a:latin typeface="Calibri"/>
                <a:cs typeface="Calibri"/>
              </a:rPr>
              <a:t>todas</a:t>
            </a:r>
            <a:r>
              <a:rPr lang="en-US" sz="2400" b="1" dirty="0">
                <a:solidFill>
                  <a:schemeClr val="accent1">
                    <a:lumMod val="75000"/>
                  </a:schemeClr>
                </a:solidFill>
                <a:latin typeface="Calibri"/>
                <a:cs typeface="Calibri"/>
              </a:rPr>
              <a:t> las </a:t>
            </a:r>
            <a:r>
              <a:rPr lang="en-US" sz="2400" b="1" dirty="0" err="1">
                <a:solidFill>
                  <a:schemeClr val="accent1">
                    <a:lumMod val="75000"/>
                  </a:schemeClr>
                </a:solidFill>
                <a:latin typeface="Calibri"/>
                <a:cs typeface="Calibri"/>
              </a:rPr>
              <a:t>causas</a:t>
            </a:r>
            <a:r>
              <a:rPr lang="en-US" sz="2400" b="1" dirty="0">
                <a:solidFill>
                  <a:schemeClr val="accent1">
                    <a:lumMod val="75000"/>
                  </a:schemeClr>
                </a:solidFill>
                <a:latin typeface="Calibri"/>
                <a:cs typeface="Calibri"/>
              </a:rPr>
              <a:t> </a:t>
            </a:r>
            <a:r>
              <a:rPr lang="en-US" sz="2400" b="1" dirty="0" err="1">
                <a:solidFill>
                  <a:schemeClr val="accent1">
                    <a:lumMod val="75000"/>
                  </a:schemeClr>
                </a:solidFill>
                <a:latin typeface="Calibri"/>
                <a:cs typeface="Calibri"/>
              </a:rPr>
              <a:t>ajustada</a:t>
            </a:r>
            <a:r>
              <a:rPr lang="en-US" sz="2400" b="1" dirty="0">
                <a:solidFill>
                  <a:schemeClr val="accent1">
                    <a:lumMod val="75000"/>
                  </a:schemeClr>
                </a:solidFill>
                <a:latin typeface="Calibri"/>
                <a:cs typeface="Calibri"/>
              </a:rPr>
              <a:t> por control de PA, </a:t>
            </a:r>
            <a:r>
              <a:rPr lang="en-US" sz="2400" b="1" dirty="0" err="1">
                <a:solidFill>
                  <a:schemeClr val="accent1">
                    <a:lumMod val="75000"/>
                  </a:schemeClr>
                </a:solidFill>
                <a:latin typeface="Calibri"/>
                <a:cs typeface="Calibri"/>
              </a:rPr>
              <a:t>colesterol</a:t>
            </a:r>
            <a:r>
              <a:rPr lang="en-US" sz="2400" b="1" dirty="0">
                <a:solidFill>
                  <a:schemeClr val="accent1">
                    <a:lumMod val="75000"/>
                  </a:schemeClr>
                </a:solidFill>
                <a:latin typeface="Calibri"/>
                <a:cs typeface="Calibri"/>
              </a:rPr>
              <a:t> LDL y HbA1c basales</a:t>
            </a:r>
            <a:br>
              <a:rPr lang="en-US" sz="2400" b="1" dirty="0">
                <a:solidFill>
                  <a:schemeClr val="accent1">
                    <a:lumMod val="75000"/>
                  </a:schemeClr>
                </a:solidFill>
                <a:latin typeface="Calibri"/>
                <a:cs typeface="Calibri"/>
              </a:rPr>
            </a:br>
            <a:r>
              <a:rPr lang="en-US" sz="2400" b="1" dirty="0">
                <a:solidFill>
                  <a:schemeClr val="accent1">
                    <a:lumMod val="75000"/>
                  </a:schemeClr>
                </a:solidFill>
                <a:latin typeface="Calibri"/>
                <a:cs typeface="Calibri"/>
              </a:rPr>
              <a:t>y </a:t>
            </a:r>
            <a:r>
              <a:rPr lang="en-US" sz="2400" b="1" dirty="0" err="1">
                <a:solidFill>
                  <a:schemeClr val="accent1">
                    <a:lumMod val="75000"/>
                  </a:schemeClr>
                </a:solidFill>
                <a:latin typeface="Calibri"/>
                <a:cs typeface="Calibri"/>
              </a:rPr>
              <a:t>durante</a:t>
            </a:r>
            <a:r>
              <a:rPr lang="en-US" sz="2400" b="1" dirty="0">
                <a:solidFill>
                  <a:schemeClr val="accent1">
                    <a:lumMod val="75000"/>
                  </a:schemeClr>
                </a:solidFill>
                <a:latin typeface="Calibri"/>
                <a:cs typeface="Calibri"/>
              </a:rPr>
              <a:t> el </a:t>
            </a:r>
            <a:r>
              <a:rPr lang="en-US" sz="2400" b="1" dirty="0" err="1">
                <a:solidFill>
                  <a:schemeClr val="accent1">
                    <a:lumMod val="75000"/>
                  </a:schemeClr>
                </a:solidFill>
                <a:latin typeface="Calibri"/>
                <a:cs typeface="Calibri"/>
              </a:rPr>
              <a:t>ensayo</a:t>
            </a:r>
            <a:r>
              <a:rPr lang="en-US" sz="2400" b="1" dirty="0">
                <a:solidFill>
                  <a:schemeClr val="accent1">
                    <a:lumMod val="75000"/>
                  </a:schemeClr>
                </a:solidFill>
                <a:latin typeface="Calibri"/>
                <a:cs typeface="Calibri"/>
              </a:rPr>
              <a:t> </a:t>
            </a:r>
            <a:r>
              <a:rPr lang="en-US" sz="2400" b="1" dirty="0" err="1">
                <a:solidFill>
                  <a:schemeClr val="accent1">
                    <a:lumMod val="75000"/>
                  </a:schemeClr>
                </a:solidFill>
                <a:latin typeface="Calibri"/>
                <a:cs typeface="Calibri"/>
              </a:rPr>
              <a:t>como</a:t>
            </a:r>
            <a:r>
              <a:rPr lang="en-US" sz="2400" b="1" dirty="0">
                <a:solidFill>
                  <a:schemeClr val="accent1">
                    <a:lumMod val="75000"/>
                  </a:schemeClr>
                </a:solidFill>
                <a:latin typeface="Calibri"/>
                <a:cs typeface="Calibri"/>
              </a:rPr>
              <a:t> covariables </a:t>
            </a:r>
            <a:r>
              <a:rPr lang="en-US" sz="2400" b="1" dirty="0" err="1">
                <a:solidFill>
                  <a:schemeClr val="accent1">
                    <a:lumMod val="75000"/>
                  </a:schemeClr>
                </a:solidFill>
                <a:latin typeface="Calibri"/>
                <a:cs typeface="Calibri"/>
              </a:rPr>
              <a:t>dependientes</a:t>
            </a:r>
            <a:r>
              <a:rPr lang="en-US" sz="2400" b="1" dirty="0">
                <a:solidFill>
                  <a:schemeClr val="accent1">
                    <a:lumMod val="75000"/>
                  </a:schemeClr>
                </a:solidFill>
                <a:latin typeface="Calibri"/>
                <a:cs typeface="Calibri"/>
              </a:rPr>
              <a:t> del </a:t>
            </a:r>
            <a:r>
              <a:rPr lang="en-US" sz="2400" b="1" dirty="0" err="1">
                <a:solidFill>
                  <a:schemeClr val="accent1">
                    <a:lumMod val="75000"/>
                  </a:schemeClr>
                </a:solidFill>
                <a:latin typeface="Calibri"/>
                <a:cs typeface="Calibri"/>
              </a:rPr>
              <a:t>tiempo</a:t>
            </a:r>
            <a:endParaRPr lang="en-US" sz="2400" b="1" dirty="0">
              <a:solidFill>
                <a:schemeClr val="accent1">
                  <a:lumMod val="75000"/>
                </a:schemeClr>
              </a:solidFill>
              <a:latin typeface="Calibri"/>
              <a:cs typeface="Calibri"/>
            </a:endParaRPr>
          </a:p>
        </p:txBody>
      </p:sp>
      <p:sp>
        <p:nvSpPr>
          <p:cNvPr id="24" name="TextBox 23"/>
          <p:cNvSpPr txBox="1"/>
          <p:nvPr/>
        </p:nvSpPr>
        <p:spPr>
          <a:xfrm>
            <a:off x="8110641" y="5530589"/>
            <a:ext cx="2072100" cy="461665"/>
          </a:xfrm>
          <a:prstGeom prst="rect">
            <a:avLst/>
          </a:prstGeom>
          <a:noFill/>
        </p:spPr>
        <p:txBody>
          <a:bodyPr wrap="square" lIns="91428" tIns="45715" rIns="91428" bIns="45715" rtlCol="0">
            <a:spAutoFit/>
          </a:bodyPr>
          <a:lstStyle/>
          <a:p>
            <a:pPr algn="ctr">
              <a:defRPr/>
            </a:pPr>
            <a:r>
              <a:rPr lang="en-GB" sz="1200">
                <a:solidFill>
                  <a:srgbClr val="5A5A5A"/>
                </a:solidFill>
                <a:latin typeface="Calibri"/>
                <a:cs typeface="Calibri"/>
              </a:rPr>
              <a:t>A favor de</a:t>
            </a:r>
            <a:br>
              <a:rPr lang="en-GB" sz="1200">
                <a:solidFill>
                  <a:srgbClr val="5A5A5A"/>
                </a:solidFill>
                <a:latin typeface="Calibri"/>
                <a:cs typeface="Calibri"/>
              </a:rPr>
            </a:br>
            <a:r>
              <a:rPr lang="en-GB" sz="1200">
                <a:solidFill>
                  <a:srgbClr val="5A5A5A"/>
                </a:solidFill>
                <a:latin typeface="Calibri"/>
                <a:cs typeface="Calibri"/>
              </a:rPr>
              <a:t>placebo</a:t>
            </a:r>
            <a:endParaRPr lang="en-GB" sz="1200" dirty="0">
              <a:solidFill>
                <a:srgbClr val="5A5A5A"/>
              </a:solidFill>
              <a:latin typeface="Calibri"/>
              <a:cs typeface="Calibri"/>
            </a:endParaRPr>
          </a:p>
        </p:txBody>
      </p:sp>
      <p:sp>
        <p:nvSpPr>
          <p:cNvPr id="25" name="TextBox 24"/>
          <p:cNvSpPr txBox="1"/>
          <p:nvPr/>
        </p:nvSpPr>
        <p:spPr>
          <a:xfrm>
            <a:off x="6490772" y="5530589"/>
            <a:ext cx="2456043" cy="461665"/>
          </a:xfrm>
          <a:prstGeom prst="rect">
            <a:avLst/>
          </a:prstGeom>
          <a:noFill/>
        </p:spPr>
        <p:txBody>
          <a:bodyPr wrap="square" lIns="91428" tIns="45715" rIns="91428" bIns="45715" rtlCol="0">
            <a:spAutoFit/>
          </a:bodyPr>
          <a:lstStyle/>
          <a:p>
            <a:pPr algn="ctr">
              <a:defRPr/>
            </a:pPr>
            <a:r>
              <a:rPr lang="en-GB" sz="1200">
                <a:solidFill>
                  <a:srgbClr val="5A5A5A"/>
                </a:solidFill>
                <a:latin typeface="Calibri"/>
                <a:cs typeface="Calibri"/>
              </a:rPr>
              <a:t>A favor de </a:t>
            </a:r>
            <a:br>
              <a:rPr lang="en-GB" sz="1200">
                <a:solidFill>
                  <a:srgbClr val="5A5A5A"/>
                </a:solidFill>
                <a:latin typeface="Calibri"/>
                <a:cs typeface="Calibri"/>
              </a:rPr>
            </a:br>
            <a:r>
              <a:rPr lang="en-GB" sz="1200">
                <a:solidFill>
                  <a:srgbClr val="5A5A5A"/>
                </a:solidFill>
                <a:latin typeface="Calibri"/>
                <a:cs typeface="Calibri"/>
              </a:rPr>
              <a:t>empagliflozina</a:t>
            </a:r>
            <a:endParaRPr lang="en-GB" sz="1200" dirty="0">
              <a:solidFill>
                <a:srgbClr val="5A5A5A"/>
              </a:solidFill>
              <a:latin typeface="Calibri"/>
              <a:cs typeface="Calibri"/>
            </a:endParaRPr>
          </a:p>
        </p:txBody>
      </p:sp>
      <p:cxnSp>
        <p:nvCxnSpPr>
          <p:cNvPr id="26" name="Straight Arrow Connector 25"/>
          <p:cNvCxnSpPr/>
          <p:nvPr/>
        </p:nvCxnSpPr>
        <p:spPr>
          <a:xfrm>
            <a:off x="8687503" y="5515275"/>
            <a:ext cx="1069448"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6767776" y="5515275"/>
            <a:ext cx="158363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8" name="Table 27"/>
          <p:cNvGraphicFramePr>
            <a:graphicFrameLocks noGrp="1"/>
          </p:cNvGraphicFramePr>
          <p:nvPr/>
        </p:nvGraphicFramePr>
        <p:xfrm>
          <a:off x="1569922" y="1666024"/>
          <a:ext cx="8435525" cy="3775097"/>
        </p:xfrm>
        <a:graphic>
          <a:graphicData uri="http://schemas.openxmlformats.org/drawingml/2006/table">
            <a:tbl>
              <a:tblPr firstRow="1" bandRow="1">
                <a:tableStyleId>{D27102A9-8310-4765-A935-A1911B00CA55}</a:tableStyleId>
              </a:tblPr>
              <a:tblGrid>
                <a:gridCol w="3809454">
                  <a:extLst>
                    <a:ext uri="{9D8B030D-6E8A-4147-A177-3AD203B41FA5}">
                      <a16:colId xmlns:a16="http://schemas.microsoft.com/office/drawing/2014/main" val="20000"/>
                    </a:ext>
                  </a:extLst>
                </a:gridCol>
                <a:gridCol w="1652837">
                  <a:extLst>
                    <a:ext uri="{9D8B030D-6E8A-4147-A177-3AD203B41FA5}">
                      <a16:colId xmlns:a16="http://schemas.microsoft.com/office/drawing/2014/main" val="20003"/>
                    </a:ext>
                  </a:extLst>
                </a:gridCol>
                <a:gridCol w="1765357">
                  <a:extLst>
                    <a:ext uri="{9D8B030D-6E8A-4147-A177-3AD203B41FA5}">
                      <a16:colId xmlns:a16="http://schemas.microsoft.com/office/drawing/2014/main" val="20004"/>
                    </a:ext>
                  </a:extLst>
                </a:gridCol>
                <a:gridCol w="1207877">
                  <a:extLst>
                    <a:ext uri="{9D8B030D-6E8A-4147-A177-3AD203B41FA5}">
                      <a16:colId xmlns:a16="http://schemas.microsoft.com/office/drawing/2014/main" val="20005"/>
                    </a:ext>
                  </a:extLst>
                </a:gridCol>
              </a:tblGrid>
              <a:tr h="2784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err="1">
                          <a:solidFill>
                            <a:srgbClr val="161616"/>
                          </a:solidFill>
                          <a:latin typeface="Calibri"/>
                          <a:cs typeface="Calibri"/>
                        </a:rPr>
                        <a:t>Muerte</a:t>
                      </a:r>
                      <a:r>
                        <a:rPr lang="en-US" sz="1500" b="1" dirty="0">
                          <a:solidFill>
                            <a:srgbClr val="161616"/>
                          </a:solidFill>
                          <a:latin typeface="Calibri"/>
                          <a:cs typeface="Calibri"/>
                        </a:rPr>
                        <a:t> </a:t>
                      </a:r>
                      <a:r>
                        <a:rPr lang="en-US" sz="1500" b="1" dirty="0" err="1">
                          <a:solidFill>
                            <a:srgbClr val="161616"/>
                          </a:solidFill>
                          <a:latin typeface="Calibri"/>
                          <a:cs typeface="Calibri"/>
                        </a:rPr>
                        <a:t>por</a:t>
                      </a:r>
                      <a:r>
                        <a:rPr lang="en-US" sz="1500" b="1" dirty="0">
                          <a:solidFill>
                            <a:srgbClr val="161616"/>
                          </a:solidFill>
                          <a:latin typeface="Calibri"/>
                          <a:cs typeface="Calibri"/>
                        </a:rPr>
                        <a:t> </a:t>
                      </a:r>
                      <a:r>
                        <a:rPr lang="en-US" sz="1500" b="1" dirty="0" err="1">
                          <a:solidFill>
                            <a:srgbClr val="161616"/>
                          </a:solidFill>
                          <a:latin typeface="Calibri"/>
                          <a:cs typeface="Calibri"/>
                        </a:rPr>
                        <a:t>todas</a:t>
                      </a:r>
                      <a:r>
                        <a:rPr lang="en-US" sz="1500" b="1" dirty="0">
                          <a:solidFill>
                            <a:srgbClr val="161616"/>
                          </a:solidFill>
                          <a:latin typeface="Calibri"/>
                          <a:cs typeface="Calibri"/>
                        </a:rPr>
                        <a:t> las </a:t>
                      </a:r>
                      <a:r>
                        <a:rPr lang="en-US" sz="1500" b="1" dirty="0" err="1">
                          <a:solidFill>
                            <a:srgbClr val="161616"/>
                          </a:solidFill>
                          <a:latin typeface="Calibri"/>
                          <a:cs typeface="Calibri"/>
                        </a:rPr>
                        <a:t>causas</a:t>
                      </a:r>
                      <a:endParaRPr lang="en-US" sz="1500" b="1" dirty="0">
                        <a:solidFill>
                          <a:srgbClr val="161616"/>
                        </a:solidFill>
                        <a:latin typeface="Calibri"/>
                        <a:cs typeface="Calibri"/>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b="1">
                          <a:solidFill>
                            <a:srgbClr val="161616"/>
                          </a:solidFill>
                          <a:latin typeface="Calibri"/>
                          <a:cs typeface="Calibri"/>
                        </a:rPr>
                        <a:t>HR (IC 95%)</a:t>
                      </a:r>
                      <a:endParaRPr lang="en-US" sz="1500" b="1" dirty="0">
                        <a:solidFill>
                          <a:srgbClr val="161616"/>
                        </a:solidFill>
                        <a:latin typeface="Calibri"/>
                        <a:cs typeface="Calibri"/>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500" b="1">
                          <a:solidFill>
                            <a:srgbClr val="161616"/>
                          </a:solidFill>
                          <a:latin typeface="Calibri"/>
                          <a:cs typeface="Calibri"/>
                        </a:rPr>
                        <a:t>HR (IC 95%)</a:t>
                      </a:r>
                      <a:endParaRPr lang="en-US" sz="1500" b="1" dirty="0">
                        <a:solidFill>
                          <a:srgbClr val="161616"/>
                        </a:solidFill>
                        <a:latin typeface="Calibri"/>
                        <a:cs typeface="Calibri"/>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r>
                        <a:rPr lang="en-US" sz="1500" b="1">
                          <a:solidFill>
                            <a:srgbClr val="161616"/>
                          </a:solidFill>
                          <a:latin typeface="Calibri"/>
                          <a:cs typeface="Calibri"/>
                        </a:rPr>
                        <a:t>Valor de p análisis primario</a:t>
                      </a:r>
                      <a:endParaRPr lang="en-US" sz="1500" dirty="0">
                        <a:solidFill>
                          <a:srgbClr val="161616"/>
                        </a:solidFill>
                        <a:latin typeface="Calibri"/>
                        <a:cs typeface="Calibri"/>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073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500" b="1" dirty="0">
                        <a:solidFill>
                          <a:srgbClr val="161616"/>
                        </a:solidFill>
                        <a:latin typeface="Calibri"/>
                        <a:cs typeface="Calibri"/>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dirty="0">
                        <a:solidFill>
                          <a:schemeClr val="tx2"/>
                        </a:solidFill>
                        <a:latin typeface="+mn-lt"/>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sz="1200" dirty="0">
                        <a:solidFill>
                          <a:schemeClr val="tx2"/>
                        </a:solidFill>
                        <a:latin typeface="+mn-lt"/>
                        <a:cs typeface="Arial" panose="020B0604020202020204"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en-US" sz="1200" dirty="0">
                        <a:solidFill>
                          <a:schemeClr val="tx2"/>
                        </a:solidFill>
                        <a:latin typeface="+mn-lt"/>
                        <a:cs typeface="Arial" panose="020B0604020202020204"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07267">
                <a:tc>
                  <a:txBody>
                    <a:bodyPr/>
                    <a:lstStyle/>
                    <a:p>
                      <a:pPr marL="92075" indent="0">
                        <a:lnSpc>
                          <a:spcPct val="100000"/>
                        </a:lnSpc>
                        <a:spcBef>
                          <a:spcPts val="0"/>
                        </a:spcBef>
                        <a:spcAft>
                          <a:spcPts val="0"/>
                        </a:spcAft>
                      </a:pPr>
                      <a:r>
                        <a:rPr lang="en-GB" sz="1500" b="0" kern="1200" dirty="0" err="1">
                          <a:solidFill>
                            <a:srgbClr val="161616"/>
                          </a:solidFill>
                          <a:latin typeface="Calibri"/>
                          <a:ea typeface="+mn-ea"/>
                          <a:cs typeface="Calibri"/>
                        </a:rPr>
                        <a:t>Análisis</a:t>
                      </a:r>
                      <a:r>
                        <a:rPr lang="en-GB" sz="1500" b="0" kern="1200" dirty="0">
                          <a:solidFill>
                            <a:srgbClr val="161616"/>
                          </a:solidFill>
                          <a:latin typeface="Calibri"/>
                          <a:ea typeface="+mn-ea"/>
                          <a:cs typeface="Calibri"/>
                        </a:rPr>
                        <a:t> </a:t>
                      </a:r>
                      <a:r>
                        <a:rPr lang="en-GB" sz="1500" b="0" kern="1200" dirty="0" err="1">
                          <a:solidFill>
                            <a:srgbClr val="161616"/>
                          </a:solidFill>
                          <a:latin typeface="Calibri"/>
                          <a:ea typeface="+mn-ea"/>
                          <a:cs typeface="Calibri"/>
                        </a:rPr>
                        <a:t>primario</a:t>
                      </a:r>
                      <a:endParaRPr lang="en-US" sz="1500" b="0" kern="1200" dirty="0">
                        <a:solidFill>
                          <a:srgbClr val="161616"/>
                        </a:solidFill>
                        <a:latin typeface="Calibri"/>
                        <a:ea typeface="+mn-ea"/>
                        <a:cs typeface="Calibri"/>
                      </a:endParaRPr>
                    </a:p>
                  </a:txBody>
                  <a:tcPr marL="47988"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2075" marR="0" indent="-92075" algn="ctr" defTabSz="914400" rtl="0" eaLnBrk="1" fontAlgn="ctr" latinLnBrk="0" hangingPunct="1">
                        <a:lnSpc>
                          <a:spcPct val="100000"/>
                        </a:lnSpc>
                        <a:spcBef>
                          <a:spcPts val="0"/>
                        </a:spcBef>
                        <a:spcAft>
                          <a:spcPts val="0"/>
                        </a:spcAft>
                        <a:buClrTx/>
                        <a:buSzTx/>
                        <a:buFontTx/>
                        <a:buNone/>
                        <a:tabLst/>
                        <a:defRPr/>
                      </a:pPr>
                      <a:r>
                        <a:rPr lang="en-GB" sz="1500" b="0" kern="1200">
                          <a:solidFill>
                            <a:srgbClr val="161616"/>
                          </a:solidFill>
                          <a:latin typeface="Calibri"/>
                          <a:ea typeface="+mn-ea"/>
                          <a:cs typeface="Calibri"/>
                        </a:rPr>
                        <a:t>0,68 (0,57-0,82</a:t>
                      </a:r>
                      <a:r>
                        <a:rPr lang="en-GB" sz="1500" b="0" kern="1200" dirty="0">
                          <a:solidFill>
                            <a:srgbClr val="161616"/>
                          </a:solidFill>
                          <a:latin typeface="Calibri"/>
                          <a:ea typeface="+mn-ea"/>
                          <a:cs typeface="Calibri"/>
                        </a:rPr>
                        <a:t>)</a:t>
                      </a:r>
                      <a:endParaRPr lang="en-US" sz="1500" b="0" kern="1200" dirty="0">
                        <a:solidFill>
                          <a:srgbClr val="161616"/>
                        </a:solidFill>
                        <a:latin typeface="Calibri"/>
                        <a:ea typeface="+mn-ea"/>
                        <a:cs typeface="Calibri"/>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500" dirty="0">
                        <a:solidFill>
                          <a:srgbClr val="161616"/>
                        </a:solidFill>
                        <a:latin typeface="Calibri"/>
                        <a:cs typeface="Calibri"/>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500" dirty="0">
                          <a:solidFill>
                            <a:srgbClr val="161616"/>
                          </a:solidFill>
                          <a:latin typeface="Calibri"/>
                          <a:cs typeface="Calibri"/>
                        </a:rPr>
                        <a:t>p&lt;0.0001</a:t>
                      </a:r>
                      <a:endParaRPr lang="en-US" sz="1500" dirty="0">
                        <a:solidFill>
                          <a:srgbClr val="161616"/>
                        </a:solidFill>
                        <a:latin typeface="Calibri"/>
                        <a:cs typeface="Calibri"/>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57800">
                <a:tc>
                  <a:txBody>
                    <a:bodyPr/>
                    <a:lstStyle/>
                    <a:p>
                      <a:pPr marL="92075" marR="0" indent="0" algn="l" defTabSz="914400" rtl="0" eaLnBrk="1" fontAlgn="ctr" latinLnBrk="0" hangingPunct="1">
                        <a:lnSpc>
                          <a:spcPct val="100000"/>
                        </a:lnSpc>
                        <a:spcBef>
                          <a:spcPts val="0"/>
                        </a:spcBef>
                        <a:spcAft>
                          <a:spcPts val="0"/>
                        </a:spcAft>
                        <a:buClrTx/>
                        <a:buSzTx/>
                        <a:buFontTx/>
                        <a:buNone/>
                        <a:tabLst/>
                        <a:defRPr/>
                      </a:pPr>
                      <a:r>
                        <a:rPr lang="es-ES" sz="1500" b="0" kern="1200" dirty="0">
                          <a:solidFill>
                            <a:srgbClr val="161616"/>
                          </a:solidFill>
                          <a:latin typeface="Calibri"/>
                          <a:ea typeface="+mn-ea"/>
                          <a:cs typeface="Calibri"/>
                        </a:rPr>
                        <a:t>Ajustado según control dependiente del tiempo de la PA </a:t>
                      </a:r>
                    </a:p>
                    <a:p>
                      <a:pPr marL="92075" marR="0" indent="0" algn="l" defTabSz="914400" rtl="0" eaLnBrk="1" fontAlgn="ctr" latinLnBrk="0" hangingPunct="1">
                        <a:lnSpc>
                          <a:spcPct val="100000"/>
                        </a:lnSpc>
                        <a:spcBef>
                          <a:spcPts val="0"/>
                        </a:spcBef>
                        <a:spcAft>
                          <a:spcPts val="0"/>
                        </a:spcAft>
                        <a:buClrTx/>
                        <a:buSzTx/>
                        <a:buFontTx/>
                        <a:buNone/>
                        <a:tabLst/>
                        <a:defRPr/>
                      </a:pPr>
                      <a:r>
                        <a:rPr lang="en-GB" sz="1500" b="0" kern="1200" dirty="0">
                          <a:solidFill>
                            <a:srgbClr val="161616"/>
                          </a:solidFill>
                          <a:latin typeface="Calibri"/>
                          <a:ea typeface="+mn-ea"/>
                          <a:cs typeface="Calibri"/>
                        </a:rPr>
                        <a:t> </a:t>
                      </a:r>
                    </a:p>
                  </a:txBody>
                  <a:tcPr marL="47988" marR="10157"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2075" marR="0" indent="-92075" algn="ctr" defTabSz="914400" rtl="0" eaLnBrk="1" fontAlgn="ctr" latinLnBrk="0" hangingPunct="1">
                        <a:lnSpc>
                          <a:spcPct val="100000"/>
                        </a:lnSpc>
                        <a:spcBef>
                          <a:spcPts val="0"/>
                        </a:spcBef>
                        <a:spcAft>
                          <a:spcPts val="0"/>
                        </a:spcAft>
                        <a:buClrTx/>
                        <a:buSzTx/>
                        <a:buFontTx/>
                        <a:buNone/>
                        <a:tabLst/>
                        <a:defRPr/>
                      </a:pPr>
                      <a:r>
                        <a:rPr lang="en-GB" sz="1500" b="0" kern="1200" dirty="0">
                          <a:solidFill>
                            <a:srgbClr val="161616"/>
                          </a:solidFill>
                          <a:latin typeface="Calibri"/>
                          <a:ea typeface="+mn-ea"/>
                          <a:cs typeface="Calibri"/>
                        </a:rPr>
                        <a:t>0,67 (0,56-0,81)</a:t>
                      </a:r>
                      <a:endParaRPr lang="en-US" sz="1500" b="0" kern="1200" dirty="0">
                        <a:solidFill>
                          <a:srgbClr val="161616"/>
                        </a:solidFill>
                        <a:latin typeface="Calibri"/>
                        <a:ea typeface="+mn-ea"/>
                        <a:cs typeface="Calibri"/>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400" rtl="0" eaLnBrk="1" latinLnBrk="0" hangingPunct="1">
                        <a:lnSpc>
                          <a:spcPct val="95000"/>
                        </a:lnSpc>
                      </a:pPr>
                      <a:endParaRPr lang="en-US" sz="1500" b="1" kern="1200" dirty="0">
                        <a:solidFill>
                          <a:srgbClr val="161616"/>
                        </a:solidFill>
                        <a:latin typeface="Calibri"/>
                        <a:ea typeface="+mn-ea"/>
                        <a:cs typeface="Calibri"/>
                      </a:endParaRPr>
                    </a:p>
                  </a:txBody>
                  <a:tcPr marL="0" marR="0" marT="108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500" dirty="0">
                        <a:solidFill>
                          <a:srgbClr val="161616"/>
                        </a:solidFill>
                        <a:latin typeface="Calibri"/>
                        <a:cs typeface="Calibri"/>
                      </a:endParaRPr>
                    </a:p>
                  </a:txBody>
                  <a:tcPr marL="0" marR="0" marT="1080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00109">
                <a:tc>
                  <a:txBody>
                    <a:bodyPr/>
                    <a:lstStyle/>
                    <a:p>
                      <a:pPr marL="92075" marR="0" indent="0" algn="l" defTabSz="914400" rtl="0" eaLnBrk="1" fontAlgn="ctr" latinLnBrk="0" hangingPunct="1">
                        <a:lnSpc>
                          <a:spcPct val="100000"/>
                        </a:lnSpc>
                        <a:spcBef>
                          <a:spcPts val="0"/>
                        </a:spcBef>
                        <a:spcAft>
                          <a:spcPts val="0"/>
                        </a:spcAft>
                        <a:buClrTx/>
                        <a:buSzTx/>
                        <a:buFontTx/>
                        <a:buNone/>
                        <a:tabLst/>
                        <a:defRPr/>
                      </a:pPr>
                      <a:r>
                        <a:rPr lang="es-ES" sz="1500" b="0" kern="1200" dirty="0">
                          <a:solidFill>
                            <a:srgbClr val="161616"/>
                          </a:solidFill>
                          <a:latin typeface="Calibri"/>
                          <a:ea typeface="+mn-ea"/>
                          <a:cs typeface="Calibri"/>
                        </a:rPr>
                        <a:t>Ajustado según control dependiente del tiempo del colesterol LDL</a:t>
                      </a:r>
                    </a:p>
                  </a:txBody>
                  <a:tcPr marL="47988" marR="10157"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2075" marR="0" indent="-92075" algn="ctr" defTabSz="914400" rtl="0" eaLnBrk="1" fontAlgn="ctr" latinLnBrk="0" hangingPunct="1">
                        <a:lnSpc>
                          <a:spcPct val="100000"/>
                        </a:lnSpc>
                        <a:spcBef>
                          <a:spcPts val="0"/>
                        </a:spcBef>
                        <a:spcAft>
                          <a:spcPts val="0"/>
                        </a:spcAft>
                        <a:buClrTx/>
                        <a:buSzTx/>
                        <a:buFontTx/>
                        <a:buNone/>
                        <a:tabLst/>
                        <a:defRPr/>
                      </a:pPr>
                      <a:r>
                        <a:rPr lang="en-GB" sz="1500" b="0" kern="1200">
                          <a:solidFill>
                            <a:srgbClr val="161616"/>
                          </a:solidFill>
                          <a:latin typeface="Calibri"/>
                          <a:ea typeface="+mn-ea"/>
                          <a:cs typeface="Calibri"/>
                        </a:rPr>
                        <a:t>0,66 (0,55-0,79</a:t>
                      </a:r>
                      <a:r>
                        <a:rPr lang="en-GB" sz="1500" b="0" kern="1200" dirty="0">
                          <a:solidFill>
                            <a:srgbClr val="161616"/>
                          </a:solidFill>
                          <a:latin typeface="Calibri"/>
                          <a:ea typeface="+mn-ea"/>
                          <a:cs typeface="Calibri"/>
                        </a:rPr>
                        <a:t>)</a:t>
                      </a:r>
                      <a:endParaRPr lang="en-US" sz="1500" b="0" kern="1200" dirty="0">
                        <a:solidFill>
                          <a:srgbClr val="161616"/>
                        </a:solidFill>
                        <a:latin typeface="Calibri"/>
                        <a:ea typeface="+mn-ea"/>
                        <a:cs typeface="Calibri"/>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defTabSz="914400" rtl="0" eaLnBrk="1" latinLnBrk="0" hangingPunct="1">
                        <a:lnSpc>
                          <a:spcPct val="95000"/>
                        </a:lnSpc>
                      </a:pPr>
                      <a:endParaRPr lang="en-US" sz="1500" b="0" kern="1200" dirty="0">
                        <a:solidFill>
                          <a:srgbClr val="161616"/>
                        </a:solidFill>
                        <a:latin typeface="Calibri"/>
                        <a:ea typeface="+mn-ea"/>
                        <a:cs typeface="Calibri"/>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500" b="0" dirty="0">
                        <a:solidFill>
                          <a:srgbClr val="161616"/>
                        </a:solidFill>
                        <a:latin typeface="Calibri"/>
                        <a:cs typeface="Calibri"/>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24012">
                <a:tc>
                  <a:txBody>
                    <a:bodyPr/>
                    <a:lstStyle/>
                    <a:p>
                      <a:pPr marL="92075" marR="0" indent="0" algn="l" defTabSz="914400" rtl="0" eaLnBrk="1" fontAlgn="ctr" latinLnBrk="0" hangingPunct="1">
                        <a:lnSpc>
                          <a:spcPct val="100000"/>
                        </a:lnSpc>
                        <a:spcBef>
                          <a:spcPts val="0"/>
                        </a:spcBef>
                        <a:spcAft>
                          <a:spcPts val="0"/>
                        </a:spcAft>
                        <a:buClrTx/>
                        <a:buSzTx/>
                        <a:buFontTx/>
                        <a:buNone/>
                        <a:tabLst/>
                        <a:defRPr/>
                      </a:pPr>
                      <a:r>
                        <a:rPr lang="es-ES" sz="1500" b="0" kern="1200" dirty="0">
                          <a:solidFill>
                            <a:srgbClr val="161616"/>
                          </a:solidFill>
                          <a:latin typeface="Calibri"/>
                          <a:ea typeface="+mn-ea"/>
                          <a:cs typeface="Calibri"/>
                        </a:rPr>
                        <a:t>Ajustado según control dependiente del tiempo de la HbA1c</a:t>
                      </a:r>
                    </a:p>
                  </a:txBody>
                  <a:tcPr marL="47988" marR="10157"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2075" marR="0" indent="-92075" algn="ctr" defTabSz="914400" rtl="0" eaLnBrk="1" fontAlgn="ctr" latinLnBrk="0" hangingPunct="1">
                        <a:lnSpc>
                          <a:spcPct val="100000"/>
                        </a:lnSpc>
                        <a:spcBef>
                          <a:spcPts val="0"/>
                        </a:spcBef>
                        <a:spcAft>
                          <a:spcPts val="0"/>
                        </a:spcAft>
                        <a:buClrTx/>
                        <a:buSzTx/>
                        <a:buFontTx/>
                        <a:buNone/>
                        <a:tabLst/>
                        <a:defRPr/>
                      </a:pPr>
                      <a:r>
                        <a:rPr lang="en-GB" sz="1500" b="0" kern="1200">
                          <a:solidFill>
                            <a:srgbClr val="161616"/>
                          </a:solidFill>
                          <a:latin typeface="Calibri"/>
                          <a:ea typeface="+mn-ea"/>
                          <a:cs typeface="Calibri"/>
                        </a:rPr>
                        <a:t>0,67 (0,56-0,81</a:t>
                      </a:r>
                      <a:r>
                        <a:rPr lang="en-GB" sz="1500" b="0" kern="1200" dirty="0">
                          <a:solidFill>
                            <a:srgbClr val="161616"/>
                          </a:solidFill>
                          <a:latin typeface="Calibri"/>
                          <a:ea typeface="+mn-ea"/>
                          <a:cs typeface="Calibri"/>
                        </a:rPr>
                        <a:t>)</a:t>
                      </a:r>
                      <a:endParaRPr lang="en-US" sz="1500" b="0" kern="1200" dirty="0">
                        <a:solidFill>
                          <a:srgbClr val="161616"/>
                        </a:solidFill>
                        <a:latin typeface="Calibri"/>
                        <a:ea typeface="+mn-ea"/>
                        <a:cs typeface="Calibri"/>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500" b="0" dirty="0">
                        <a:solidFill>
                          <a:srgbClr val="161616"/>
                        </a:solidFill>
                        <a:latin typeface="Calibri"/>
                        <a:cs typeface="Calibri"/>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500" b="0" dirty="0">
                        <a:solidFill>
                          <a:srgbClr val="161616"/>
                        </a:solidFill>
                        <a:latin typeface="Calibri"/>
                        <a:cs typeface="Calibri"/>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00109">
                <a:tc>
                  <a:txBody>
                    <a:bodyPr/>
                    <a:lstStyle/>
                    <a:p>
                      <a:pPr marL="92075" marR="0" indent="0" algn="l" defTabSz="914400" rtl="0" eaLnBrk="1" fontAlgn="ctr" latinLnBrk="0" hangingPunct="1">
                        <a:lnSpc>
                          <a:spcPct val="100000"/>
                        </a:lnSpc>
                        <a:spcBef>
                          <a:spcPts val="0"/>
                        </a:spcBef>
                        <a:spcAft>
                          <a:spcPts val="0"/>
                        </a:spcAft>
                        <a:buClrTx/>
                        <a:buSzTx/>
                        <a:buFontTx/>
                        <a:buNone/>
                        <a:tabLst/>
                        <a:defRPr/>
                      </a:pPr>
                      <a:r>
                        <a:rPr lang="es-ES" sz="1500" b="0" kern="1200" dirty="0">
                          <a:solidFill>
                            <a:srgbClr val="161616"/>
                          </a:solidFill>
                          <a:latin typeface="Calibri"/>
                          <a:ea typeface="+mn-ea"/>
                          <a:cs typeface="Calibri"/>
                        </a:rPr>
                        <a:t>Ajustado según control dependiente del tiempo de PA, colesterol LDL y HbA1c</a:t>
                      </a:r>
                    </a:p>
                  </a:txBody>
                  <a:tcPr marL="47988" marR="10157"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92075" marR="0" indent="-92075" algn="ctr" defTabSz="914400" rtl="0" eaLnBrk="1" fontAlgn="ctr" latinLnBrk="0" hangingPunct="1">
                        <a:lnSpc>
                          <a:spcPct val="100000"/>
                        </a:lnSpc>
                        <a:spcBef>
                          <a:spcPts val="0"/>
                        </a:spcBef>
                        <a:spcAft>
                          <a:spcPts val="0"/>
                        </a:spcAft>
                        <a:buClrTx/>
                        <a:buSzTx/>
                        <a:buFontTx/>
                        <a:buNone/>
                        <a:tabLst/>
                        <a:defRPr/>
                      </a:pPr>
                      <a:r>
                        <a:rPr lang="en-GB" sz="1500" b="0" kern="1200" dirty="0">
                          <a:solidFill>
                            <a:srgbClr val="161616"/>
                          </a:solidFill>
                          <a:latin typeface="Calibri"/>
                          <a:ea typeface="+mn-ea"/>
                          <a:cs typeface="Calibri"/>
                        </a:rPr>
                        <a:t>0,67 (0,56-0,81)</a:t>
                      </a:r>
                      <a:endParaRPr lang="en-US" sz="1500" b="0" kern="1200" dirty="0">
                        <a:solidFill>
                          <a:srgbClr val="161616"/>
                        </a:solidFill>
                        <a:latin typeface="Calibri"/>
                        <a:ea typeface="+mn-ea"/>
                        <a:cs typeface="Calibri"/>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500" b="0" dirty="0">
                        <a:solidFill>
                          <a:srgbClr val="161616"/>
                        </a:solidFill>
                        <a:latin typeface="Calibri"/>
                        <a:cs typeface="Calibri"/>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500" b="0" dirty="0">
                        <a:solidFill>
                          <a:srgbClr val="161616"/>
                        </a:solidFill>
                        <a:latin typeface="Calibri"/>
                        <a:cs typeface="Calibri"/>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graphicFrame>
        <p:nvGraphicFramePr>
          <p:cNvPr id="22" name="Chart 21"/>
          <p:cNvGraphicFramePr>
            <a:graphicFrameLocks/>
          </p:cNvGraphicFramePr>
          <p:nvPr/>
        </p:nvGraphicFramePr>
        <p:xfrm>
          <a:off x="7066681" y="1761562"/>
          <a:ext cx="2801062" cy="4069201"/>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 Placeholder 2">
            <a:extLst>
              <a:ext uri="{FF2B5EF4-FFF2-40B4-BE49-F238E27FC236}">
                <a16:creationId xmlns:a16="http://schemas.microsoft.com/office/drawing/2014/main" id="{EC97E370-D3CD-428E-812D-9B13A215E3E1}"/>
              </a:ext>
            </a:extLst>
          </p:cNvPr>
          <p:cNvSpPr>
            <a:spLocks noGrp="1"/>
          </p:cNvSpPr>
          <p:nvPr>
            <p:ph type="body" sz="quarter" idx="13"/>
          </p:nvPr>
        </p:nvSpPr>
        <p:spPr>
          <a:xfrm>
            <a:off x="336865" y="5808502"/>
            <a:ext cx="9120458" cy="549381"/>
          </a:xfrm>
        </p:spPr>
        <p:txBody>
          <a:bodyPr/>
          <a:lstStyle/>
          <a:p>
            <a:r>
              <a:rPr lang="en-US" dirty="0" err="1">
                <a:solidFill>
                  <a:schemeClr val="bg2">
                    <a:lumMod val="10000"/>
                  </a:schemeClr>
                </a:solidFill>
                <a:latin typeface="Calibri"/>
                <a:cs typeface="Calibri"/>
              </a:rPr>
              <a:t>Análisis</a:t>
            </a:r>
            <a:r>
              <a:rPr lang="en-US" dirty="0">
                <a:solidFill>
                  <a:schemeClr val="bg2">
                    <a:lumMod val="10000"/>
                  </a:schemeClr>
                </a:solidFill>
                <a:latin typeface="Calibri"/>
                <a:cs typeface="Calibri"/>
              </a:rPr>
              <a:t> de regression Cox </a:t>
            </a:r>
            <a:r>
              <a:rPr lang="en-US" dirty="0" err="1">
                <a:solidFill>
                  <a:schemeClr val="bg2">
                    <a:lumMod val="10000"/>
                  </a:schemeClr>
                </a:solidFill>
                <a:latin typeface="Calibri"/>
                <a:cs typeface="Calibri"/>
              </a:rPr>
              <a:t>en</a:t>
            </a:r>
            <a:r>
              <a:rPr lang="en-US" dirty="0">
                <a:solidFill>
                  <a:schemeClr val="bg2">
                    <a:lumMod val="10000"/>
                  </a:schemeClr>
                </a:solidFill>
                <a:latin typeface="Calibri"/>
                <a:cs typeface="Calibri"/>
              </a:rPr>
              <a:t> </a:t>
            </a:r>
            <a:r>
              <a:rPr lang="en-US" dirty="0" err="1">
                <a:solidFill>
                  <a:schemeClr val="bg2">
                    <a:lumMod val="10000"/>
                  </a:schemeClr>
                </a:solidFill>
                <a:latin typeface="Calibri"/>
                <a:cs typeface="Calibri"/>
              </a:rPr>
              <a:t>pacientes</a:t>
            </a:r>
            <a:r>
              <a:rPr lang="en-US" dirty="0">
                <a:solidFill>
                  <a:schemeClr val="bg2">
                    <a:lumMod val="10000"/>
                  </a:schemeClr>
                </a:solidFill>
                <a:latin typeface="Calibri"/>
                <a:cs typeface="Calibri"/>
              </a:rPr>
              <a:t> </a:t>
            </a:r>
            <a:r>
              <a:rPr lang="en-US" dirty="0" err="1">
                <a:solidFill>
                  <a:schemeClr val="bg2">
                    <a:lumMod val="10000"/>
                  </a:schemeClr>
                </a:solidFill>
                <a:latin typeface="Calibri"/>
                <a:cs typeface="Calibri"/>
              </a:rPr>
              <a:t>tratados</a:t>
            </a:r>
            <a:r>
              <a:rPr lang="en-US" dirty="0">
                <a:solidFill>
                  <a:schemeClr val="bg2">
                    <a:lumMod val="10000"/>
                  </a:schemeClr>
                </a:solidFill>
                <a:latin typeface="Calibri"/>
                <a:cs typeface="Calibri"/>
              </a:rPr>
              <a:t> con ≥1 </a:t>
            </a:r>
            <a:r>
              <a:rPr lang="en-US" dirty="0" err="1">
                <a:solidFill>
                  <a:schemeClr val="bg2">
                    <a:lumMod val="10000"/>
                  </a:schemeClr>
                </a:solidFill>
                <a:latin typeface="Calibri"/>
                <a:cs typeface="Calibri"/>
              </a:rPr>
              <a:t>dosis</a:t>
            </a:r>
            <a:r>
              <a:rPr lang="en-US" dirty="0">
                <a:solidFill>
                  <a:schemeClr val="bg2">
                    <a:lumMod val="10000"/>
                  </a:schemeClr>
                </a:solidFill>
                <a:latin typeface="Calibri"/>
                <a:cs typeface="Calibri"/>
              </a:rPr>
              <a:t> del </a:t>
            </a:r>
            <a:r>
              <a:rPr lang="en-US" dirty="0" err="1">
                <a:solidFill>
                  <a:schemeClr val="bg2">
                    <a:lumMod val="10000"/>
                  </a:schemeClr>
                </a:solidFill>
                <a:latin typeface="Calibri"/>
                <a:cs typeface="Calibri"/>
              </a:rPr>
              <a:t>fármaco</a:t>
            </a:r>
            <a:r>
              <a:rPr lang="en-US" dirty="0">
                <a:solidFill>
                  <a:schemeClr val="bg2">
                    <a:lumMod val="10000"/>
                  </a:schemeClr>
                </a:solidFill>
                <a:latin typeface="Calibri"/>
                <a:cs typeface="Calibri"/>
              </a:rPr>
              <a:t> </a:t>
            </a:r>
            <a:r>
              <a:rPr lang="en-US" dirty="0" err="1">
                <a:solidFill>
                  <a:schemeClr val="bg2">
                    <a:lumMod val="10000"/>
                  </a:schemeClr>
                </a:solidFill>
                <a:latin typeface="Calibri"/>
                <a:cs typeface="Calibri"/>
              </a:rPr>
              <a:t>en</a:t>
            </a:r>
            <a:r>
              <a:rPr lang="en-US" dirty="0">
                <a:solidFill>
                  <a:schemeClr val="bg2">
                    <a:lumMod val="10000"/>
                  </a:schemeClr>
                </a:solidFill>
                <a:latin typeface="Calibri"/>
                <a:cs typeface="Calibri"/>
              </a:rPr>
              <a:t> </a:t>
            </a:r>
            <a:r>
              <a:rPr lang="en-US" dirty="0" err="1">
                <a:solidFill>
                  <a:schemeClr val="bg2">
                    <a:lumMod val="10000"/>
                  </a:schemeClr>
                </a:solidFill>
                <a:latin typeface="Calibri"/>
                <a:cs typeface="Calibri"/>
              </a:rPr>
              <a:t>estudio</a:t>
            </a:r>
            <a:r>
              <a:rPr lang="en-US" dirty="0">
                <a:solidFill>
                  <a:schemeClr val="bg2">
                    <a:lumMod val="10000"/>
                  </a:schemeClr>
                </a:solidFill>
                <a:latin typeface="Calibri"/>
                <a:cs typeface="Calibri"/>
              </a:rPr>
              <a:t>.</a:t>
            </a:r>
            <a:br>
              <a:rPr lang="en-US" dirty="0">
                <a:solidFill>
                  <a:schemeClr val="bg2">
                    <a:lumMod val="10000"/>
                  </a:schemeClr>
                </a:solidFill>
                <a:latin typeface="Calibri"/>
                <a:cs typeface="Calibri"/>
              </a:rPr>
            </a:br>
            <a:r>
              <a:rPr lang="en-US" dirty="0">
                <a:solidFill>
                  <a:schemeClr val="bg2">
                    <a:lumMod val="10000"/>
                  </a:schemeClr>
                </a:solidFill>
                <a:latin typeface="Calibri"/>
                <a:cs typeface="Calibri"/>
              </a:rPr>
              <a:t>El </a:t>
            </a:r>
            <a:r>
              <a:rPr lang="en-US" dirty="0" err="1">
                <a:solidFill>
                  <a:schemeClr val="bg2">
                    <a:lumMod val="10000"/>
                  </a:schemeClr>
                </a:solidFill>
                <a:latin typeface="Calibri"/>
                <a:cs typeface="Calibri"/>
              </a:rPr>
              <a:t>análisis</a:t>
            </a:r>
            <a:r>
              <a:rPr lang="en-US" dirty="0">
                <a:solidFill>
                  <a:schemeClr val="bg2">
                    <a:lumMod val="10000"/>
                  </a:schemeClr>
                </a:solidFill>
                <a:latin typeface="Calibri"/>
                <a:cs typeface="Calibri"/>
              </a:rPr>
              <a:t> </a:t>
            </a:r>
            <a:r>
              <a:rPr lang="en-US" dirty="0" err="1">
                <a:solidFill>
                  <a:schemeClr val="bg2">
                    <a:lumMod val="10000"/>
                  </a:schemeClr>
                </a:solidFill>
                <a:latin typeface="Calibri"/>
                <a:cs typeface="Calibri"/>
              </a:rPr>
              <a:t>primario</a:t>
            </a:r>
            <a:r>
              <a:rPr lang="en-US" dirty="0">
                <a:solidFill>
                  <a:schemeClr val="bg2">
                    <a:lumMod val="10000"/>
                  </a:schemeClr>
                </a:solidFill>
                <a:latin typeface="Calibri"/>
                <a:cs typeface="Calibri"/>
              </a:rPr>
              <a:t> no se </a:t>
            </a:r>
            <a:r>
              <a:rPr lang="en-US" dirty="0" err="1">
                <a:solidFill>
                  <a:schemeClr val="bg2">
                    <a:lumMod val="10000"/>
                  </a:schemeClr>
                </a:solidFill>
                <a:latin typeface="Calibri"/>
                <a:cs typeface="Calibri"/>
              </a:rPr>
              <a:t>ajustó</a:t>
            </a:r>
            <a:r>
              <a:rPr lang="en-US" dirty="0">
                <a:solidFill>
                  <a:schemeClr val="bg2">
                    <a:lumMod val="10000"/>
                  </a:schemeClr>
                </a:solidFill>
                <a:latin typeface="Calibri"/>
                <a:cs typeface="Calibri"/>
              </a:rPr>
              <a:t> </a:t>
            </a:r>
            <a:r>
              <a:rPr lang="es-ES" dirty="0">
                <a:solidFill>
                  <a:schemeClr val="bg2">
                    <a:lumMod val="10000"/>
                  </a:schemeClr>
                </a:solidFill>
                <a:latin typeface="Calibri"/>
                <a:cs typeface="Calibri"/>
              </a:rPr>
              <a:t>según PA, colesterol LDL y HbA1c basales y control dependiente del tiempo</a:t>
            </a:r>
            <a:r>
              <a:rPr lang="en-US" dirty="0">
                <a:solidFill>
                  <a:schemeClr val="bg2">
                    <a:lumMod val="10000"/>
                  </a:schemeClr>
                </a:solidFill>
                <a:latin typeface="Calibri"/>
                <a:cs typeface="Calibri"/>
              </a:rPr>
              <a:t>.</a:t>
            </a:r>
            <a:br>
              <a:rPr lang="en-US" dirty="0">
                <a:solidFill>
                  <a:schemeClr val="bg2">
                    <a:lumMod val="10000"/>
                  </a:schemeClr>
                </a:solidFill>
                <a:latin typeface="Calibri"/>
                <a:cs typeface="Calibri"/>
              </a:rPr>
            </a:br>
            <a:r>
              <a:rPr lang="en-US" dirty="0">
                <a:solidFill>
                  <a:schemeClr val="bg2">
                    <a:lumMod val="10000"/>
                  </a:schemeClr>
                </a:solidFill>
                <a:latin typeface="Calibri"/>
                <a:cs typeface="Calibri"/>
              </a:rPr>
              <a:t>PA, </a:t>
            </a:r>
            <a:r>
              <a:rPr lang="en-US" dirty="0" err="1">
                <a:solidFill>
                  <a:schemeClr val="bg2">
                    <a:lumMod val="10000"/>
                  </a:schemeClr>
                </a:solidFill>
                <a:latin typeface="Calibri"/>
                <a:cs typeface="Calibri"/>
              </a:rPr>
              <a:t>presión</a:t>
            </a:r>
            <a:r>
              <a:rPr lang="en-US" dirty="0">
                <a:solidFill>
                  <a:schemeClr val="bg2">
                    <a:lumMod val="10000"/>
                  </a:schemeClr>
                </a:solidFill>
                <a:latin typeface="Calibri"/>
                <a:cs typeface="Calibri"/>
              </a:rPr>
              <a:t> arterial; PAS, </a:t>
            </a:r>
            <a:r>
              <a:rPr lang="en-US" dirty="0" err="1">
                <a:solidFill>
                  <a:schemeClr val="bg2">
                    <a:lumMod val="10000"/>
                  </a:schemeClr>
                </a:solidFill>
                <a:latin typeface="Calibri"/>
                <a:cs typeface="Calibri"/>
              </a:rPr>
              <a:t>presión</a:t>
            </a:r>
            <a:r>
              <a:rPr lang="en-US" dirty="0">
                <a:solidFill>
                  <a:schemeClr val="bg2">
                    <a:lumMod val="10000"/>
                  </a:schemeClr>
                </a:solidFill>
                <a:latin typeface="Calibri"/>
                <a:cs typeface="Calibri"/>
              </a:rPr>
              <a:t> arterial </a:t>
            </a:r>
            <a:r>
              <a:rPr lang="en-US" dirty="0" err="1">
                <a:solidFill>
                  <a:schemeClr val="bg2">
                    <a:lumMod val="10000"/>
                  </a:schemeClr>
                </a:solidFill>
                <a:latin typeface="Calibri"/>
                <a:cs typeface="Calibri"/>
              </a:rPr>
              <a:t>sistólica</a:t>
            </a:r>
            <a:r>
              <a:rPr lang="en-US" dirty="0">
                <a:solidFill>
                  <a:schemeClr val="bg2">
                    <a:lumMod val="10000"/>
                  </a:schemeClr>
                </a:solidFill>
                <a:latin typeface="Calibri"/>
                <a:cs typeface="Calibri"/>
              </a:rPr>
              <a:t>; DBP, </a:t>
            </a:r>
            <a:r>
              <a:rPr lang="en-US" dirty="0" err="1">
                <a:solidFill>
                  <a:schemeClr val="bg2">
                    <a:lumMod val="10000"/>
                  </a:schemeClr>
                </a:solidFill>
                <a:latin typeface="Calibri"/>
                <a:cs typeface="Calibri"/>
              </a:rPr>
              <a:t>presión</a:t>
            </a:r>
            <a:r>
              <a:rPr lang="en-US" dirty="0">
                <a:solidFill>
                  <a:schemeClr val="bg2">
                    <a:lumMod val="10000"/>
                  </a:schemeClr>
                </a:solidFill>
                <a:latin typeface="Calibri"/>
                <a:cs typeface="Calibri"/>
              </a:rPr>
              <a:t> arterial </a:t>
            </a:r>
            <a:r>
              <a:rPr lang="en-US" dirty="0" err="1">
                <a:solidFill>
                  <a:schemeClr val="bg2">
                    <a:lumMod val="10000"/>
                  </a:schemeClr>
                </a:solidFill>
                <a:latin typeface="Calibri"/>
                <a:cs typeface="Calibri"/>
              </a:rPr>
              <a:t>diastólica</a:t>
            </a:r>
            <a:r>
              <a:rPr lang="en-US" dirty="0">
                <a:solidFill>
                  <a:schemeClr val="bg2">
                    <a:lumMod val="10000"/>
                  </a:schemeClr>
                </a:solidFill>
                <a:latin typeface="Calibri"/>
                <a:cs typeface="Calibri"/>
              </a:rPr>
              <a:t>; LDL, </a:t>
            </a:r>
            <a:r>
              <a:rPr lang="en-US" dirty="0" err="1">
                <a:solidFill>
                  <a:schemeClr val="bg2">
                    <a:lumMod val="10000"/>
                  </a:schemeClr>
                </a:solidFill>
                <a:latin typeface="Calibri"/>
                <a:cs typeface="Calibri"/>
              </a:rPr>
              <a:t>lipoproteína</a:t>
            </a:r>
            <a:r>
              <a:rPr lang="en-US" dirty="0">
                <a:solidFill>
                  <a:schemeClr val="bg2">
                    <a:lumMod val="10000"/>
                  </a:schemeClr>
                </a:solidFill>
                <a:latin typeface="Calibri"/>
                <a:cs typeface="Calibri"/>
              </a:rPr>
              <a:t> </a:t>
            </a:r>
            <a:r>
              <a:rPr lang="en-US" dirty="0" err="1">
                <a:solidFill>
                  <a:schemeClr val="bg2">
                    <a:lumMod val="10000"/>
                  </a:schemeClr>
                </a:solidFill>
                <a:latin typeface="Calibri"/>
                <a:cs typeface="Calibri"/>
              </a:rPr>
              <a:t>dde</a:t>
            </a:r>
            <a:r>
              <a:rPr lang="en-US" dirty="0">
                <a:solidFill>
                  <a:schemeClr val="bg2">
                    <a:lumMod val="10000"/>
                  </a:schemeClr>
                </a:solidFill>
                <a:latin typeface="Calibri"/>
                <a:cs typeface="Calibri"/>
              </a:rPr>
              <a:t> </a:t>
            </a:r>
            <a:r>
              <a:rPr lang="en-US" dirty="0" err="1">
                <a:solidFill>
                  <a:schemeClr val="bg2">
                    <a:lumMod val="10000"/>
                  </a:schemeClr>
                </a:solidFill>
                <a:latin typeface="Calibri"/>
                <a:cs typeface="Calibri"/>
              </a:rPr>
              <a:t>baja</a:t>
            </a:r>
            <a:r>
              <a:rPr lang="en-US" dirty="0">
                <a:solidFill>
                  <a:schemeClr val="bg2">
                    <a:lumMod val="10000"/>
                  </a:schemeClr>
                </a:solidFill>
                <a:latin typeface="Calibri"/>
                <a:cs typeface="Calibri"/>
              </a:rPr>
              <a:t> </a:t>
            </a:r>
            <a:r>
              <a:rPr lang="en-US" dirty="0" err="1">
                <a:solidFill>
                  <a:schemeClr val="bg2">
                    <a:lumMod val="10000"/>
                  </a:schemeClr>
                </a:solidFill>
                <a:latin typeface="Calibri"/>
                <a:cs typeface="Calibri"/>
              </a:rPr>
              <a:t>densidad</a:t>
            </a:r>
            <a:r>
              <a:rPr lang="en-US" dirty="0">
                <a:solidFill>
                  <a:schemeClr val="bg2">
                    <a:lumMod val="10000"/>
                  </a:schemeClr>
                </a:solidFill>
                <a:latin typeface="Calibri"/>
                <a:cs typeface="Calibri"/>
              </a:rPr>
              <a:t>.</a:t>
            </a:r>
          </a:p>
        </p:txBody>
      </p:sp>
      <p:sp>
        <p:nvSpPr>
          <p:cNvPr id="15" name="3 CuadroTexto">
            <a:extLst>
              <a:ext uri="{FF2B5EF4-FFF2-40B4-BE49-F238E27FC236}">
                <a16:creationId xmlns:a16="http://schemas.microsoft.com/office/drawing/2014/main" id="{799DCE7A-C8AF-4304-AEE2-9EFA94436732}"/>
              </a:ext>
            </a:extLst>
          </p:cNvPr>
          <p:cNvSpPr txBox="1"/>
          <p:nvPr/>
        </p:nvSpPr>
        <p:spPr>
          <a:xfrm>
            <a:off x="336863" y="6436508"/>
            <a:ext cx="11749078" cy="261608"/>
          </a:xfrm>
          <a:prstGeom prst="rect">
            <a:avLst/>
          </a:prstGeom>
          <a:noFill/>
        </p:spPr>
        <p:txBody>
          <a:bodyPr wrap="square" lIns="91428" tIns="45715" rIns="91428" bIns="45715" rtlCol="0">
            <a:spAutoFit/>
          </a:bodyPr>
          <a:lstStyle/>
          <a:p>
            <a:r>
              <a:rPr lang="es-ES" sz="1100" dirty="0">
                <a:solidFill>
                  <a:schemeClr val="bg2">
                    <a:lumMod val="10000"/>
                  </a:schemeClr>
                </a:solidFill>
                <a:latin typeface="Calibri"/>
                <a:cs typeface="Calibri"/>
              </a:rPr>
              <a:t>Fuente: </a:t>
            </a:r>
            <a:r>
              <a:rPr lang="es-ES" sz="1100" dirty="0" err="1">
                <a:solidFill>
                  <a:schemeClr val="bg2">
                    <a:lumMod val="10000"/>
                  </a:schemeClr>
                </a:solidFill>
                <a:latin typeface="Calibri"/>
                <a:cs typeface="Calibri"/>
              </a:rPr>
              <a:t>Fitchett</a:t>
            </a:r>
            <a:r>
              <a:rPr lang="es-ES" sz="1100" dirty="0">
                <a:solidFill>
                  <a:schemeClr val="bg2">
                    <a:lumMod val="10000"/>
                  </a:schemeClr>
                </a:solidFill>
                <a:latin typeface="Calibri"/>
                <a:cs typeface="Calibri"/>
              </a:rPr>
              <a:t> D, et al. Can J </a:t>
            </a:r>
            <a:r>
              <a:rPr lang="es-ES" sz="1100" dirty="0" err="1">
                <a:solidFill>
                  <a:schemeClr val="bg2">
                    <a:lumMod val="10000"/>
                  </a:schemeClr>
                </a:solidFill>
                <a:latin typeface="Calibri"/>
                <a:cs typeface="Calibri"/>
              </a:rPr>
              <a:t>Cardiol</a:t>
            </a:r>
            <a:r>
              <a:rPr lang="es-ES" sz="1100" dirty="0">
                <a:solidFill>
                  <a:schemeClr val="bg2">
                    <a:lumMod val="10000"/>
                  </a:schemeClr>
                </a:solidFill>
                <a:latin typeface="Calibri"/>
                <a:cs typeface="Calibri"/>
              </a:rPr>
              <a:t> 2017;33:S184.</a:t>
            </a:r>
          </a:p>
        </p:txBody>
      </p:sp>
    </p:spTree>
    <p:extLst>
      <p:ext uri="{BB962C8B-B14F-4D97-AF65-F5344CB8AC3E}">
        <p14:creationId xmlns:p14="http://schemas.microsoft.com/office/powerpoint/2010/main" val="18180280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91546" y="5832848"/>
            <a:ext cx="9125767" cy="677070"/>
          </a:xfrm>
          <a:prstGeom prst="rect">
            <a:avLst/>
          </a:prstGeom>
          <a:noFill/>
        </p:spPr>
        <p:txBody>
          <a:bodyPr wrap="square" lIns="121883" tIns="60941" rIns="121883" bIns="60941" rtlCol="0">
            <a:spAutoFit/>
          </a:bodyPr>
          <a:lstStyle/>
          <a:p>
            <a:pPr defTabSz="609417"/>
            <a:r>
              <a:rPr lang="es-ES" sz="900" dirty="0">
                <a:solidFill>
                  <a:prstClr val="black"/>
                </a:solidFill>
              </a:rPr>
              <a:t>* Acontecimiento </a:t>
            </a:r>
            <a:r>
              <a:rPr lang="es-ES" sz="900" dirty="0" err="1">
                <a:solidFill>
                  <a:prstClr val="black"/>
                </a:solidFill>
              </a:rPr>
              <a:t>aterotrombótico</a:t>
            </a:r>
            <a:r>
              <a:rPr lang="es-ES" sz="900" dirty="0">
                <a:solidFill>
                  <a:prstClr val="black"/>
                </a:solidFill>
              </a:rPr>
              <a:t> previo: historia de  IM y/o ACV.</a:t>
            </a:r>
          </a:p>
          <a:p>
            <a:pPr defTabSz="609417"/>
            <a:r>
              <a:rPr lang="es-ES" sz="900" dirty="0">
                <a:solidFill>
                  <a:prstClr val="black"/>
                </a:solidFill>
              </a:rPr>
              <a:t>CV: cardiovascular, IM: infarto de miocardio, ACV: accidente cerebrovascular, HIC: hospitalización por insuficiencia cardíaca </a:t>
            </a:r>
            <a:r>
              <a:rPr lang="es-ES" sz="900" dirty="0">
                <a:solidFill>
                  <a:srgbClr val="000000"/>
                </a:solidFill>
                <a:latin typeface="Calibri"/>
                <a:cs typeface="Calibri"/>
              </a:rPr>
              <a:t>HR: cociente de riesgo </a:t>
            </a:r>
          </a:p>
          <a:p>
            <a:pPr defTabSz="609417"/>
            <a:r>
              <a:rPr lang="es-ES" sz="900" dirty="0">
                <a:solidFill>
                  <a:prstClr val="black"/>
                </a:solidFill>
              </a:rPr>
              <a:t>Análisis de regresión de Cox en pacientes tratados con ≥ 1 dosis del fármaco en estudio; p-</a:t>
            </a:r>
            <a:r>
              <a:rPr lang="es-ES" sz="900" dirty="0" err="1">
                <a:solidFill>
                  <a:prstClr val="black"/>
                </a:solidFill>
              </a:rPr>
              <a:t>value</a:t>
            </a:r>
            <a:r>
              <a:rPr lang="es-ES" sz="900" dirty="0">
                <a:solidFill>
                  <a:prstClr val="black"/>
                </a:solidFill>
              </a:rPr>
              <a:t> relacionado al test de homogeneidad de las diferencias en el grupo de tratamiento entre los diferentes subgrupos (test para tratamiento por interacción de subgrupos), sin ajuste para test por multiplicidad</a:t>
            </a:r>
            <a:endParaRPr lang="ca-ES" sz="900" dirty="0">
              <a:solidFill>
                <a:prstClr val="black"/>
              </a:solidFill>
            </a:endParaRPr>
          </a:p>
        </p:txBody>
      </p:sp>
      <p:sp>
        <p:nvSpPr>
          <p:cNvPr id="3" name="2 CuadroTexto"/>
          <p:cNvSpPr txBox="1"/>
          <p:nvPr/>
        </p:nvSpPr>
        <p:spPr>
          <a:xfrm>
            <a:off x="645334" y="444460"/>
            <a:ext cx="10732499" cy="738625"/>
          </a:xfrm>
          <a:prstGeom prst="rect">
            <a:avLst/>
          </a:prstGeom>
          <a:noFill/>
        </p:spPr>
        <p:txBody>
          <a:bodyPr wrap="square" lIns="121883" tIns="60941" rIns="121883" bIns="60941" rtlCol="0">
            <a:spAutoFit/>
          </a:bodyPr>
          <a:lstStyle/>
          <a:p>
            <a:pPr defTabSz="609417"/>
            <a:r>
              <a:rPr lang="es-ES" sz="2000" b="1" dirty="0">
                <a:solidFill>
                  <a:schemeClr val="accent1">
                    <a:lumMod val="75000"/>
                  </a:schemeClr>
                </a:solidFill>
                <a:latin typeface="Calibri"/>
                <a:cs typeface="Calibri"/>
              </a:rPr>
              <a:t>En el ensayo clínico EMPA-REG OUTCOME, el efecto de </a:t>
            </a:r>
            <a:r>
              <a:rPr lang="es-ES" sz="2000" b="1" dirty="0" err="1">
                <a:solidFill>
                  <a:schemeClr val="accent1">
                    <a:lumMod val="75000"/>
                  </a:schemeClr>
                </a:solidFill>
                <a:latin typeface="Calibri"/>
                <a:cs typeface="Calibri"/>
              </a:rPr>
              <a:t>empagliflozina</a:t>
            </a:r>
            <a:r>
              <a:rPr lang="es-ES" sz="2000" b="1" dirty="0">
                <a:solidFill>
                  <a:schemeClr val="accent1">
                    <a:lumMod val="75000"/>
                  </a:schemeClr>
                </a:solidFill>
                <a:latin typeface="Calibri"/>
                <a:cs typeface="Calibri"/>
              </a:rPr>
              <a:t> en la mortalidad CV fue consistente en los pacientes con y sin historia de evento </a:t>
            </a:r>
            <a:r>
              <a:rPr lang="es-ES" sz="2000" b="1" dirty="0" err="1">
                <a:solidFill>
                  <a:schemeClr val="accent1">
                    <a:lumMod val="75000"/>
                  </a:schemeClr>
                </a:solidFill>
                <a:latin typeface="Calibri"/>
                <a:cs typeface="Calibri"/>
              </a:rPr>
              <a:t>aterotrombótico</a:t>
            </a:r>
            <a:r>
              <a:rPr lang="es-ES" sz="2000" b="1" dirty="0">
                <a:solidFill>
                  <a:schemeClr val="accent1">
                    <a:lumMod val="75000"/>
                  </a:schemeClr>
                </a:solidFill>
                <a:latin typeface="Calibri"/>
                <a:cs typeface="Calibri"/>
              </a:rPr>
              <a:t> (IM y/o ACV)</a:t>
            </a:r>
            <a:endParaRPr lang="ca-ES" sz="2000" b="1" dirty="0">
              <a:solidFill>
                <a:schemeClr val="accent1">
                  <a:lumMod val="75000"/>
                </a:schemeClr>
              </a:solidFill>
              <a:latin typeface="Calibri"/>
              <a:cs typeface="Calibri"/>
            </a:endParaRPr>
          </a:p>
        </p:txBody>
      </p:sp>
      <p:graphicFrame>
        <p:nvGraphicFramePr>
          <p:cNvPr id="4" name="Table 16"/>
          <p:cNvGraphicFramePr>
            <a:graphicFrameLocks noGrp="1"/>
          </p:cNvGraphicFramePr>
          <p:nvPr/>
        </p:nvGraphicFramePr>
        <p:xfrm>
          <a:off x="3213758" y="1760649"/>
          <a:ext cx="8638101" cy="3332482"/>
        </p:xfrm>
        <a:graphic>
          <a:graphicData uri="http://schemas.openxmlformats.org/drawingml/2006/table">
            <a:tbl>
              <a:tblPr firstRow="1" bandRow="1">
                <a:tableStyleId>{D27102A9-8310-4765-A935-A1911B00CA55}</a:tableStyleId>
              </a:tblPr>
              <a:tblGrid>
                <a:gridCol w="1419376">
                  <a:extLst>
                    <a:ext uri="{9D8B030D-6E8A-4147-A177-3AD203B41FA5}">
                      <a16:colId xmlns:a16="http://schemas.microsoft.com/office/drawing/2014/main" val="20000"/>
                    </a:ext>
                  </a:extLst>
                </a:gridCol>
                <a:gridCol w="1245352">
                  <a:extLst>
                    <a:ext uri="{9D8B030D-6E8A-4147-A177-3AD203B41FA5}">
                      <a16:colId xmlns:a16="http://schemas.microsoft.com/office/drawing/2014/main" val="20001"/>
                    </a:ext>
                  </a:extLst>
                </a:gridCol>
                <a:gridCol w="1245352">
                  <a:extLst>
                    <a:ext uri="{9D8B030D-6E8A-4147-A177-3AD203B41FA5}">
                      <a16:colId xmlns:a16="http://schemas.microsoft.com/office/drawing/2014/main" val="20002"/>
                    </a:ext>
                  </a:extLst>
                </a:gridCol>
                <a:gridCol w="1262922">
                  <a:extLst>
                    <a:ext uri="{9D8B030D-6E8A-4147-A177-3AD203B41FA5}">
                      <a16:colId xmlns:a16="http://schemas.microsoft.com/office/drawing/2014/main" val="20003"/>
                    </a:ext>
                  </a:extLst>
                </a:gridCol>
                <a:gridCol w="2435956">
                  <a:extLst>
                    <a:ext uri="{9D8B030D-6E8A-4147-A177-3AD203B41FA5}">
                      <a16:colId xmlns:a16="http://schemas.microsoft.com/office/drawing/2014/main" val="20004"/>
                    </a:ext>
                  </a:extLst>
                </a:gridCol>
                <a:gridCol w="1029143">
                  <a:extLst>
                    <a:ext uri="{9D8B030D-6E8A-4147-A177-3AD203B41FA5}">
                      <a16:colId xmlns:a16="http://schemas.microsoft.com/office/drawing/2014/main" val="20005"/>
                    </a:ext>
                  </a:extLst>
                </a:gridCol>
              </a:tblGrid>
              <a:tr h="459761">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500" b="0" dirty="0">
                        <a:solidFill>
                          <a:schemeClr val="tx2"/>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lnSpc>
                          <a:spcPct val="100000"/>
                        </a:lnSpc>
                      </a:pPr>
                      <a:r>
                        <a:rPr lang="en-GB" sz="1500" dirty="0">
                          <a:latin typeface="+mn-lt"/>
                          <a:cs typeface="Arial" panose="020B0604020202020204" pitchFamily="34" charset="0"/>
                        </a:rPr>
                        <a:t>n </a:t>
                      </a:r>
                      <a:r>
                        <a:rPr lang="en-GB" sz="1500" dirty="0" err="1">
                          <a:latin typeface="+mn-lt"/>
                          <a:cs typeface="Arial" panose="020B0604020202020204" pitchFamily="34" charset="0"/>
                        </a:rPr>
                        <a:t>evento</a:t>
                      </a:r>
                      <a:r>
                        <a:rPr lang="en-GB" sz="1500" dirty="0">
                          <a:latin typeface="+mn-lt"/>
                          <a:cs typeface="Arial" panose="020B0604020202020204" pitchFamily="34" charset="0"/>
                        </a:rPr>
                        <a:t>/N </a:t>
                      </a:r>
                      <a:r>
                        <a:rPr lang="en-GB" sz="1500" dirty="0" err="1">
                          <a:latin typeface="+mn-lt"/>
                          <a:cs typeface="Arial" panose="020B0604020202020204" pitchFamily="34" charset="0"/>
                        </a:rPr>
                        <a:t>analizado</a:t>
                      </a:r>
                      <a:r>
                        <a:rPr lang="en-GB" sz="1500" dirty="0">
                          <a:latin typeface="+mn-lt"/>
                          <a:cs typeface="Arial" panose="020B0604020202020204" pitchFamily="34" charset="0"/>
                        </a:rPr>
                        <a:t> (%)</a:t>
                      </a:r>
                      <a:endParaRPr lang="en-US" sz="1500" dirty="0">
                        <a:latin typeface="+mn-lt"/>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500" dirty="0">
                        <a:solidFill>
                          <a:schemeClr val="tx2"/>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500" b="0" dirty="0">
                        <a:solidFill>
                          <a:schemeClr val="tx2"/>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500" b="1" i="1" dirty="0">
                          <a:latin typeface="+mn-lt"/>
                          <a:cs typeface="Arial" panose="020B0604020202020204" pitchFamily="34" charset="0"/>
                        </a:rPr>
                        <a:t>p</a:t>
                      </a:r>
                      <a:r>
                        <a:rPr lang="en-GB" sz="1500" b="1" dirty="0">
                          <a:latin typeface="+mn-lt"/>
                          <a:cs typeface="Arial" panose="020B0604020202020204" pitchFamily="34" charset="0"/>
                        </a:rPr>
                        <a:t>-value</a:t>
                      </a:r>
                      <a:r>
                        <a:rPr lang="en-US" sz="1500" b="1" baseline="0" dirty="0">
                          <a:latin typeface="+mn-lt"/>
                          <a:cs typeface="Arial" panose="020B0604020202020204" pitchFamily="34" charset="0"/>
                        </a:rPr>
                        <a:t> </a:t>
                      </a:r>
                      <a:r>
                        <a:rPr lang="en-GB" sz="1500" b="1" dirty="0">
                          <a:latin typeface="+mn-lt"/>
                          <a:cs typeface="Arial" panose="020B0604020202020204" pitchFamily="34" charset="0"/>
                        </a:rPr>
                        <a:t>for interaction</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1226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500" b="1"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300" b="1" dirty="0" err="1">
                          <a:solidFill>
                            <a:schemeClr val="tx1"/>
                          </a:solidFill>
                          <a:latin typeface="Arial" panose="020B0604020202020204" pitchFamily="34" charset="0"/>
                          <a:cs typeface="Arial" panose="020B0604020202020204" pitchFamily="34" charset="0"/>
                        </a:rPr>
                        <a:t>Empagliflozina</a:t>
                      </a:r>
                      <a:endParaRPr lang="en-US" sz="1300" b="1"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300" b="1" kern="1200" dirty="0">
                          <a:solidFill>
                            <a:schemeClr val="tx1"/>
                          </a:solidFill>
                          <a:latin typeface="Arial" panose="020B0604020202020204" pitchFamily="34" charset="0"/>
                          <a:ea typeface="+mn-ea"/>
                          <a:cs typeface="Arial" panose="020B0604020202020204" pitchFamily="34" charset="0"/>
                        </a:rPr>
                        <a:t>Placebo</a:t>
                      </a:r>
                      <a:endParaRPr lang="en-US" sz="1300" b="1" kern="1200" dirty="0">
                        <a:solidFill>
                          <a:schemeClr val="tx1"/>
                        </a:solidFill>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300" b="1" kern="1200" dirty="0">
                          <a:solidFill>
                            <a:schemeClr val="tx1"/>
                          </a:solidFill>
                          <a:latin typeface="Arial" panose="020B0604020202020204" pitchFamily="34" charset="0"/>
                          <a:ea typeface="+mn-ea"/>
                          <a:cs typeface="Arial" panose="020B0604020202020204" pitchFamily="34" charset="0"/>
                        </a:rPr>
                        <a:t>HR (95% CI)</a:t>
                      </a:r>
                      <a:endParaRPr lang="en-US" sz="1300" b="1" kern="1200" dirty="0">
                        <a:solidFill>
                          <a:schemeClr val="tx1"/>
                        </a:solidFill>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500" dirty="0">
                        <a:solidFill>
                          <a:schemeClr val="tx2"/>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algn="ctr"/>
                      <a:endParaRPr lang="en-US" sz="1200" dirty="0">
                        <a:solidFill>
                          <a:schemeClr val="tx2"/>
                        </a:solidFill>
                        <a:latin typeface="Century Gothic" panose="020B0502020202020204" pitchFamily="34" charset="0"/>
                        <a:cs typeface="Arial" panose="020B0604020202020204"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90115">
                <a:tc>
                  <a:txBody>
                    <a:bodyPr/>
                    <a:lstStyle/>
                    <a:p>
                      <a:pPr marL="0" indent="0"/>
                      <a:r>
                        <a:rPr lang="en-US" sz="1500" b="1" kern="1200" dirty="0" err="1">
                          <a:solidFill>
                            <a:schemeClr val="tx1"/>
                          </a:solidFill>
                          <a:latin typeface="Arial" panose="020B0604020202020204" pitchFamily="34" charset="0"/>
                          <a:ea typeface="+mn-ea"/>
                          <a:cs typeface="Arial" panose="020B0604020202020204" pitchFamily="34" charset="0"/>
                        </a:rPr>
                        <a:t>Todos</a:t>
                      </a:r>
                      <a:r>
                        <a:rPr lang="en-US" sz="1500" b="1" kern="1200" dirty="0">
                          <a:solidFill>
                            <a:schemeClr val="tx1"/>
                          </a:solidFill>
                          <a:latin typeface="Arial" panose="020B0604020202020204" pitchFamily="34" charset="0"/>
                          <a:ea typeface="+mn-ea"/>
                          <a:cs typeface="Arial" panose="020B0604020202020204" pitchFamily="34" charset="0"/>
                        </a:rPr>
                        <a:t> </a:t>
                      </a:r>
                      <a:r>
                        <a:rPr lang="en-US" sz="1500" b="1" kern="1200" dirty="0" err="1">
                          <a:solidFill>
                            <a:schemeClr val="tx1"/>
                          </a:solidFill>
                          <a:latin typeface="Arial" panose="020B0604020202020204" pitchFamily="34" charset="0"/>
                          <a:ea typeface="+mn-ea"/>
                          <a:cs typeface="Arial" panose="020B0604020202020204" pitchFamily="34" charset="0"/>
                        </a:rPr>
                        <a:t>los</a:t>
                      </a:r>
                      <a:r>
                        <a:rPr lang="en-US" sz="1500" b="1" kern="1200" dirty="0">
                          <a:solidFill>
                            <a:schemeClr val="tx1"/>
                          </a:solidFill>
                          <a:latin typeface="Arial" panose="020B0604020202020204" pitchFamily="34" charset="0"/>
                          <a:ea typeface="+mn-ea"/>
                          <a:cs typeface="Arial" panose="020B0604020202020204" pitchFamily="34" charset="0"/>
                        </a:rPr>
                        <a:t> </a:t>
                      </a:r>
                      <a:r>
                        <a:rPr lang="en-US" sz="1500" b="1" kern="1200" dirty="0" err="1">
                          <a:solidFill>
                            <a:schemeClr val="tx1"/>
                          </a:solidFill>
                          <a:latin typeface="Arial" panose="020B0604020202020204" pitchFamily="34" charset="0"/>
                          <a:ea typeface="+mn-ea"/>
                          <a:cs typeface="Arial" panose="020B0604020202020204" pitchFamily="34" charset="0"/>
                        </a:rPr>
                        <a:t>pacientes</a:t>
                      </a:r>
                      <a:endParaRPr lang="en-US" sz="1500" b="1" kern="1200" dirty="0">
                        <a:solidFill>
                          <a:schemeClr val="tx1"/>
                        </a:solidFill>
                        <a:latin typeface="Arial" panose="020B0604020202020204" pitchFamily="34" charset="0"/>
                        <a:ea typeface="+mn-ea"/>
                        <a:cs typeface="Arial" panose="020B0604020202020204" pitchFamily="34" charset="0"/>
                      </a:endParaRPr>
                    </a:p>
                  </a:txBody>
                  <a:tcPr marL="119969"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500" dirty="0">
                          <a:solidFill>
                            <a:schemeClr val="tx1"/>
                          </a:solidFill>
                          <a:latin typeface="Arial" panose="020B0604020202020204" pitchFamily="34" charset="0"/>
                          <a:cs typeface="Arial" panose="020B0604020202020204" pitchFamily="34" charset="0"/>
                        </a:rPr>
                        <a:t>172/4687 (3.7)</a:t>
                      </a:r>
                      <a:endParaRPr lang="en-US" sz="150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500" dirty="0">
                          <a:solidFill>
                            <a:schemeClr val="tx1"/>
                          </a:solidFill>
                          <a:latin typeface="Arial" panose="020B0604020202020204" pitchFamily="34" charset="0"/>
                          <a:cs typeface="Arial" panose="020B0604020202020204" pitchFamily="34" charset="0"/>
                        </a:rPr>
                        <a:t>137/2333 (5.9)</a:t>
                      </a:r>
                      <a:endParaRPr lang="en-US" sz="150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dirty="0">
                          <a:solidFill>
                            <a:schemeClr val="tx1"/>
                          </a:solidFill>
                          <a:latin typeface="Arial" panose="020B0604020202020204" pitchFamily="34" charset="0"/>
                          <a:cs typeface="Arial" panose="020B0604020202020204" pitchFamily="34" charset="0"/>
                        </a:rPr>
                        <a:t>0.62 (0.49</a:t>
                      </a:r>
                      <a:r>
                        <a:rPr lang="en-US" sz="1200" dirty="0">
                          <a:solidFill>
                            <a:schemeClr val="tx1"/>
                          </a:solidFill>
                          <a:latin typeface="Arial" panose="020B0604020202020204" pitchFamily="34" charset="0"/>
                          <a:cs typeface="Arial" panose="020B0604020202020204" pitchFamily="34" charset="0"/>
                        </a:rPr>
                        <a:t>,</a:t>
                      </a:r>
                      <a:r>
                        <a:rPr lang="en-US" sz="1200" baseline="0" dirty="0">
                          <a:solidFill>
                            <a:schemeClr val="tx1"/>
                          </a:solidFill>
                          <a:latin typeface="Arial" panose="020B0604020202020204" pitchFamily="34" charset="0"/>
                          <a:cs typeface="Arial" panose="020B0604020202020204" pitchFamily="34" charset="0"/>
                        </a:rPr>
                        <a:t> </a:t>
                      </a:r>
                      <a:r>
                        <a:rPr lang="en-GB" sz="1200" dirty="0">
                          <a:solidFill>
                            <a:schemeClr val="tx1"/>
                          </a:solidFill>
                          <a:latin typeface="Arial" panose="020B0604020202020204" pitchFamily="34" charset="0"/>
                          <a:cs typeface="Arial" panose="020B0604020202020204" pitchFamily="34" charset="0"/>
                        </a:rPr>
                        <a:t>0.77)</a:t>
                      </a:r>
                      <a:endParaRPr lang="en-US" sz="120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50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50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90115">
                <a:tc gridSpan="3">
                  <a:txBody>
                    <a:bodyPr/>
                    <a:lstStyle/>
                    <a:p>
                      <a:pPr marL="85725" indent="0"/>
                      <a:r>
                        <a:rPr lang="es-ES" sz="1500" b="1" kern="1200" dirty="0">
                          <a:solidFill>
                            <a:schemeClr val="tx1"/>
                          </a:solidFill>
                          <a:latin typeface="Arial" panose="020B0604020202020204" pitchFamily="34" charset="0"/>
                          <a:ea typeface="+mn-ea"/>
                          <a:cs typeface="Arial" panose="020B0604020202020204" pitchFamily="34" charset="0"/>
                        </a:rPr>
                        <a:t>Acontecimiento </a:t>
                      </a:r>
                      <a:r>
                        <a:rPr lang="es-ES" sz="1500" b="1" kern="1200" dirty="0" err="1">
                          <a:solidFill>
                            <a:schemeClr val="tx1"/>
                          </a:solidFill>
                          <a:latin typeface="Arial" panose="020B0604020202020204" pitchFamily="34" charset="0"/>
                          <a:ea typeface="+mn-ea"/>
                          <a:cs typeface="Arial" panose="020B0604020202020204" pitchFamily="34" charset="0"/>
                        </a:rPr>
                        <a:t>aterotrombótico</a:t>
                      </a:r>
                      <a:endParaRPr lang="es-ES" sz="1500" b="1" kern="1200" dirty="0">
                        <a:solidFill>
                          <a:schemeClr val="tx1"/>
                        </a:solidFill>
                        <a:latin typeface="Arial" panose="020B0604020202020204" pitchFamily="34" charset="0"/>
                        <a:ea typeface="+mn-ea"/>
                        <a:cs typeface="Arial" panose="020B0604020202020204" pitchFamily="34" charset="0"/>
                      </a:endParaRPr>
                    </a:p>
                    <a:p>
                      <a:pPr marL="85725" indent="0"/>
                      <a:r>
                        <a:rPr lang="es-ES" sz="1500" b="1" kern="1200" dirty="0">
                          <a:solidFill>
                            <a:schemeClr val="tx1"/>
                          </a:solidFill>
                          <a:latin typeface="Arial" panose="020B0604020202020204" pitchFamily="34" charset="0"/>
                          <a:ea typeface="+mn-ea"/>
                          <a:cs typeface="Arial" panose="020B0604020202020204" pitchFamily="34" charset="0"/>
                        </a:rPr>
                        <a:t>previo a nivel basal*</a:t>
                      </a:r>
                      <a:endParaRPr lang="en-US" sz="1500" b="1" dirty="0">
                        <a:solidFill>
                          <a:schemeClr val="tx2"/>
                        </a:solidFill>
                        <a:latin typeface="Arial" panose="020B0604020202020204" pitchFamily="34" charset="0"/>
                        <a:cs typeface="Arial" panose="020B0604020202020204" pitchFamily="34" charset="0"/>
                      </a:endParaRPr>
                    </a:p>
                  </a:txBody>
                  <a:tcPr marL="119969"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400" dirty="0">
                        <a:solidFill>
                          <a:schemeClr val="tx1"/>
                        </a:solidFill>
                        <a:latin typeface="+mn-lt"/>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10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50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500" dirty="0">
                          <a:solidFill>
                            <a:schemeClr val="tx1"/>
                          </a:solidFill>
                          <a:latin typeface="Arial" panose="020B0604020202020204" pitchFamily="34" charset="0"/>
                          <a:cs typeface="Arial" panose="020B0604020202020204" pitchFamily="34" charset="0"/>
                        </a:rPr>
                        <a:t>0.62</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90115">
                <a:tc>
                  <a:txBody>
                    <a:bodyPr/>
                    <a:lstStyle/>
                    <a:p>
                      <a:pPr marL="174625" indent="0" algn="l" rtl="0" fontAlgn="ctr"/>
                      <a:r>
                        <a:rPr lang="en-GB" sz="1500" b="0" i="0" u="none" strike="noStrike" dirty="0">
                          <a:solidFill>
                            <a:schemeClr val="tx1"/>
                          </a:solidFill>
                          <a:effectLst/>
                          <a:latin typeface="Arial" panose="020B0604020202020204" pitchFamily="34" charset="0"/>
                          <a:cs typeface="Arial" panose="020B0604020202020204" pitchFamily="34" charset="0"/>
                        </a:rPr>
                        <a:t>SI</a:t>
                      </a:r>
                    </a:p>
                  </a:txBody>
                  <a:tcPr marL="119969" marR="7618" marT="57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95000"/>
                        </a:lnSpc>
                      </a:pPr>
                      <a:r>
                        <a:rPr lang="en-GB" sz="1500" kern="1200" dirty="0">
                          <a:solidFill>
                            <a:schemeClr val="tx1"/>
                          </a:solidFill>
                          <a:latin typeface="Arial" panose="020B0604020202020204" pitchFamily="34" charset="0"/>
                          <a:ea typeface="+mn-ea"/>
                          <a:cs typeface="Arial" panose="020B0604020202020204" pitchFamily="34" charset="0"/>
                        </a:rPr>
                        <a:t>131/3048 (4.3)</a:t>
                      </a:r>
                      <a:endParaRPr lang="en-US" sz="1500" kern="1200" dirty="0">
                        <a:solidFill>
                          <a:schemeClr val="tx1"/>
                        </a:solidFill>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95000"/>
                        </a:lnSpc>
                      </a:pPr>
                      <a:r>
                        <a:rPr lang="en-GB" sz="1500" kern="1200" dirty="0">
                          <a:solidFill>
                            <a:schemeClr val="tx1"/>
                          </a:solidFill>
                          <a:latin typeface="Arial" panose="020B0604020202020204" pitchFamily="34" charset="0"/>
                          <a:ea typeface="+mn-ea"/>
                          <a:cs typeface="Arial" panose="020B0604020202020204" pitchFamily="34" charset="0"/>
                        </a:rPr>
                        <a:t>107/1518 (7.0)</a:t>
                      </a:r>
                      <a:endParaRPr lang="en-US" sz="1500" kern="1200" dirty="0">
                        <a:solidFill>
                          <a:schemeClr val="tx1"/>
                        </a:solidFill>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95000"/>
                        </a:lnSpc>
                      </a:pPr>
                      <a:r>
                        <a:rPr lang="en-GB" sz="1200" kern="1200" dirty="0">
                          <a:solidFill>
                            <a:schemeClr val="tx1"/>
                          </a:solidFill>
                          <a:latin typeface="Arial" panose="020B0604020202020204" pitchFamily="34" charset="0"/>
                          <a:ea typeface="+mn-ea"/>
                          <a:cs typeface="Arial" panose="020B0604020202020204" pitchFamily="34" charset="0"/>
                        </a:rPr>
                        <a:t>0.60 (0.46, 0.77)</a:t>
                      </a:r>
                      <a:endParaRPr lang="en-US" sz="1200" kern="1200" dirty="0">
                        <a:solidFill>
                          <a:schemeClr val="tx1"/>
                        </a:solidFill>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50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endParaRPr lang="en-US" sz="150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90115">
                <a:tc>
                  <a:txBody>
                    <a:bodyPr/>
                    <a:lstStyle/>
                    <a:p>
                      <a:pPr marL="174625" indent="0" algn="l" rtl="0" fontAlgn="ctr"/>
                      <a:r>
                        <a:rPr lang="en-GB" sz="1500" b="0" i="0" u="none" strike="noStrike" dirty="0">
                          <a:solidFill>
                            <a:schemeClr val="tx1"/>
                          </a:solidFill>
                          <a:effectLst/>
                          <a:latin typeface="Arial" panose="020B0604020202020204" pitchFamily="34" charset="0"/>
                          <a:cs typeface="Arial" panose="020B0604020202020204" pitchFamily="34" charset="0"/>
                        </a:rPr>
                        <a:t>No</a:t>
                      </a:r>
                    </a:p>
                  </a:txBody>
                  <a:tcPr marL="119969" marR="7618" marT="571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95000"/>
                        </a:lnSpc>
                      </a:pPr>
                      <a:r>
                        <a:rPr lang="en-GB" sz="1500" kern="1200" dirty="0">
                          <a:solidFill>
                            <a:schemeClr val="tx1"/>
                          </a:solidFill>
                          <a:latin typeface="Arial" panose="020B0604020202020204" pitchFamily="34" charset="0"/>
                          <a:ea typeface="+mn-ea"/>
                          <a:cs typeface="Arial" panose="020B0604020202020204" pitchFamily="34" charset="0"/>
                        </a:rPr>
                        <a:t>41/1639 (2.5)</a:t>
                      </a:r>
                      <a:endParaRPr lang="en-US" sz="1500" kern="1200" dirty="0">
                        <a:solidFill>
                          <a:schemeClr val="tx1"/>
                        </a:solidFill>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95000"/>
                        </a:lnSpc>
                      </a:pPr>
                      <a:r>
                        <a:rPr lang="en-GB" sz="1500" kern="1200" dirty="0">
                          <a:solidFill>
                            <a:schemeClr val="tx1"/>
                          </a:solidFill>
                          <a:latin typeface="Arial" panose="020B0604020202020204" pitchFamily="34" charset="0"/>
                          <a:ea typeface="+mn-ea"/>
                          <a:cs typeface="Arial" panose="020B0604020202020204" pitchFamily="34" charset="0"/>
                        </a:rPr>
                        <a:t>30/815 (3.7)</a:t>
                      </a:r>
                      <a:endParaRPr lang="en-US" sz="1500" kern="1200" dirty="0">
                        <a:solidFill>
                          <a:schemeClr val="tx1"/>
                        </a:solidFill>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95000"/>
                        </a:lnSpc>
                      </a:pPr>
                      <a:r>
                        <a:rPr lang="en-GB" sz="1200" kern="1200" dirty="0">
                          <a:solidFill>
                            <a:schemeClr val="tx1"/>
                          </a:solidFill>
                          <a:latin typeface="Arial" panose="020B0604020202020204" pitchFamily="34" charset="0"/>
                          <a:ea typeface="+mn-ea"/>
                          <a:cs typeface="Arial" panose="020B0604020202020204" pitchFamily="34" charset="0"/>
                        </a:rPr>
                        <a:t>0.69 (0.43, 1.10)</a:t>
                      </a:r>
                      <a:endParaRPr lang="en-US" sz="1200" kern="1200" dirty="0">
                        <a:solidFill>
                          <a:schemeClr val="tx1"/>
                        </a:solidFill>
                        <a:latin typeface="Arial" panose="020B0604020202020204" pitchFamily="34" charset="0"/>
                        <a:ea typeface="+mn-ea"/>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500" dirty="0">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sz="1100" dirty="0">
                        <a:solidFill>
                          <a:srgbClr val="000000"/>
                        </a:solidFill>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pic>
        <p:nvPicPr>
          <p:cNvPr id="5" name="Picture 131" descr="EMPA_Icons-02.png">
            <a:extLst>
              <a:ext uri="{FF2B5EF4-FFF2-40B4-BE49-F238E27FC236}">
                <a16:creationId xmlns:a16="http://schemas.microsoft.com/office/drawing/2014/main" id="{51E7AA0F-EA91-4C4F-8D63-482DDC931F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79" t="13156" r="19407" b="10148"/>
          <a:stretch/>
        </p:blipFill>
        <p:spPr>
          <a:xfrm>
            <a:off x="822650" y="2837186"/>
            <a:ext cx="1521726" cy="1352995"/>
          </a:xfrm>
          <a:prstGeom prst="rect">
            <a:avLst/>
          </a:prstGeom>
        </p:spPr>
      </p:pic>
      <p:grpSp>
        <p:nvGrpSpPr>
          <p:cNvPr id="6" name="Group 35">
            <a:extLst>
              <a:ext uri="{FF2B5EF4-FFF2-40B4-BE49-F238E27FC236}">
                <a16:creationId xmlns:a16="http://schemas.microsoft.com/office/drawing/2014/main" id="{92EB67BD-3980-4F04-804F-D3CB1DFCBD6A}"/>
              </a:ext>
            </a:extLst>
          </p:cNvPr>
          <p:cNvGrpSpPr/>
          <p:nvPr/>
        </p:nvGrpSpPr>
        <p:grpSpPr>
          <a:xfrm>
            <a:off x="7872860" y="5533821"/>
            <a:ext cx="3359125" cy="479696"/>
            <a:chOff x="6402421" y="4982674"/>
            <a:chExt cx="2705699" cy="1095312"/>
          </a:xfrm>
        </p:grpSpPr>
        <p:sp>
          <p:nvSpPr>
            <p:cNvPr id="7" name="TextBox 36">
              <a:extLst>
                <a:ext uri="{FF2B5EF4-FFF2-40B4-BE49-F238E27FC236}">
                  <a16:creationId xmlns:a16="http://schemas.microsoft.com/office/drawing/2014/main" id="{C2308700-27D9-4755-8360-F606E0753ACA}"/>
                </a:ext>
              </a:extLst>
            </p:cNvPr>
            <p:cNvSpPr txBox="1"/>
            <p:nvPr/>
          </p:nvSpPr>
          <p:spPr>
            <a:xfrm>
              <a:off x="6402421" y="5140971"/>
              <a:ext cx="1371682" cy="937015"/>
            </a:xfrm>
            <a:prstGeom prst="rect">
              <a:avLst/>
            </a:prstGeom>
            <a:noFill/>
          </p:spPr>
          <p:txBody>
            <a:bodyPr wrap="square" lIns="0" tIns="0" rIns="0" bIns="0" rtlCol="0">
              <a:spAutoFit/>
            </a:bodyPr>
            <a:lstStyle/>
            <a:p>
              <a:pPr algn="r" defTabSz="913935" fontAlgn="base">
                <a:spcBef>
                  <a:spcPct val="0"/>
                </a:spcBef>
                <a:spcAft>
                  <a:spcPct val="0"/>
                </a:spcAft>
                <a:defRPr/>
              </a:pPr>
              <a:r>
                <a:rPr lang="en-GB" sz="1300" kern="0" dirty="0" err="1">
                  <a:solidFill>
                    <a:srgbClr val="5A5A5A"/>
                  </a:solidFill>
                  <a:cs typeface="Arial" panose="020B0604020202020204" pitchFamily="34" charset="0"/>
                </a:rPr>
                <a:t>Favorece</a:t>
              </a:r>
              <a:r>
                <a:rPr lang="en-GB" sz="1300" kern="0" dirty="0">
                  <a:solidFill>
                    <a:srgbClr val="5A5A5A"/>
                  </a:solidFill>
                  <a:cs typeface="Arial" panose="020B0604020202020204" pitchFamily="34" charset="0"/>
                </a:rPr>
                <a:t> a </a:t>
              </a:r>
              <a:r>
                <a:rPr lang="en-GB" sz="1300" kern="0" dirty="0" err="1">
                  <a:solidFill>
                    <a:srgbClr val="5A5A5A"/>
                  </a:solidFill>
                  <a:cs typeface="Arial" panose="020B0604020202020204" pitchFamily="34" charset="0"/>
                </a:rPr>
                <a:t>empagliflozina</a:t>
              </a:r>
              <a:endParaRPr lang="en-GB" sz="1300" kern="0" dirty="0">
                <a:solidFill>
                  <a:srgbClr val="5A5A5A"/>
                </a:solidFill>
                <a:cs typeface="Arial" panose="020B0604020202020204" pitchFamily="34" charset="0"/>
              </a:endParaRPr>
            </a:p>
          </p:txBody>
        </p:sp>
        <p:sp>
          <p:nvSpPr>
            <p:cNvPr id="8" name="TextBox 37">
              <a:extLst>
                <a:ext uri="{FF2B5EF4-FFF2-40B4-BE49-F238E27FC236}">
                  <a16:creationId xmlns:a16="http://schemas.microsoft.com/office/drawing/2014/main" id="{ABC55FE7-26CA-47D8-BE0D-FDA4E500C323}"/>
                </a:ext>
              </a:extLst>
            </p:cNvPr>
            <p:cNvSpPr txBox="1"/>
            <p:nvPr/>
          </p:nvSpPr>
          <p:spPr>
            <a:xfrm>
              <a:off x="8000558" y="5140972"/>
              <a:ext cx="1107562" cy="456795"/>
            </a:xfrm>
            <a:prstGeom prst="rect">
              <a:avLst/>
            </a:prstGeom>
            <a:noFill/>
          </p:spPr>
          <p:txBody>
            <a:bodyPr wrap="square" lIns="0" tIns="0" rIns="0" bIns="0" rtlCol="0">
              <a:spAutoFit/>
            </a:bodyPr>
            <a:lstStyle/>
            <a:p>
              <a:pPr defTabSz="913935" fontAlgn="base">
                <a:spcBef>
                  <a:spcPct val="0"/>
                </a:spcBef>
                <a:spcAft>
                  <a:spcPct val="0"/>
                </a:spcAft>
                <a:defRPr/>
              </a:pPr>
              <a:r>
                <a:rPr lang="en-GB" sz="1300" kern="0" dirty="0" err="1">
                  <a:solidFill>
                    <a:srgbClr val="5A5A5A"/>
                  </a:solidFill>
                  <a:cs typeface="Arial" panose="020B0604020202020204" pitchFamily="34" charset="0"/>
                </a:rPr>
                <a:t>Favorece</a:t>
              </a:r>
              <a:r>
                <a:rPr lang="en-GB" sz="1300" kern="0" dirty="0">
                  <a:solidFill>
                    <a:srgbClr val="5A5A5A"/>
                  </a:solidFill>
                  <a:cs typeface="Arial" panose="020B0604020202020204" pitchFamily="34" charset="0"/>
                </a:rPr>
                <a:t> a placebo</a:t>
              </a:r>
            </a:p>
          </p:txBody>
        </p:sp>
        <p:cxnSp>
          <p:nvCxnSpPr>
            <p:cNvPr id="9" name="Straight Arrow Connector 38">
              <a:extLst>
                <a:ext uri="{FF2B5EF4-FFF2-40B4-BE49-F238E27FC236}">
                  <a16:creationId xmlns:a16="http://schemas.microsoft.com/office/drawing/2014/main" id="{A37B378D-5556-4E1A-8CF7-36F38C119854}"/>
                </a:ext>
              </a:extLst>
            </p:cNvPr>
            <p:cNvCxnSpPr/>
            <p:nvPr/>
          </p:nvCxnSpPr>
          <p:spPr>
            <a:xfrm>
              <a:off x="8000554" y="4982674"/>
              <a:ext cx="808050" cy="0"/>
            </a:xfrm>
            <a:prstGeom prst="straightConnector1">
              <a:avLst/>
            </a:prstGeom>
            <a:noFill/>
            <a:ln w="19050" cap="flat" cmpd="sng" algn="ctr">
              <a:solidFill>
                <a:schemeClr val="tx1">
                  <a:lumMod val="50000"/>
                  <a:lumOff val="50000"/>
                </a:schemeClr>
              </a:solidFill>
              <a:prstDash val="solid"/>
              <a:tailEnd type="arrow"/>
            </a:ln>
            <a:effectLst/>
          </p:spPr>
        </p:cxnSp>
        <p:cxnSp>
          <p:nvCxnSpPr>
            <p:cNvPr id="10" name="Straight Arrow Connector 39">
              <a:extLst>
                <a:ext uri="{FF2B5EF4-FFF2-40B4-BE49-F238E27FC236}">
                  <a16:creationId xmlns:a16="http://schemas.microsoft.com/office/drawing/2014/main" id="{270C2E3A-917E-459A-BB70-2E4E30C3E443}"/>
                </a:ext>
              </a:extLst>
            </p:cNvPr>
            <p:cNvCxnSpPr/>
            <p:nvPr/>
          </p:nvCxnSpPr>
          <p:spPr>
            <a:xfrm flipH="1">
              <a:off x="6934373" y="4982674"/>
              <a:ext cx="839731" cy="0"/>
            </a:xfrm>
            <a:prstGeom prst="straightConnector1">
              <a:avLst/>
            </a:prstGeom>
            <a:noFill/>
            <a:ln w="19050" cap="flat" cmpd="sng" algn="ctr">
              <a:solidFill>
                <a:schemeClr val="tx1">
                  <a:lumMod val="50000"/>
                  <a:lumOff val="50000"/>
                </a:schemeClr>
              </a:solidFill>
              <a:prstDash val="solid"/>
              <a:tailEnd type="arrow"/>
            </a:ln>
            <a:effectLst/>
          </p:spPr>
        </p:cxnSp>
      </p:grpSp>
      <p:sp>
        <p:nvSpPr>
          <p:cNvPr id="11" name="10 Rectángulo"/>
          <p:cNvSpPr/>
          <p:nvPr/>
        </p:nvSpPr>
        <p:spPr>
          <a:xfrm>
            <a:off x="215321" y="6451397"/>
            <a:ext cx="7848229" cy="307738"/>
          </a:xfrm>
          <a:prstGeom prst="rect">
            <a:avLst/>
          </a:prstGeom>
        </p:spPr>
        <p:txBody>
          <a:bodyPr wrap="square" lIns="121883" tIns="60941" rIns="121883" bIns="60941">
            <a:spAutoFit/>
          </a:bodyPr>
          <a:lstStyle/>
          <a:p>
            <a:pPr defTabSz="609417"/>
            <a:r>
              <a:rPr lang="en-GB" sz="1200" dirty="0" err="1">
                <a:solidFill>
                  <a:prstClr val="black"/>
                </a:solidFill>
              </a:rPr>
              <a:t>Zinman</a:t>
            </a:r>
            <a:r>
              <a:rPr lang="en-GB" sz="1200" dirty="0">
                <a:solidFill>
                  <a:prstClr val="black"/>
                </a:solidFill>
              </a:rPr>
              <a:t> B </a:t>
            </a:r>
            <a:r>
              <a:rPr lang="en-GB" sz="1200" i="1" dirty="0">
                <a:solidFill>
                  <a:prstClr val="black"/>
                </a:solidFill>
              </a:rPr>
              <a:t>et al</a:t>
            </a:r>
            <a:r>
              <a:rPr lang="en-GB" sz="1200" dirty="0">
                <a:solidFill>
                  <a:prstClr val="black"/>
                </a:solidFill>
              </a:rPr>
              <a:t>. </a:t>
            </a:r>
            <a:r>
              <a:rPr lang="en-GB" sz="1200" i="1" dirty="0">
                <a:solidFill>
                  <a:prstClr val="black"/>
                </a:solidFill>
              </a:rPr>
              <a:t>N </a:t>
            </a:r>
            <a:r>
              <a:rPr lang="en-GB" sz="1200" i="1" dirty="0" err="1">
                <a:solidFill>
                  <a:prstClr val="black"/>
                </a:solidFill>
              </a:rPr>
              <a:t>Engl</a:t>
            </a:r>
            <a:r>
              <a:rPr lang="en-GB" sz="1200" i="1" dirty="0">
                <a:solidFill>
                  <a:prstClr val="black"/>
                </a:solidFill>
              </a:rPr>
              <a:t> J Med</a:t>
            </a:r>
            <a:r>
              <a:rPr lang="en-GB" sz="1200" dirty="0">
                <a:solidFill>
                  <a:prstClr val="black"/>
                </a:solidFill>
              </a:rPr>
              <a:t> 2015;373:2117 (supplementary appendix); Fitchett D. </a:t>
            </a:r>
            <a:r>
              <a:rPr lang="en-GB" sz="1200" i="1" dirty="0">
                <a:solidFill>
                  <a:prstClr val="black"/>
                </a:solidFill>
              </a:rPr>
              <a:t>ACC </a:t>
            </a:r>
            <a:r>
              <a:rPr lang="en-GB" sz="1200" dirty="0">
                <a:solidFill>
                  <a:prstClr val="black"/>
                </a:solidFill>
              </a:rPr>
              <a:t>2018; oral presentation</a:t>
            </a:r>
          </a:p>
        </p:txBody>
      </p:sp>
      <p:graphicFrame>
        <p:nvGraphicFramePr>
          <p:cNvPr id="12" name="Chart 12"/>
          <p:cNvGraphicFramePr>
            <a:graphicFrameLocks/>
          </p:cNvGraphicFramePr>
          <p:nvPr/>
        </p:nvGraphicFramePr>
        <p:xfrm>
          <a:off x="7633508" y="2417509"/>
          <a:ext cx="3122029" cy="324116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599774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6E517-39A8-4EE6-A310-05F5D27474F7}"/>
              </a:ext>
            </a:extLst>
          </p:cNvPr>
          <p:cNvSpPr txBox="1">
            <a:spLocks/>
          </p:cNvSpPr>
          <p:nvPr/>
        </p:nvSpPr>
        <p:spPr bwMode="auto">
          <a:xfrm>
            <a:off x="73601" y="332657"/>
            <a:ext cx="11999069"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5" rIns="91428" bIns="45715" numCol="1" anchor="ctr" anchorCtr="0" compatLnSpc="1">
            <a:prstTxWarp prst="textNoShape">
              <a:avLst/>
            </a:prstTxWarp>
          </a:bodyPr>
          <a:lstStyle>
            <a:lvl1pPr algn="l" rtl="0" eaLnBrk="0" fontAlgn="base" hangingPunct="0">
              <a:spcBef>
                <a:spcPct val="0"/>
              </a:spcBef>
              <a:spcAft>
                <a:spcPct val="0"/>
              </a:spcAft>
              <a:defRPr sz="2100" kern="1200">
                <a:solidFill>
                  <a:srgbClr val="53575E"/>
                </a:solidFill>
                <a:latin typeface="Arial" pitchFamily="34" charset="0"/>
                <a:ea typeface="+mj-ea"/>
                <a:cs typeface="Arial" pitchFamily="34" charset="0"/>
              </a:defRPr>
            </a:lvl1pPr>
            <a:lvl2pPr algn="l" rtl="0" eaLnBrk="0" fontAlgn="base" hangingPunct="0">
              <a:spcBef>
                <a:spcPct val="0"/>
              </a:spcBef>
              <a:spcAft>
                <a:spcPct val="0"/>
              </a:spcAft>
              <a:defRPr sz="2100">
                <a:solidFill>
                  <a:srgbClr val="53575E"/>
                </a:solidFill>
                <a:latin typeface="Arial" charset="0"/>
                <a:cs typeface="Arial" charset="0"/>
              </a:defRPr>
            </a:lvl2pPr>
            <a:lvl3pPr algn="l" rtl="0" eaLnBrk="0" fontAlgn="base" hangingPunct="0">
              <a:spcBef>
                <a:spcPct val="0"/>
              </a:spcBef>
              <a:spcAft>
                <a:spcPct val="0"/>
              </a:spcAft>
              <a:defRPr sz="2100">
                <a:solidFill>
                  <a:srgbClr val="53575E"/>
                </a:solidFill>
                <a:latin typeface="Arial" charset="0"/>
                <a:cs typeface="Arial" charset="0"/>
              </a:defRPr>
            </a:lvl3pPr>
            <a:lvl4pPr algn="l" rtl="0" eaLnBrk="0" fontAlgn="base" hangingPunct="0">
              <a:spcBef>
                <a:spcPct val="0"/>
              </a:spcBef>
              <a:spcAft>
                <a:spcPct val="0"/>
              </a:spcAft>
              <a:defRPr sz="2100">
                <a:solidFill>
                  <a:srgbClr val="53575E"/>
                </a:solidFill>
                <a:latin typeface="Arial" charset="0"/>
                <a:cs typeface="Arial" charset="0"/>
              </a:defRPr>
            </a:lvl4pPr>
            <a:lvl5pPr algn="l" rtl="0" eaLnBrk="0" fontAlgn="base" hangingPunct="0">
              <a:spcBef>
                <a:spcPct val="0"/>
              </a:spcBef>
              <a:spcAft>
                <a:spcPct val="0"/>
              </a:spcAft>
              <a:defRPr sz="2100">
                <a:solidFill>
                  <a:srgbClr val="53575E"/>
                </a:solidFill>
                <a:latin typeface="Arial" charset="0"/>
                <a:cs typeface="Arial" charset="0"/>
              </a:defRPr>
            </a:lvl5pPr>
            <a:lvl6pPr marL="342900" algn="l" rtl="0" fontAlgn="base">
              <a:spcBef>
                <a:spcPct val="0"/>
              </a:spcBef>
              <a:spcAft>
                <a:spcPct val="0"/>
              </a:spcAft>
              <a:defRPr sz="2100">
                <a:solidFill>
                  <a:srgbClr val="53575E"/>
                </a:solidFill>
                <a:latin typeface="Arial" charset="0"/>
                <a:cs typeface="Arial" charset="0"/>
              </a:defRPr>
            </a:lvl6pPr>
            <a:lvl7pPr marL="685800" algn="l" rtl="0" fontAlgn="base">
              <a:spcBef>
                <a:spcPct val="0"/>
              </a:spcBef>
              <a:spcAft>
                <a:spcPct val="0"/>
              </a:spcAft>
              <a:defRPr sz="2100">
                <a:solidFill>
                  <a:srgbClr val="53575E"/>
                </a:solidFill>
                <a:latin typeface="Arial" charset="0"/>
                <a:cs typeface="Arial" charset="0"/>
              </a:defRPr>
            </a:lvl7pPr>
            <a:lvl8pPr marL="1028700" algn="l" rtl="0" fontAlgn="base">
              <a:spcBef>
                <a:spcPct val="0"/>
              </a:spcBef>
              <a:spcAft>
                <a:spcPct val="0"/>
              </a:spcAft>
              <a:defRPr sz="2100">
                <a:solidFill>
                  <a:srgbClr val="53575E"/>
                </a:solidFill>
                <a:latin typeface="Arial" charset="0"/>
                <a:cs typeface="Arial" charset="0"/>
              </a:defRPr>
            </a:lvl8pPr>
            <a:lvl9pPr marL="1371600" algn="l" rtl="0" fontAlgn="base">
              <a:spcBef>
                <a:spcPct val="0"/>
              </a:spcBef>
              <a:spcAft>
                <a:spcPct val="0"/>
              </a:spcAft>
              <a:defRPr sz="2100">
                <a:solidFill>
                  <a:srgbClr val="53575E"/>
                </a:solidFill>
                <a:latin typeface="Arial" charset="0"/>
                <a:cs typeface="Arial" charset="0"/>
              </a:defRPr>
            </a:lvl9pPr>
          </a:lstStyle>
          <a:p>
            <a:pPr algn="ctr">
              <a:defRPr/>
            </a:pPr>
            <a:r>
              <a:rPr lang="es-ES" b="1" dirty="0">
                <a:solidFill>
                  <a:schemeClr val="accent1">
                    <a:lumMod val="75000"/>
                  </a:schemeClr>
                </a:solidFill>
              </a:rPr>
              <a:t>MECANISMO DE ACCIÓN</a:t>
            </a:r>
          </a:p>
          <a:p>
            <a:pPr algn="ctr">
              <a:defRPr/>
            </a:pPr>
            <a:r>
              <a:rPr lang="es-ES" sz="1700" b="1" dirty="0">
                <a:solidFill>
                  <a:schemeClr val="accent1">
                    <a:lumMod val="75000"/>
                  </a:schemeClr>
                </a:solidFill>
              </a:rPr>
              <a:t>Los mecanismos que explican los beneficios CV de empagliflozina probablemente tienen múltiples factores</a:t>
            </a:r>
            <a:endParaRPr lang="en-GB" sz="1700" b="1" dirty="0">
              <a:solidFill>
                <a:schemeClr val="accent1">
                  <a:lumMod val="75000"/>
                </a:schemeClr>
              </a:solidFill>
            </a:endParaRPr>
          </a:p>
        </p:txBody>
      </p:sp>
      <p:sp>
        <p:nvSpPr>
          <p:cNvPr id="3" name="Text Placeholder 12">
            <a:extLst>
              <a:ext uri="{FF2B5EF4-FFF2-40B4-BE49-F238E27FC236}">
                <a16:creationId xmlns:a16="http://schemas.microsoft.com/office/drawing/2014/main" id="{C8A4A23F-AE9E-4E61-8FCE-318BA21B6F35}"/>
              </a:ext>
            </a:extLst>
          </p:cNvPr>
          <p:cNvSpPr txBox="1">
            <a:spLocks/>
          </p:cNvSpPr>
          <p:nvPr/>
        </p:nvSpPr>
        <p:spPr bwMode="auto">
          <a:xfrm>
            <a:off x="749464" y="1700808"/>
            <a:ext cx="10832396"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5" rIns="91428" bIns="45715" numCol="1" anchor="t" anchorCtr="0" compatLnSpc="1">
            <a:prstTxWarp prst="textNoShape">
              <a:avLst/>
            </a:prstTxWarp>
          </a:bodyPr>
          <a:lstStyle>
            <a:lvl1pPr marL="257175" indent="-257175" algn="l" rtl="0" eaLnBrk="0" fontAlgn="base" hangingPunct="0">
              <a:spcBef>
                <a:spcPts val="225"/>
              </a:spcBef>
              <a:spcAft>
                <a:spcPts val="225"/>
              </a:spcAft>
              <a:buFont typeface="Arial" panose="020B0604020202020204" pitchFamily="34" charset="0"/>
              <a:buChar char="•"/>
              <a:defRPr sz="2100" kern="1200">
                <a:solidFill>
                  <a:srgbClr val="53575E"/>
                </a:solidFill>
                <a:latin typeface="Arial" pitchFamily="34" charset="0"/>
                <a:ea typeface="+mn-ea"/>
                <a:cs typeface="Arial" pitchFamily="34" charset="0"/>
              </a:defRPr>
            </a:lvl1pPr>
            <a:lvl2pPr marL="557213" indent="-214313" algn="l" rtl="0" eaLnBrk="0" fontAlgn="base" hangingPunct="0">
              <a:spcBef>
                <a:spcPts val="225"/>
              </a:spcBef>
              <a:spcAft>
                <a:spcPts val="225"/>
              </a:spcAft>
              <a:buFont typeface="Arial" panose="020B0604020202020204" pitchFamily="34" charset="0"/>
              <a:buChar char="–"/>
              <a:defRPr sz="1800" kern="1200">
                <a:solidFill>
                  <a:srgbClr val="53575E"/>
                </a:solidFill>
                <a:latin typeface="Arial" pitchFamily="34" charset="0"/>
                <a:ea typeface="+mn-ea"/>
                <a:cs typeface="Arial" pitchFamily="34" charset="0"/>
              </a:defRPr>
            </a:lvl2pPr>
            <a:lvl3pPr marL="857250" indent="-171450" algn="l" rtl="0" eaLnBrk="0" fontAlgn="base" hangingPunct="0">
              <a:spcBef>
                <a:spcPts val="225"/>
              </a:spcBef>
              <a:spcAft>
                <a:spcPts val="225"/>
              </a:spcAft>
              <a:buFont typeface="Arial" panose="020B0604020202020204" pitchFamily="34" charset="0"/>
              <a:buChar char="•"/>
              <a:defRPr sz="1500" kern="1200">
                <a:solidFill>
                  <a:srgbClr val="53575E"/>
                </a:solidFill>
                <a:latin typeface="Arial" pitchFamily="34" charset="0"/>
                <a:ea typeface="+mn-ea"/>
                <a:cs typeface="Arial" pitchFamily="34" charset="0"/>
              </a:defRPr>
            </a:lvl3pPr>
            <a:lvl4pPr marL="1200150" indent="-171450" algn="l" rtl="0" eaLnBrk="0" fontAlgn="base" hangingPunct="0">
              <a:spcBef>
                <a:spcPts val="225"/>
              </a:spcBef>
              <a:spcAft>
                <a:spcPts val="225"/>
              </a:spcAft>
              <a:buFont typeface="Arial" panose="020B0604020202020204" pitchFamily="34" charset="0"/>
              <a:buChar char="–"/>
              <a:defRPr kern="1200">
                <a:solidFill>
                  <a:srgbClr val="53575E"/>
                </a:solidFill>
                <a:latin typeface="Arial" pitchFamily="34" charset="0"/>
                <a:ea typeface="+mn-ea"/>
                <a:cs typeface="Arial" pitchFamily="34" charset="0"/>
              </a:defRPr>
            </a:lvl4pPr>
            <a:lvl5pPr marL="1543050" indent="-171450" algn="l" rtl="0" eaLnBrk="0" fontAlgn="base" hangingPunct="0">
              <a:spcBef>
                <a:spcPts val="225"/>
              </a:spcBef>
              <a:spcAft>
                <a:spcPts val="225"/>
              </a:spcAft>
              <a:buFont typeface="Arial" panose="020B0604020202020204" pitchFamily="34" charset="0"/>
              <a:buChar char="»"/>
              <a:defRPr kern="1200">
                <a:solidFill>
                  <a:srgbClr val="53575E"/>
                </a:solidFill>
                <a:latin typeface="Arial" pitchFamily="34" charset="0"/>
                <a:ea typeface="+mn-ea"/>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None/>
              <a:defRPr/>
            </a:pPr>
            <a:r>
              <a:rPr lang="en-GB" b="1" dirty="0">
                <a:solidFill>
                  <a:srgbClr val="008C7C"/>
                </a:solidFill>
                <a:latin typeface="Calibri"/>
                <a:cs typeface="Calibri"/>
              </a:rPr>
              <a:t>Empagliflozina ajusta varios factores relacionados al riesgo CV</a:t>
            </a:r>
            <a:r>
              <a:rPr lang="en-GB" b="1" baseline="30000" dirty="0">
                <a:solidFill>
                  <a:srgbClr val="008C7C"/>
                </a:solidFill>
                <a:latin typeface="Calibri"/>
                <a:cs typeface="Calibri"/>
              </a:rPr>
              <a:t>1</a:t>
            </a:r>
          </a:p>
        </p:txBody>
      </p:sp>
      <p:grpSp>
        <p:nvGrpSpPr>
          <p:cNvPr id="4" name="Agrupar 2">
            <a:extLst>
              <a:ext uri="{FF2B5EF4-FFF2-40B4-BE49-F238E27FC236}">
                <a16:creationId xmlns:a16="http://schemas.microsoft.com/office/drawing/2014/main" id="{0E0BA8A7-1486-4D66-8102-F77FA4F5FDFC}"/>
              </a:ext>
            </a:extLst>
          </p:cNvPr>
          <p:cNvGrpSpPr/>
          <p:nvPr/>
        </p:nvGrpSpPr>
        <p:grpSpPr>
          <a:xfrm>
            <a:off x="1542017" y="2463463"/>
            <a:ext cx="9450533" cy="3485820"/>
            <a:chOff x="859765" y="1988840"/>
            <a:chExt cx="10698869" cy="3946268"/>
          </a:xfrm>
        </p:grpSpPr>
        <p:grpSp>
          <p:nvGrpSpPr>
            <p:cNvPr id="5" name="Group 26">
              <a:extLst>
                <a:ext uri="{FF2B5EF4-FFF2-40B4-BE49-F238E27FC236}">
                  <a16:creationId xmlns:a16="http://schemas.microsoft.com/office/drawing/2014/main" id="{0B71BCBE-E0E9-49B1-919B-8E808E9DB320}"/>
                </a:ext>
              </a:extLst>
            </p:cNvPr>
            <p:cNvGrpSpPr/>
            <p:nvPr/>
          </p:nvGrpSpPr>
          <p:grpSpPr>
            <a:xfrm>
              <a:off x="859765" y="1988840"/>
              <a:ext cx="10287920" cy="3459824"/>
              <a:chOff x="366476" y="1541725"/>
              <a:chExt cx="8688522" cy="2921185"/>
            </a:xfrm>
          </p:grpSpPr>
          <p:grpSp>
            <p:nvGrpSpPr>
              <p:cNvPr id="11" name="Group 23">
                <a:extLst>
                  <a:ext uri="{FF2B5EF4-FFF2-40B4-BE49-F238E27FC236}">
                    <a16:creationId xmlns:a16="http://schemas.microsoft.com/office/drawing/2014/main" id="{9C49252C-9FF0-48C9-BD9E-FBC7E7194242}"/>
                  </a:ext>
                </a:extLst>
              </p:cNvPr>
              <p:cNvGrpSpPr/>
              <p:nvPr/>
            </p:nvGrpSpPr>
            <p:grpSpPr>
              <a:xfrm>
                <a:off x="3937505" y="1541725"/>
                <a:ext cx="1495294" cy="1368000"/>
                <a:chOff x="3937505" y="1541725"/>
                <a:chExt cx="1495294" cy="1368000"/>
              </a:xfrm>
            </p:grpSpPr>
            <p:pic>
              <p:nvPicPr>
                <p:cNvPr id="51" name="Picture 2">
                  <a:extLst>
                    <a:ext uri="{FF2B5EF4-FFF2-40B4-BE49-F238E27FC236}">
                      <a16:creationId xmlns:a16="http://schemas.microsoft.com/office/drawing/2014/main" id="{BA729281-9885-4C2B-9E92-AEB515B359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68" r="4868"/>
                <a:stretch/>
              </p:blipFill>
              <p:spPr>
                <a:xfrm>
                  <a:off x="3937505" y="1937869"/>
                  <a:ext cx="1495294" cy="500742"/>
                </a:xfrm>
                <a:prstGeom prst="rect">
                  <a:avLst/>
                </a:prstGeom>
              </p:spPr>
            </p:pic>
            <p:sp>
              <p:nvSpPr>
                <p:cNvPr id="52" name="Oval 81">
                  <a:extLst>
                    <a:ext uri="{FF2B5EF4-FFF2-40B4-BE49-F238E27FC236}">
                      <a16:creationId xmlns:a16="http://schemas.microsoft.com/office/drawing/2014/main" id="{A7F46E61-7BED-4622-BE5D-0EE3DE107BD9}"/>
                    </a:ext>
                  </a:extLst>
                </p:cNvPr>
                <p:cNvSpPr/>
                <p:nvPr/>
              </p:nvSpPr>
              <p:spPr>
                <a:xfrm rot="12725111">
                  <a:off x="4032467" y="1541725"/>
                  <a:ext cx="1368000" cy="1368000"/>
                </a:xfrm>
                <a:prstGeom prst="ellipse">
                  <a:avLst/>
                </a:prstGeom>
                <a:noFill/>
                <a:ln w="304800">
                  <a:solidFill>
                    <a:srgbClr val="EEECE1">
                      <a:lumMod val="90000"/>
                    </a:srgbClr>
                  </a:solidFill>
                </a:ln>
              </p:spPr>
              <p:txBody>
                <a:bodyPr wrap="square" rtlCol="0" anchor="ctr">
                  <a:noAutofit/>
                </a:bodyPr>
                <a:lstStyle/>
                <a:p>
                  <a:pPr algn="ctr">
                    <a:spcBef>
                      <a:spcPct val="30000"/>
                    </a:spcBef>
                    <a:defRPr/>
                  </a:pPr>
                  <a:endParaRPr lang="en-US" kern="0" dirty="0">
                    <a:solidFill>
                      <a:srgbClr val="000000"/>
                    </a:solidFill>
                    <a:latin typeface="Arial"/>
                  </a:endParaRPr>
                </a:p>
              </p:txBody>
            </p:sp>
          </p:grpSp>
          <p:grpSp>
            <p:nvGrpSpPr>
              <p:cNvPr id="12" name="Group 16">
                <a:extLst>
                  <a:ext uri="{FF2B5EF4-FFF2-40B4-BE49-F238E27FC236}">
                    <a16:creationId xmlns:a16="http://schemas.microsoft.com/office/drawing/2014/main" id="{8F71058F-CD68-474A-947A-91E6B18DDD18}"/>
                  </a:ext>
                </a:extLst>
              </p:cNvPr>
              <p:cNvGrpSpPr/>
              <p:nvPr/>
            </p:nvGrpSpPr>
            <p:grpSpPr>
              <a:xfrm>
                <a:off x="2768438" y="3094910"/>
                <a:ext cx="1368000" cy="1368000"/>
                <a:chOff x="2768438" y="2991797"/>
                <a:chExt cx="1368000" cy="1368000"/>
              </a:xfrm>
            </p:grpSpPr>
            <p:sp>
              <p:nvSpPr>
                <p:cNvPr id="49" name="Oval 91">
                  <a:extLst>
                    <a:ext uri="{FF2B5EF4-FFF2-40B4-BE49-F238E27FC236}">
                      <a16:creationId xmlns:a16="http://schemas.microsoft.com/office/drawing/2014/main" id="{E4561B41-35D5-481D-823A-611DDB2FCB2F}"/>
                    </a:ext>
                  </a:extLst>
                </p:cNvPr>
                <p:cNvSpPr/>
                <p:nvPr/>
              </p:nvSpPr>
              <p:spPr>
                <a:xfrm rot="5525111">
                  <a:off x="2768438" y="2991797"/>
                  <a:ext cx="1368000" cy="1368000"/>
                </a:xfrm>
                <a:prstGeom prst="ellipse">
                  <a:avLst/>
                </a:prstGeom>
                <a:noFill/>
                <a:ln w="304800">
                  <a:solidFill>
                    <a:srgbClr val="EEECE1">
                      <a:lumMod val="90000"/>
                    </a:srgbClr>
                  </a:solidFill>
                </a:ln>
              </p:spPr>
              <p:txBody>
                <a:bodyPr wrap="square" rtlCol="0" anchor="ctr">
                  <a:noAutofit/>
                </a:bodyPr>
                <a:lstStyle/>
                <a:p>
                  <a:pPr algn="ctr">
                    <a:spcBef>
                      <a:spcPct val="30000"/>
                    </a:spcBef>
                    <a:defRPr/>
                  </a:pPr>
                  <a:endParaRPr lang="en-US" kern="0" dirty="0">
                    <a:solidFill>
                      <a:srgbClr val="000000"/>
                    </a:solidFill>
                    <a:latin typeface="Arial"/>
                  </a:endParaRPr>
                </a:p>
              </p:txBody>
            </p:sp>
            <p:pic>
              <p:nvPicPr>
                <p:cNvPr id="50" name="Picture 35">
                  <a:extLst>
                    <a:ext uri="{FF2B5EF4-FFF2-40B4-BE49-F238E27FC236}">
                      <a16:creationId xmlns:a16="http://schemas.microsoft.com/office/drawing/2014/main" id="{283273E0-44B0-46BF-8121-7145730247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0610" y="3270590"/>
                  <a:ext cx="513699" cy="810413"/>
                </a:xfrm>
                <a:prstGeom prst="rect">
                  <a:avLst/>
                </a:prstGeom>
              </p:spPr>
            </p:pic>
          </p:grpSp>
          <p:grpSp>
            <p:nvGrpSpPr>
              <p:cNvPr id="13" name="Group 17">
                <a:extLst>
                  <a:ext uri="{FF2B5EF4-FFF2-40B4-BE49-F238E27FC236}">
                    <a16:creationId xmlns:a16="http://schemas.microsoft.com/office/drawing/2014/main" id="{31CBE420-F4B5-43BD-99C3-1F7F1981488D}"/>
                  </a:ext>
                </a:extLst>
              </p:cNvPr>
              <p:cNvGrpSpPr/>
              <p:nvPr/>
            </p:nvGrpSpPr>
            <p:grpSpPr>
              <a:xfrm>
                <a:off x="5240529" y="3094910"/>
                <a:ext cx="1368000" cy="1368000"/>
                <a:chOff x="5240529" y="3094910"/>
                <a:chExt cx="1368000" cy="1368000"/>
              </a:xfrm>
            </p:grpSpPr>
            <p:sp>
              <p:nvSpPr>
                <p:cNvPr id="47" name="Oval 69">
                  <a:extLst>
                    <a:ext uri="{FF2B5EF4-FFF2-40B4-BE49-F238E27FC236}">
                      <a16:creationId xmlns:a16="http://schemas.microsoft.com/office/drawing/2014/main" id="{43FC1439-827D-4EC6-AF69-A15320E38928}"/>
                    </a:ext>
                  </a:extLst>
                </p:cNvPr>
                <p:cNvSpPr/>
                <p:nvPr/>
              </p:nvSpPr>
              <p:spPr>
                <a:xfrm rot="19925111">
                  <a:off x="5240529" y="3094910"/>
                  <a:ext cx="1368000" cy="1368000"/>
                </a:xfrm>
                <a:prstGeom prst="ellipse">
                  <a:avLst/>
                </a:prstGeom>
                <a:noFill/>
                <a:ln w="304800">
                  <a:solidFill>
                    <a:srgbClr val="EEECE1">
                      <a:lumMod val="90000"/>
                    </a:srgbClr>
                  </a:solidFill>
                </a:ln>
              </p:spPr>
              <p:txBody>
                <a:bodyPr wrap="square" rtlCol="0" anchor="ctr">
                  <a:noAutofit/>
                </a:bodyPr>
                <a:lstStyle/>
                <a:p>
                  <a:pPr algn="ctr">
                    <a:spcBef>
                      <a:spcPct val="30000"/>
                    </a:spcBef>
                    <a:defRPr/>
                  </a:pPr>
                  <a:endParaRPr lang="en-US" kern="0" dirty="0">
                    <a:solidFill>
                      <a:srgbClr val="000000"/>
                    </a:solidFill>
                    <a:latin typeface="Arial"/>
                  </a:endParaRPr>
                </a:p>
              </p:txBody>
            </p:sp>
            <p:pic>
              <p:nvPicPr>
                <p:cNvPr id="48" name="Picture 5">
                  <a:extLst>
                    <a:ext uri="{FF2B5EF4-FFF2-40B4-BE49-F238E27FC236}">
                      <a16:creationId xmlns:a16="http://schemas.microsoft.com/office/drawing/2014/main" id="{30649596-9586-4EEA-9270-828E6A1476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9529" y="3488282"/>
                  <a:ext cx="810000" cy="719418"/>
                </a:xfrm>
                <a:prstGeom prst="rect">
                  <a:avLst/>
                </a:prstGeom>
              </p:spPr>
            </p:pic>
          </p:grpSp>
          <p:grpSp>
            <p:nvGrpSpPr>
              <p:cNvPr id="14" name="Group 22">
                <a:extLst>
                  <a:ext uri="{FF2B5EF4-FFF2-40B4-BE49-F238E27FC236}">
                    <a16:creationId xmlns:a16="http://schemas.microsoft.com/office/drawing/2014/main" id="{4CD5C140-B8F2-441B-83E5-646096A30FE9}"/>
                  </a:ext>
                </a:extLst>
              </p:cNvPr>
              <p:cNvGrpSpPr/>
              <p:nvPr/>
            </p:nvGrpSpPr>
            <p:grpSpPr>
              <a:xfrm>
                <a:off x="5332581" y="1747676"/>
                <a:ext cx="2143160" cy="989820"/>
                <a:chOff x="5332581" y="1677564"/>
                <a:chExt cx="2143160" cy="989820"/>
              </a:xfrm>
            </p:grpSpPr>
            <p:grpSp>
              <p:nvGrpSpPr>
                <p:cNvPr id="38" name="Group 21">
                  <a:extLst>
                    <a:ext uri="{FF2B5EF4-FFF2-40B4-BE49-F238E27FC236}">
                      <a16:creationId xmlns:a16="http://schemas.microsoft.com/office/drawing/2014/main" id="{1A964688-C3FA-4206-9F30-679A51C91BC7}"/>
                    </a:ext>
                  </a:extLst>
                </p:cNvPr>
                <p:cNvGrpSpPr/>
                <p:nvPr/>
              </p:nvGrpSpPr>
              <p:grpSpPr>
                <a:xfrm>
                  <a:off x="5332582" y="1677564"/>
                  <a:ext cx="2143158" cy="307555"/>
                  <a:chOff x="5332582" y="1306089"/>
                  <a:chExt cx="2143158" cy="307555"/>
                </a:xfrm>
              </p:grpSpPr>
              <p:sp>
                <p:nvSpPr>
                  <p:cNvPr id="45" name="TextBox 84">
                    <a:extLst>
                      <a:ext uri="{FF2B5EF4-FFF2-40B4-BE49-F238E27FC236}">
                        <a16:creationId xmlns:a16="http://schemas.microsoft.com/office/drawing/2014/main" id="{C46F05BE-E483-4A3D-8038-71667AECB724}"/>
                      </a:ext>
                    </a:extLst>
                  </p:cNvPr>
                  <p:cNvSpPr txBox="1"/>
                  <p:nvPr/>
                </p:nvSpPr>
                <p:spPr>
                  <a:xfrm>
                    <a:off x="5332582" y="1307199"/>
                    <a:ext cx="2017160" cy="264767"/>
                  </a:xfrm>
                  <a:prstGeom prst="rect">
                    <a:avLst/>
                  </a:prstGeom>
                  <a:gradFill>
                    <a:gsLst>
                      <a:gs pos="0">
                        <a:srgbClr val="EEECE1">
                          <a:lumMod val="90000"/>
                        </a:srgbClr>
                      </a:gs>
                      <a:gs pos="100000">
                        <a:srgbClr val="4BACC6">
                          <a:lumMod val="40000"/>
                          <a:lumOff val="60000"/>
                        </a:srgbClr>
                      </a:gs>
                    </a:gsLst>
                    <a:lin ang="0" scaled="0"/>
                  </a:gradFill>
                </p:spPr>
                <p:txBody>
                  <a:bodyPr wrap="square" rtlCol="0">
                    <a:spAutoFit/>
                  </a:bodyPr>
                  <a:lstStyle>
                    <a:defPPr>
                      <a:defRPr lang="en-US"/>
                    </a:defPPr>
                    <a:lvl1pPr>
                      <a:spcAft>
                        <a:spcPts val="1200"/>
                      </a:spcAft>
                      <a:defRPr sz="1200" b="1">
                        <a:solidFill>
                          <a:schemeClr val="tx2"/>
                        </a:solidFill>
                        <a:cs typeface="Calibri" pitchFamily="34" charset="0"/>
                      </a:defRPr>
                    </a:lvl1pPr>
                  </a:lstStyle>
                  <a:p>
                    <a:pPr>
                      <a:defRPr/>
                    </a:pPr>
                    <a:r>
                      <a:rPr lang="en-GB" kern="0" dirty="0">
                        <a:solidFill>
                          <a:srgbClr val="4B3232"/>
                        </a:solidFill>
                        <a:latin typeface="Arial"/>
                      </a:rPr>
                      <a:t>Hematocrito</a:t>
                    </a:r>
                  </a:p>
                </p:txBody>
              </p:sp>
              <p:sp>
                <p:nvSpPr>
                  <p:cNvPr id="46" name="Up Arrow 106">
                    <a:extLst>
                      <a:ext uri="{FF2B5EF4-FFF2-40B4-BE49-F238E27FC236}">
                        <a16:creationId xmlns:a16="http://schemas.microsoft.com/office/drawing/2014/main" id="{C34D2A57-F451-456C-953A-D6EE36773BF5}"/>
                      </a:ext>
                    </a:extLst>
                  </p:cNvPr>
                  <p:cNvSpPr/>
                  <p:nvPr/>
                </p:nvSpPr>
                <p:spPr>
                  <a:xfrm>
                    <a:off x="7223740" y="1306089"/>
                    <a:ext cx="252000" cy="307555"/>
                  </a:xfrm>
                  <a:prstGeom prst="upArrow">
                    <a:avLst/>
                  </a:prstGeom>
                  <a:solidFill>
                    <a:srgbClr val="4BACC6"/>
                  </a:solidFill>
                  <a:ln>
                    <a:solidFill>
                      <a:sysClr val="window" lastClr="FFFFFF"/>
                    </a:solidFill>
                  </a:ln>
                </p:spPr>
                <p:txBody>
                  <a:bodyPr wrap="square" rtlCol="0" anchor="ctr">
                    <a:noAutofit/>
                  </a:bodyPr>
                  <a:lstStyle/>
                  <a:p>
                    <a:pPr algn="ctr">
                      <a:spcBef>
                        <a:spcPct val="30000"/>
                      </a:spcBef>
                      <a:defRPr/>
                    </a:pPr>
                    <a:endParaRPr lang="en-US" kern="0" dirty="0">
                      <a:solidFill>
                        <a:srgbClr val="000000"/>
                      </a:solidFill>
                      <a:latin typeface="Arial"/>
                    </a:endParaRPr>
                  </a:p>
                </p:txBody>
              </p:sp>
            </p:grpSp>
            <p:grpSp>
              <p:nvGrpSpPr>
                <p:cNvPr id="39" name="Group 20">
                  <a:extLst>
                    <a:ext uri="{FF2B5EF4-FFF2-40B4-BE49-F238E27FC236}">
                      <a16:creationId xmlns:a16="http://schemas.microsoft.com/office/drawing/2014/main" id="{E5D45C18-5F08-41E8-A588-44D1D29876EE}"/>
                    </a:ext>
                  </a:extLst>
                </p:cNvPr>
                <p:cNvGrpSpPr/>
                <p:nvPr/>
              </p:nvGrpSpPr>
              <p:grpSpPr>
                <a:xfrm>
                  <a:off x="5348382" y="2010266"/>
                  <a:ext cx="2127359" cy="318678"/>
                  <a:chOff x="5348382" y="1638791"/>
                  <a:chExt cx="2127359" cy="318678"/>
                </a:xfrm>
              </p:grpSpPr>
              <p:sp>
                <p:nvSpPr>
                  <p:cNvPr id="43" name="TextBox 86">
                    <a:extLst>
                      <a:ext uri="{FF2B5EF4-FFF2-40B4-BE49-F238E27FC236}">
                        <a16:creationId xmlns:a16="http://schemas.microsoft.com/office/drawing/2014/main" id="{EDFE6CC5-45EF-4B49-9EA7-67EF9E5BC375}"/>
                      </a:ext>
                    </a:extLst>
                  </p:cNvPr>
                  <p:cNvSpPr txBox="1"/>
                  <p:nvPr/>
                </p:nvSpPr>
                <p:spPr>
                  <a:xfrm>
                    <a:off x="5348382" y="1667510"/>
                    <a:ext cx="2084639" cy="264768"/>
                  </a:xfrm>
                  <a:prstGeom prst="rect">
                    <a:avLst/>
                  </a:prstGeom>
                  <a:gradFill>
                    <a:gsLst>
                      <a:gs pos="0">
                        <a:srgbClr val="EEECE1">
                          <a:lumMod val="90000"/>
                        </a:srgbClr>
                      </a:gs>
                      <a:gs pos="100000">
                        <a:srgbClr val="1F497D">
                          <a:lumMod val="40000"/>
                          <a:lumOff val="60000"/>
                        </a:srgbClr>
                      </a:gs>
                    </a:gsLst>
                    <a:lin ang="0" scaled="0"/>
                  </a:gradFill>
                </p:spPr>
                <p:txBody>
                  <a:bodyPr wrap="square" rtlCol="0">
                    <a:spAutoFit/>
                  </a:bodyPr>
                  <a:lstStyle>
                    <a:defPPr>
                      <a:defRPr lang="en-US"/>
                    </a:defPPr>
                    <a:lvl1pPr>
                      <a:spcAft>
                        <a:spcPts val="1200"/>
                      </a:spcAft>
                      <a:defRPr sz="1200" b="1">
                        <a:solidFill>
                          <a:schemeClr val="tx2"/>
                        </a:solidFill>
                        <a:cs typeface="Calibri" pitchFamily="34" charset="0"/>
                      </a:defRPr>
                    </a:lvl1pPr>
                  </a:lstStyle>
                  <a:p>
                    <a:pPr>
                      <a:defRPr/>
                    </a:pPr>
                    <a:r>
                      <a:rPr lang="en-GB" kern="0" dirty="0">
                        <a:solidFill>
                          <a:srgbClr val="4B3232"/>
                        </a:solidFill>
                        <a:latin typeface="Arial"/>
                      </a:rPr>
                      <a:t>Volumen intravascular</a:t>
                    </a:r>
                  </a:p>
                </p:txBody>
              </p:sp>
              <p:sp>
                <p:nvSpPr>
                  <p:cNvPr id="44" name="Up Arrow 107">
                    <a:extLst>
                      <a:ext uri="{FF2B5EF4-FFF2-40B4-BE49-F238E27FC236}">
                        <a16:creationId xmlns:a16="http://schemas.microsoft.com/office/drawing/2014/main" id="{21813F9C-4AA2-4D38-92E2-3C4E7AD5CD95}"/>
                      </a:ext>
                    </a:extLst>
                  </p:cNvPr>
                  <p:cNvSpPr/>
                  <p:nvPr/>
                </p:nvSpPr>
                <p:spPr>
                  <a:xfrm rot="10800000">
                    <a:off x="7223741" y="1638791"/>
                    <a:ext cx="252000" cy="318678"/>
                  </a:xfrm>
                  <a:prstGeom prst="upArrow">
                    <a:avLst/>
                  </a:prstGeom>
                  <a:solidFill>
                    <a:srgbClr val="1F497D"/>
                  </a:solidFill>
                  <a:ln>
                    <a:solidFill>
                      <a:sysClr val="window" lastClr="FFFFFF"/>
                    </a:solidFill>
                  </a:ln>
                </p:spPr>
                <p:txBody>
                  <a:bodyPr wrap="square" rtlCol="0" anchor="ctr">
                    <a:noAutofit/>
                  </a:bodyPr>
                  <a:lstStyle/>
                  <a:p>
                    <a:pPr algn="ctr">
                      <a:spcBef>
                        <a:spcPct val="30000"/>
                      </a:spcBef>
                      <a:defRPr/>
                    </a:pPr>
                    <a:endParaRPr lang="en-US" kern="0" dirty="0">
                      <a:solidFill>
                        <a:srgbClr val="000000"/>
                      </a:solidFill>
                      <a:latin typeface="Arial"/>
                    </a:endParaRPr>
                  </a:p>
                </p:txBody>
              </p:sp>
            </p:grpSp>
            <p:grpSp>
              <p:nvGrpSpPr>
                <p:cNvPr id="40" name="Group 18">
                  <a:extLst>
                    <a:ext uri="{FF2B5EF4-FFF2-40B4-BE49-F238E27FC236}">
                      <a16:creationId xmlns:a16="http://schemas.microsoft.com/office/drawing/2014/main" id="{853AF9CA-8406-4254-986E-4798426F0BCB}"/>
                    </a:ext>
                  </a:extLst>
                </p:cNvPr>
                <p:cNvGrpSpPr/>
                <p:nvPr/>
              </p:nvGrpSpPr>
              <p:grpSpPr>
                <a:xfrm>
                  <a:off x="5332581" y="2348703"/>
                  <a:ext cx="2143159" cy="318681"/>
                  <a:chOff x="5332581" y="1977228"/>
                  <a:chExt cx="2143159" cy="318681"/>
                </a:xfrm>
              </p:grpSpPr>
              <p:sp>
                <p:nvSpPr>
                  <p:cNvPr id="41" name="TextBox 85">
                    <a:extLst>
                      <a:ext uri="{FF2B5EF4-FFF2-40B4-BE49-F238E27FC236}">
                        <a16:creationId xmlns:a16="http://schemas.microsoft.com/office/drawing/2014/main" id="{DD384709-A115-4B12-8ED9-6302635E21E1}"/>
                      </a:ext>
                    </a:extLst>
                  </p:cNvPr>
                  <p:cNvSpPr txBox="1"/>
                  <p:nvPr/>
                </p:nvSpPr>
                <p:spPr>
                  <a:xfrm>
                    <a:off x="5332581" y="1984077"/>
                    <a:ext cx="2017161" cy="264768"/>
                  </a:xfrm>
                  <a:prstGeom prst="rect">
                    <a:avLst/>
                  </a:prstGeom>
                  <a:gradFill>
                    <a:gsLst>
                      <a:gs pos="0">
                        <a:srgbClr val="EEECE1">
                          <a:lumMod val="90000"/>
                        </a:srgbClr>
                      </a:gs>
                      <a:gs pos="100000">
                        <a:srgbClr val="1F497D">
                          <a:lumMod val="40000"/>
                          <a:lumOff val="60000"/>
                        </a:srgbClr>
                      </a:gs>
                    </a:gsLst>
                    <a:lin ang="0" scaled="0"/>
                  </a:gradFill>
                </p:spPr>
                <p:txBody>
                  <a:bodyPr wrap="square" rtlCol="0">
                    <a:spAutoFit/>
                  </a:bodyPr>
                  <a:lstStyle>
                    <a:defPPr>
                      <a:defRPr lang="en-US"/>
                    </a:defPPr>
                    <a:lvl1pPr>
                      <a:spcAft>
                        <a:spcPts val="1200"/>
                      </a:spcAft>
                      <a:defRPr sz="1200" b="1">
                        <a:solidFill>
                          <a:schemeClr val="tx2"/>
                        </a:solidFill>
                        <a:cs typeface="Calibri" pitchFamily="34" charset="0"/>
                      </a:defRPr>
                    </a:lvl1pPr>
                  </a:lstStyle>
                  <a:p>
                    <a:pPr>
                      <a:defRPr/>
                    </a:pPr>
                    <a:r>
                      <a:rPr lang="en-GB" kern="0" dirty="0">
                        <a:solidFill>
                          <a:srgbClr val="4B3232"/>
                        </a:solidFill>
                        <a:latin typeface="Arial"/>
                      </a:rPr>
                      <a:t>PA sistólica</a:t>
                    </a:r>
                  </a:p>
                </p:txBody>
              </p:sp>
              <p:sp>
                <p:nvSpPr>
                  <p:cNvPr id="42" name="Up Arrow 38">
                    <a:extLst>
                      <a:ext uri="{FF2B5EF4-FFF2-40B4-BE49-F238E27FC236}">
                        <a16:creationId xmlns:a16="http://schemas.microsoft.com/office/drawing/2014/main" id="{1CD1AA52-6CD5-42E3-A34E-6792228E43CC}"/>
                      </a:ext>
                    </a:extLst>
                  </p:cNvPr>
                  <p:cNvSpPr/>
                  <p:nvPr/>
                </p:nvSpPr>
                <p:spPr>
                  <a:xfrm rot="10800000">
                    <a:off x="7223740" y="1977228"/>
                    <a:ext cx="252000" cy="318681"/>
                  </a:xfrm>
                  <a:prstGeom prst="upArrow">
                    <a:avLst/>
                  </a:prstGeom>
                  <a:solidFill>
                    <a:srgbClr val="1F497D"/>
                  </a:solidFill>
                  <a:ln>
                    <a:solidFill>
                      <a:sysClr val="window" lastClr="FFFFFF"/>
                    </a:solidFill>
                  </a:ln>
                </p:spPr>
                <p:txBody>
                  <a:bodyPr wrap="square" rtlCol="0" anchor="ctr">
                    <a:noAutofit/>
                  </a:bodyPr>
                  <a:lstStyle/>
                  <a:p>
                    <a:pPr algn="ctr">
                      <a:spcBef>
                        <a:spcPct val="30000"/>
                      </a:spcBef>
                      <a:defRPr/>
                    </a:pPr>
                    <a:endParaRPr lang="en-US" kern="0" dirty="0">
                      <a:solidFill>
                        <a:srgbClr val="000000"/>
                      </a:solidFill>
                      <a:latin typeface="Arial"/>
                    </a:endParaRPr>
                  </a:p>
                </p:txBody>
              </p:sp>
            </p:grpSp>
          </p:grpSp>
          <p:grpSp>
            <p:nvGrpSpPr>
              <p:cNvPr id="15" name="Group 25">
                <a:extLst>
                  <a:ext uri="{FF2B5EF4-FFF2-40B4-BE49-F238E27FC236}">
                    <a16:creationId xmlns:a16="http://schemas.microsoft.com/office/drawing/2014/main" id="{782DEAF0-6FC5-4E79-8FA2-BFB2DB3A1D21}"/>
                  </a:ext>
                </a:extLst>
              </p:cNvPr>
              <p:cNvGrpSpPr/>
              <p:nvPr/>
            </p:nvGrpSpPr>
            <p:grpSpPr>
              <a:xfrm>
                <a:off x="498601" y="2331458"/>
                <a:ext cx="2565848" cy="787570"/>
                <a:chOff x="41401" y="2245733"/>
                <a:chExt cx="2565848" cy="787570"/>
              </a:xfrm>
            </p:grpSpPr>
            <p:sp>
              <p:nvSpPr>
                <p:cNvPr id="36" name="TextBox 32">
                  <a:extLst>
                    <a:ext uri="{FF2B5EF4-FFF2-40B4-BE49-F238E27FC236}">
                      <a16:creationId xmlns:a16="http://schemas.microsoft.com/office/drawing/2014/main" id="{C390620A-1714-4861-9899-20FD89064517}"/>
                    </a:ext>
                  </a:extLst>
                </p:cNvPr>
                <p:cNvSpPr txBox="1"/>
                <p:nvPr/>
              </p:nvSpPr>
              <p:spPr>
                <a:xfrm>
                  <a:off x="41401" y="2245733"/>
                  <a:ext cx="2298761" cy="549147"/>
                </a:xfrm>
                <a:prstGeom prst="rect">
                  <a:avLst/>
                </a:prstGeom>
                <a:solidFill>
                  <a:srgbClr val="008C7D">
                    <a:alpha val="30196"/>
                  </a:srgbClr>
                </a:solidFill>
              </p:spPr>
              <p:txBody>
                <a:bodyPr wrap="square" lIns="180000" rIns="72000" rtlCol="0" anchor="ctr">
                  <a:spAutoFit/>
                </a:bodyPr>
                <a:lstStyle/>
                <a:p>
                  <a:pPr algn="ctr">
                    <a:defRPr/>
                  </a:pPr>
                  <a:r>
                    <a:rPr lang="es-ES" sz="1500" b="1" kern="0" dirty="0">
                      <a:solidFill>
                        <a:srgbClr val="4B3232"/>
                      </a:solidFill>
                      <a:latin typeface="Arial"/>
                      <a:cs typeface="Calibri" pitchFamily="34" charset="0"/>
                    </a:rPr>
                    <a:t>Inhibición en el riñón de SGLT2</a:t>
                  </a:r>
                  <a:endParaRPr lang="en-GB" sz="1500" b="1" kern="0" dirty="0">
                    <a:solidFill>
                      <a:srgbClr val="4B3232"/>
                    </a:solidFill>
                    <a:latin typeface="Arial"/>
                    <a:cs typeface="Calibri" pitchFamily="34" charset="0"/>
                  </a:endParaRPr>
                </a:p>
              </p:txBody>
            </p:sp>
            <p:sp>
              <p:nvSpPr>
                <p:cNvPr id="37" name="Pentagon 33">
                  <a:extLst>
                    <a:ext uri="{FF2B5EF4-FFF2-40B4-BE49-F238E27FC236}">
                      <a16:creationId xmlns:a16="http://schemas.microsoft.com/office/drawing/2014/main" id="{B0783157-B96A-4E9D-A05E-B4A0A69FC442}"/>
                    </a:ext>
                  </a:extLst>
                </p:cNvPr>
                <p:cNvSpPr/>
                <p:nvPr/>
              </p:nvSpPr>
              <p:spPr>
                <a:xfrm rot="2576141">
                  <a:off x="2248535" y="2620520"/>
                  <a:ext cx="358714" cy="412783"/>
                </a:xfrm>
                <a:prstGeom prst="homePlate">
                  <a:avLst>
                    <a:gd name="adj" fmla="val 100000"/>
                  </a:avLst>
                </a:prstGeom>
                <a:solidFill>
                  <a:srgbClr val="E50071"/>
                </a:solidFill>
              </p:spPr>
              <p:txBody>
                <a:bodyPr wrap="square" rtlCol="0" anchor="ctr">
                  <a:noAutofit/>
                </a:bodyPr>
                <a:lstStyle/>
                <a:p>
                  <a:pPr algn="ctr">
                    <a:spcBef>
                      <a:spcPct val="30000"/>
                    </a:spcBef>
                    <a:defRPr/>
                  </a:pPr>
                  <a:endParaRPr lang="en-US" kern="0" dirty="0">
                    <a:solidFill>
                      <a:srgbClr val="000000"/>
                    </a:solidFill>
                    <a:latin typeface="Arial"/>
                  </a:endParaRPr>
                </a:p>
              </p:txBody>
            </p:sp>
          </p:grpSp>
          <p:sp>
            <p:nvSpPr>
              <p:cNvPr id="16" name="Pentagon 104">
                <a:extLst>
                  <a:ext uri="{FF2B5EF4-FFF2-40B4-BE49-F238E27FC236}">
                    <a16:creationId xmlns:a16="http://schemas.microsoft.com/office/drawing/2014/main" id="{DA5837A6-43C7-4197-B36F-B2D18D53D99A}"/>
                  </a:ext>
                </a:extLst>
              </p:cNvPr>
              <p:cNvSpPr/>
              <p:nvPr/>
            </p:nvSpPr>
            <p:spPr>
              <a:xfrm rot="10800000">
                <a:off x="4022729" y="3559454"/>
                <a:ext cx="1265037" cy="438912"/>
              </a:xfrm>
              <a:prstGeom prst="homePlate">
                <a:avLst/>
              </a:prstGeom>
              <a:gradFill>
                <a:gsLst>
                  <a:gs pos="0">
                    <a:sysClr val="window" lastClr="FFFFFF">
                      <a:lumMod val="50000"/>
                    </a:sysClr>
                  </a:gs>
                  <a:gs pos="100000">
                    <a:srgbClr val="EEECE1">
                      <a:lumMod val="90000"/>
                    </a:srgbClr>
                  </a:gs>
                </a:gsLst>
                <a:lin ang="10800000" scaled="0"/>
              </a:gradFill>
            </p:spPr>
            <p:txBody>
              <a:bodyPr wrap="square" rtlCol="0" anchor="ctr">
                <a:noAutofit/>
              </a:bodyPr>
              <a:lstStyle/>
              <a:p>
                <a:pPr algn="ctr">
                  <a:spcBef>
                    <a:spcPct val="30000"/>
                  </a:spcBef>
                  <a:defRPr/>
                </a:pPr>
                <a:endParaRPr lang="en-US" kern="0" dirty="0">
                  <a:solidFill>
                    <a:srgbClr val="000000"/>
                  </a:solidFill>
                  <a:latin typeface="Arial"/>
                </a:endParaRPr>
              </a:p>
            </p:txBody>
          </p:sp>
          <p:grpSp>
            <p:nvGrpSpPr>
              <p:cNvPr id="17" name="Group 15">
                <a:extLst>
                  <a:ext uri="{FF2B5EF4-FFF2-40B4-BE49-F238E27FC236}">
                    <a16:creationId xmlns:a16="http://schemas.microsoft.com/office/drawing/2014/main" id="{FC3409F8-7F7A-476D-A2E3-9FB67DE065C1}"/>
                  </a:ext>
                </a:extLst>
              </p:cNvPr>
              <p:cNvGrpSpPr/>
              <p:nvPr/>
            </p:nvGrpSpPr>
            <p:grpSpPr>
              <a:xfrm>
                <a:off x="6595165" y="3458118"/>
                <a:ext cx="2459833" cy="772872"/>
                <a:chOff x="6595165" y="3466766"/>
                <a:chExt cx="2459833" cy="772872"/>
              </a:xfrm>
            </p:grpSpPr>
            <p:grpSp>
              <p:nvGrpSpPr>
                <p:cNvPr id="30" name="Group 4">
                  <a:extLst>
                    <a:ext uri="{FF2B5EF4-FFF2-40B4-BE49-F238E27FC236}">
                      <a16:creationId xmlns:a16="http://schemas.microsoft.com/office/drawing/2014/main" id="{98706E7F-14BE-4082-BD36-97CD1E40ED02}"/>
                    </a:ext>
                  </a:extLst>
                </p:cNvPr>
                <p:cNvGrpSpPr/>
                <p:nvPr/>
              </p:nvGrpSpPr>
              <p:grpSpPr>
                <a:xfrm>
                  <a:off x="6595165" y="3798359"/>
                  <a:ext cx="2459833" cy="441279"/>
                  <a:chOff x="6844779" y="3899519"/>
                  <a:chExt cx="2459833" cy="441279"/>
                </a:xfrm>
              </p:grpSpPr>
              <p:sp>
                <p:nvSpPr>
                  <p:cNvPr id="34" name="TextBox 87">
                    <a:extLst>
                      <a:ext uri="{FF2B5EF4-FFF2-40B4-BE49-F238E27FC236}">
                        <a16:creationId xmlns:a16="http://schemas.microsoft.com/office/drawing/2014/main" id="{24AF90B7-EC04-471E-9987-CCF454EE446C}"/>
                      </a:ext>
                    </a:extLst>
                  </p:cNvPr>
                  <p:cNvSpPr txBox="1"/>
                  <p:nvPr/>
                </p:nvSpPr>
                <p:spPr>
                  <a:xfrm>
                    <a:off x="6844779" y="3899519"/>
                    <a:ext cx="2333832" cy="441279"/>
                  </a:xfrm>
                  <a:prstGeom prst="rect">
                    <a:avLst/>
                  </a:prstGeom>
                  <a:gradFill>
                    <a:gsLst>
                      <a:gs pos="0">
                        <a:srgbClr val="EEECE1">
                          <a:lumMod val="90000"/>
                        </a:srgbClr>
                      </a:gs>
                      <a:gs pos="100000">
                        <a:srgbClr val="4BACC6">
                          <a:lumMod val="40000"/>
                          <a:lumOff val="60000"/>
                        </a:srgbClr>
                      </a:gs>
                    </a:gsLst>
                    <a:lin ang="0" scaled="0"/>
                  </a:gradFill>
                </p:spPr>
                <p:txBody>
                  <a:bodyPr wrap="square" rtlCol="0">
                    <a:spAutoFit/>
                  </a:bodyPr>
                  <a:lstStyle>
                    <a:defPPr>
                      <a:defRPr lang="en-US"/>
                    </a:defPPr>
                    <a:lvl1pPr>
                      <a:spcAft>
                        <a:spcPts val="1200"/>
                      </a:spcAft>
                      <a:defRPr sz="1200" b="1">
                        <a:solidFill>
                          <a:schemeClr val="tx2"/>
                        </a:solidFill>
                        <a:cs typeface="Calibri" pitchFamily="34" charset="0"/>
                      </a:defRPr>
                    </a:lvl1pPr>
                  </a:lstStyle>
                  <a:p>
                    <a:pPr>
                      <a:defRPr/>
                    </a:pPr>
                    <a:r>
                      <a:rPr lang="en-GB" kern="0" dirty="0">
                        <a:solidFill>
                          <a:srgbClr val="4B3232"/>
                        </a:solidFill>
                        <a:latin typeface="Arial"/>
                      </a:rPr>
                      <a:t>Contractilidad del músculo cardiaco</a:t>
                    </a:r>
                  </a:p>
                </p:txBody>
              </p:sp>
              <p:sp>
                <p:nvSpPr>
                  <p:cNvPr id="35" name="Up Arrow 109">
                    <a:extLst>
                      <a:ext uri="{FF2B5EF4-FFF2-40B4-BE49-F238E27FC236}">
                        <a16:creationId xmlns:a16="http://schemas.microsoft.com/office/drawing/2014/main" id="{98F1F44B-ED55-4C28-B91C-A7621C7FEFFA}"/>
                      </a:ext>
                    </a:extLst>
                  </p:cNvPr>
                  <p:cNvSpPr/>
                  <p:nvPr/>
                </p:nvSpPr>
                <p:spPr>
                  <a:xfrm>
                    <a:off x="9052612" y="3932128"/>
                    <a:ext cx="252000" cy="311834"/>
                  </a:xfrm>
                  <a:prstGeom prst="upArrow">
                    <a:avLst/>
                  </a:prstGeom>
                  <a:solidFill>
                    <a:srgbClr val="4BACC6"/>
                  </a:solidFill>
                  <a:ln>
                    <a:solidFill>
                      <a:sysClr val="window" lastClr="FFFFFF"/>
                    </a:solidFill>
                  </a:ln>
                </p:spPr>
                <p:txBody>
                  <a:bodyPr wrap="square" rtlCol="0" anchor="ctr">
                    <a:noAutofit/>
                  </a:bodyPr>
                  <a:lstStyle/>
                  <a:p>
                    <a:pPr algn="ctr">
                      <a:spcBef>
                        <a:spcPct val="30000"/>
                      </a:spcBef>
                      <a:defRPr/>
                    </a:pPr>
                    <a:endParaRPr lang="en-US" kern="0" dirty="0">
                      <a:solidFill>
                        <a:srgbClr val="000000"/>
                      </a:solidFill>
                      <a:latin typeface="Arial"/>
                    </a:endParaRPr>
                  </a:p>
                </p:txBody>
              </p:sp>
            </p:grpSp>
            <p:grpSp>
              <p:nvGrpSpPr>
                <p:cNvPr id="31" name="Group 3">
                  <a:extLst>
                    <a:ext uri="{FF2B5EF4-FFF2-40B4-BE49-F238E27FC236}">
                      <a16:creationId xmlns:a16="http://schemas.microsoft.com/office/drawing/2014/main" id="{7F468105-BCDD-474D-B3E6-1A31C84FC4D6}"/>
                    </a:ext>
                  </a:extLst>
                </p:cNvPr>
                <p:cNvGrpSpPr/>
                <p:nvPr/>
              </p:nvGrpSpPr>
              <p:grpSpPr>
                <a:xfrm>
                  <a:off x="6595165" y="3466766"/>
                  <a:ext cx="2455623" cy="311832"/>
                  <a:chOff x="6844779" y="3581066"/>
                  <a:chExt cx="2455623" cy="311832"/>
                </a:xfrm>
              </p:grpSpPr>
              <p:sp>
                <p:nvSpPr>
                  <p:cNvPr id="32" name="TextBox 37">
                    <a:extLst>
                      <a:ext uri="{FF2B5EF4-FFF2-40B4-BE49-F238E27FC236}">
                        <a16:creationId xmlns:a16="http://schemas.microsoft.com/office/drawing/2014/main" id="{D3F841CC-713B-4636-8AD4-33CFCEB061F0}"/>
                      </a:ext>
                    </a:extLst>
                  </p:cNvPr>
                  <p:cNvSpPr txBox="1"/>
                  <p:nvPr/>
                </p:nvSpPr>
                <p:spPr>
                  <a:xfrm>
                    <a:off x="6844779" y="3581067"/>
                    <a:ext cx="2333833" cy="264768"/>
                  </a:xfrm>
                  <a:prstGeom prst="rect">
                    <a:avLst/>
                  </a:prstGeom>
                  <a:gradFill>
                    <a:gsLst>
                      <a:gs pos="0">
                        <a:srgbClr val="EEECE1">
                          <a:lumMod val="90000"/>
                        </a:srgbClr>
                      </a:gs>
                      <a:gs pos="100000">
                        <a:srgbClr val="1F497D">
                          <a:lumMod val="40000"/>
                          <a:lumOff val="60000"/>
                        </a:srgbClr>
                      </a:gs>
                    </a:gsLst>
                    <a:lin ang="0" scaled="0"/>
                  </a:gradFill>
                </p:spPr>
                <p:txBody>
                  <a:bodyPr wrap="square" rtlCol="0">
                    <a:spAutoFit/>
                  </a:bodyPr>
                  <a:lstStyle/>
                  <a:p>
                    <a:pPr>
                      <a:spcAft>
                        <a:spcPts val="1200"/>
                      </a:spcAft>
                      <a:defRPr/>
                    </a:pPr>
                    <a:r>
                      <a:rPr lang="en-GB" sz="1200" b="1" kern="0" dirty="0">
                        <a:solidFill>
                          <a:srgbClr val="4B3232"/>
                        </a:solidFill>
                        <a:latin typeface="Arial"/>
                        <a:cs typeface="Calibri" pitchFamily="34" charset="0"/>
                      </a:rPr>
                      <a:t>Estrés cardiaco</a:t>
                    </a:r>
                  </a:p>
                </p:txBody>
              </p:sp>
              <p:sp>
                <p:nvSpPr>
                  <p:cNvPr id="33" name="Up Arrow 39">
                    <a:extLst>
                      <a:ext uri="{FF2B5EF4-FFF2-40B4-BE49-F238E27FC236}">
                        <a16:creationId xmlns:a16="http://schemas.microsoft.com/office/drawing/2014/main" id="{D4E4CE61-D673-475B-9372-E20B0B046080}"/>
                      </a:ext>
                    </a:extLst>
                  </p:cNvPr>
                  <p:cNvSpPr/>
                  <p:nvPr/>
                </p:nvSpPr>
                <p:spPr>
                  <a:xfrm rot="10800000">
                    <a:off x="9048402" y="3581066"/>
                    <a:ext cx="252000" cy="311832"/>
                  </a:xfrm>
                  <a:prstGeom prst="upArrow">
                    <a:avLst/>
                  </a:prstGeom>
                  <a:solidFill>
                    <a:srgbClr val="1F497D"/>
                  </a:solidFill>
                  <a:ln>
                    <a:solidFill>
                      <a:sysClr val="window" lastClr="FFFFFF"/>
                    </a:solidFill>
                  </a:ln>
                </p:spPr>
                <p:txBody>
                  <a:bodyPr wrap="square" rtlCol="0" anchor="ctr">
                    <a:noAutofit/>
                  </a:bodyPr>
                  <a:lstStyle/>
                  <a:p>
                    <a:pPr algn="ctr">
                      <a:spcBef>
                        <a:spcPct val="30000"/>
                      </a:spcBef>
                      <a:defRPr/>
                    </a:pPr>
                    <a:endParaRPr lang="en-US" kern="0" dirty="0">
                      <a:solidFill>
                        <a:srgbClr val="000000"/>
                      </a:solidFill>
                      <a:latin typeface="Arial"/>
                    </a:endParaRPr>
                  </a:p>
                </p:txBody>
              </p:sp>
            </p:grpSp>
          </p:grpSp>
          <p:grpSp>
            <p:nvGrpSpPr>
              <p:cNvPr id="18" name="Group 24">
                <a:extLst>
                  <a:ext uri="{FF2B5EF4-FFF2-40B4-BE49-F238E27FC236}">
                    <a16:creationId xmlns:a16="http://schemas.microsoft.com/office/drawing/2014/main" id="{32CDAD4E-F6DA-47FF-B7CB-DAC300535EA2}"/>
                  </a:ext>
                </a:extLst>
              </p:cNvPr>
              <p:cNvGrpSpPr/>
              <p:nvPr/>
            </p:nvGrpSpPr>
            <p:grpSpPr>
              <a:xfrm>
                <a:off x="366476" y="3212505"/>
                <a:ext cx="2467849" cy="1042561"/>
                <a:chOff x="-176280" y="3239004"/>
                <a:chExt cx="2467849" cy="1042561"/>
              </a:xfrm>
            </p:grpSpPr>
            <p:grpSp>
              <p:nvGrpSpPr>
                <p:cNvPr id="21" name="Group 10">
                  <a:extLst>
                    <a:ext uri="{FF2B5EF4-FFF2-40B4-BE49-F238E27FC236}">
                      <a16:creationId xmlns:a16="http://schemas.microsoft.com/office/drawing/2014/main" id="{72B94263-E0C7-4436-B943-0741A5098528}"/>
                    </a:ext>
                  </a:extLst>
                </p:cNvPr>
                <p:cNvGrpSpPr/>
                <p:nvPr/>
              </p:nvGrpSpPr>
              <p:grpSpPr>
                <a:xfrm>
                  <a:off x="-176280" y="3239004"/>
                  <a:ext cx="2467849" cy="337208"/>
                  <a:chOff x="-176280" y="3286629"/>
                  <a:chExt cx="2467849" cy="337208"/>
                </a:xfrm>
              </p:grpSpPr>
              <p:sp>
                <p:nvSpPr>
                  <p:cNvPr id="28" name="TextBox 93">
                    <a:extLst>
                      <a:ext uri="{FF2B5EF4-FFF2-40B4-BE49-F238E27FC236}">
                        <a16:creationId xmlns:a16="http://schemas.microsoft.com/office/drawing/2014/main" id="{D8F843ED-E8B9-496B-8059-644361C85C6F}"/>
                      </a:ext>
                    </a:extLst>
                  </p:cNvPr>
                  <p:cNvSpPr txBox="1"/>
                  <p:nvPr/>
                </p:nvSpPr>
                <p:spPr>
                  <a:xfrm>
                    <a:off x="-49359" y="3286629"/>
                    <a:ext cx="2340928" cy="250058"/>
                  </a:xfrm>
                  <a:prstGeom prst="rect">
                    <a:avLst/>
                  </a:prstGeom>
                  <a:gradFill>
                    <a:gsLst>
                      <a:gs pos="0">
                        <a:srgbClr val="EEECE1">
                          <a:lumMod val="90000"/>
                        </a:srgbClr>
                      </a:gs>
                      <a:gs pos="100000">
                        <a:srgbClr val="4BACC6">
                          <a:lumMod val="40000"/>
                          <a:lumOff val="60000"/>
                        </a:srgbClr>
                      </a:gs>
                    </a:gsLst>
                    <a:lin ang="10800000" scaled="0"/>
                  </a:gradFill>
                </p:spPr>
                <p:txBody>
                  <a:bodyPr wrap="square" lIns="216000" rIns="90000" rtlCol="0">
                    <a:spAutoFit/>
                  </a:bodyPr>
                  <a:lstStyle>
                    <a:defPPr>
                      <a:defRPr lang="en-US"/>
                    </a:defPPr>
                    <a:lvl1pPr>
                      <a:spcAft>
                        <a:spcPts val="1200"/>
                      </a:spcAft>
                      <a:defRPr sz="1200" b="1">
                        <a:solidFill>
                          <a:schemeClr val="tx2"/>
                        </a:solidFill>
                        <a:cs typeface="Calibri" pitchFamily="34" charset="0"/>
                      </a:defRPr>
                    </a:lvl1pPr>
                  </a:lstStyle>
                  <a:p>
                    <a:pPr>
                      <a:defRPr/>
                    </a:pPr>
                    <a:r>
                      <a:rPr lang="en-GB" sz="1100" kern="0" dirty="0">
                        <a:solidFill>
                          <a:srgbClr val="4B3232"/>
                        </a:solidFill>
                        <a:latin typeface="Arial"/>
                      </a:rPr>
                      <a:t>Na+ &amp; secreción de glucosa</a:t>
                    </a:r>
                  </a:p>
                </p:txBody>
              </p:sp>
              <p:sp>
                <p:nvSpPr>
                  <p:cNvPr id="29" name="Up Arrow 112">
                    <a:extLst>
                      <a:ext uri="{FF2B5EF4-FFF2-40B4-BE49-F238E27FC236}">
                        <a16:creationId xmlns:a16="http://schemas.microsoft.com/office/drawing/2014/main" id="{4C6EB7BB-3380-4D47-B869-475D34B56F8F}"/>
                      </a:ext>
                    </a:extLst>
                  </p:cNvPr>
                  <p:cNvSpPr/>
                  <p:nvPr/>
                </p:nvSpPr>
                <p:spPr>
                  <a:xfrm>
                    <a:off x="-176280" y="3313225"/>
                    <a:ext cx="252000" cy="310612"/>
                  </a:xfrm>
                  <a:prstGeom prst="upArrow">
                    <a:avLst/>
                  </a:prstGeom>
                  <a:solidFill>
                    <a:srgbClr val="4BACC6"/>
                  </a:solidFill>
                  <a:ln>
                    <a:solidFill>
                      <a:sysClr val="window" lastClr="FFFFFF"/>
                    </a:solidFill>
                  </a:ln>
                </p:spPr>
                <p:txBody>
                  <a:bodyPr wrap="square" rtlCol="0" anchor="ctr">
                    <a:noAutofit/>
                  </a:bodyPr>
                  <a:lstStyle/>
                  <a:p>
                    <a:pPr algn="ctr">
                      <a:spcBef>
                        <a:spcPct val="30000"/>
                      </a:spcBef>
                      <a:defRPr/>
                    </a:pPr>
                    <a:endParaRPr lang="en-US" kern="0" dirty="0">
                      <a:solidFill>
                        <a:srgbClr val="000000"/>
                      </a:solidFill>
                      <a:latin typeface="Arial"/>
                    </a:endParaRPr>
                  </a:p>
                </p:txBody>
              </p:sp>
            </p:grpSp>
            <p:grpSp>
              <p:nvGrpSpPr>
                <p:cNvPr id="22" name="Group 11">
                  <a:extLst>
                    <a:ext uri="{FF2B5EF4-FFF2-40B4-BE49-F238E27FC236}">
                      <a16:creationId xmlns:a16="http://schemas.microsoft.com/office/drawing/2014/main" id="{D08E8863-6F13-4355-B858-A1AC326DE468}"/>
                    </a:ext>
                  </a:extLst>
                </p:cNvPr>
                <p:cNvGrpSpPr/>
                <p:nvPr/>
              </p:nvGrpSpPr>
              <p:grpSpPr>
                <a:xfrm>
                  <a:off x="-176280" y="3983576"/>
                  <a:ext cx="2411053" cy="297989"/>
                  <a:chOff x="-176280" y="4031201"/>
                  <a:chExt cx="2411053" cy="297989"/>
                </a:xfrm>
              </p:grpSpPr>
              <p:sp>
                <p:nvSpPr>
                  <p:cNvPr id="26" name="TextBox 102">
                    <a:extLst>
                      <a:ext uri="{FF2B5EF4-FFF2-40B4-BE49-F238E27FC236}">
                        <a16:creationId xmlns:a16="http://schemas.microsoft.com/office/drawing/2014/main" id="{23FECA60-20CC-4394-BCD1-DF253B44162C}"/>
                      </a:ext>
                    </a:extLst>
                  </p:cNvPr>
                  <p:cNvSpPr txBox="1"/>
                  <p:nvPr/>
                </p:nvSpPr>
                <p:spPr>
                  <a:xfrm>
                    <a:off x="-39731" y="4066558"/>
                    <a:ext cx="2274504" cy="250058"/>
                  </a:xfrm>
                  <a:prstGeom prst="rect">
                    <a:avLst/>
                  </a:prstGeom>
                  <a:gradFill>
                    <a:gsLst>
                      <a:gs pos="0">
                        <a:srgbClr val="EEECE1">
                          <a:lumMod val="90000"/>
                        </a:srgbClr>
                      </a:gs>
                      <a:gs pos="100000">
                        <a:srgbClr val="4BACC6">
                          <a:lumMod val="40000"/>
                          <a:lumOff val="60000"/>
                        </a:srgbClr>
                      </a:gs>
                    </a:gsLst>
                    <a:lin ang="10800000" scaled="0"/>
                  </a:gradFill>
                </p:spPr>
                <p:txBody>
                  <a:bodyPr wrap="square" lIns="216000" rIns="90000" rtlCol="0">
                    <a:spAutoFit/>
                  </a:bodyPr>
                  <a:lstStyle>
                    <a:defPPr>
                      <a:defRPr lang="en-US"/>
                    </a:defPPr>
                    <a:lvl1pPr>
                      <a:spcAft>
                        <a:spcPts val="1200"/>
                      </a:spcAft>
                      <a:defRPr sz="1200" b="1">
                        <a:solidFill>
                          <a:schemeClr val="tx2"/>
                        </a:solidFill>
                        <a:cs typeface="Calibri" pitchFamily="34" charset="0"/>
                      </a:defRPr>
                    </a:lvl1pPr>
                  </a:lstStyle>
                  <a:p>
                    <a:pPr>
                      <a:defRPr/>
                    </a:pPr>
                    <a:r>
                      <a:rPr lang="en-GB" sz="1100" kern="0" dirty="0">
                        <a:solidFill>
                          <a:srgbClr val="4B3232"/>
                        </a:solidFill>
                        <a:latin typeface="Arial"/>
                      </a:rPr>
                      <a:t>Diuresis</a:t>
                    </a:r>
                  </a:p>
                </p:txBody>
              </p:sp>
              <p:sp>
                <p:nvSpPr>
                  <p:cNvPr id="27" name="Up Arrow 114">
                    <a:extLst>
                      <a:ext uri="{FF2B5EF4-FFF2-40B4-BE49-F238E27FC236}">
                        <a16:creationId xmlns:a16="http://schemas.microsoft.com/office/drawing/2014/main" id="{DF14059C-BC81-4E62-ACC2-17517A4D63BD}"/>
                      </a:ext>
                    </a:extLst>
                  </p:cNvPr>
                  <p:cNvSpPr/>
                  <p:nvPr/>
                </p:nvSpPr>
                <p:spPr>
                  <a:xfrm>
                    <a:off x="-176280" y="4031201"/>
                    <a:ext cx="252000" cy="297989"/>
                  </a:xfrm>
                  <a:prstGeom prst="upArrow">
                    <a:avLst/>
                  </a:prstGeom>
                  <a:solidFill>
                    <a:srgbClr val="4BACC6"/>
                  </a:solidFill>
                  <a:ln>
                    <a:solidFill>
                      <a:sysClr val="window" lastClr="FFFFFF"/>
                    </a:solidFill>
                  </a:ln>
                </p:spPr>
                <p:txBody>
                  <a:bodyPr wrap="square" rtlCol="0" anchor="ctr">
                    <a:noAutofit/>
                  </a:bodyPr>
                  <a:lstStyle/>
                  <a:p>
                    <a:pPr algn="ctr">
                      <a:spcBef>
                        <a:spcPct val="30000"/>
                      </a:spcBef>
                      <a:defRPr/>
                    </a:pPr>
                    <a:endParaRPr lang="en-US" kern="0" dirty="0">
                      <a:solidFill>
                        <a:srgbClr val="000000"/>
                      </a:solidFill>
                      <a:latin typeface="Arial"/>
                    </a:endParaRPr>
                  </a:p>
                </p:txBody>
              </p:sp>
            </p:grpSp>
            <p:grpSp>
              <p:nvGrpSpPr>
                <p:cNvPr id="23" name="Group 9">
                  <a:extLst>
                    <a:ext uri="{FF2B5EF4-FFF2-40B4-BE49-F238E27FC236}">
                      <a16:creationId xmlns:a16="http://schemas.microsoft.com/office/drawing/2014/main" id="{6E0C310E-3948-403A-9EE2-7EEB9F0005A6}"/>
                    </a:ext>
                  </a:extLst>
                </p:cNvPr>
                <p:cNvGrpSpPr/>
                <p:nvPr/>
              </p:nvGrpSpPr>
              <p:grpSpPr>
                <a:xfrm>
                  <a:off x="-176280" y="3663427"/>
                  <a:ext cx="2467849" cy="297990"/>
                  <a:chOff x="-176280" y="3711052"/>
                  <a:chExt cx="2467849" cy="297990"/>
                </a:xfrm>
              </p:grpSpPr>
              <p:sp>
                <p:nvSpPr>
                  <p:cNvPr id="24" name="TextBox 103">
                    <a:extLst>
                      <a:ext uri="{FF2B5EF4-FFF2-40B4-BE49-F238E27FC236}">
                        <a16:creationId xmlns:a16="http://schemas.microsoft.com/office/drawing/2014/main" id="{80690C5B-FCAF-4C2D-9031-AAD0D2A502F9}"/>
                      </a:ext>
                    </a:extLst>
                  </p:cNvPr>
                  <p:cNvSpPr txBox="1"/>
                  <p:nvPr/>
                </p:nvSpPr>
                <p:spPr>
                  <a:xfrm>
                    <a:off x="-49359" y="3714534"/>
                    <a:ext cx="2340928" cy="250058"/>
                  </a:xfrm>
                  <a:prstGeom prst="rect">
                    <a:avLst/>
                  </a:prstGeom>
                  <a:gradFill>
                    <a:gsLst>
                      <a:gs pos="0">
                        <a:srgbClr val="EEECE1">
                          <a:lumMod val="90000"/>
                        </a:srgbClr>
                      </a:gs>
                      <a:gs pos="100000">
                        <a:srgbClr val="1F497D">
                          <a:lumMod val="40000"/>
                          <a:lumOff val="60000"/>
                        </a:srgbClr>
                      </a:gs>
                    </a:gsLst>
                    <a:lin ang="10800000" scaled="0"/>
                  </a:gradFill>
                </p:spPr>
                <p:txBody>
                  <a:bodyPr wrap="square" lIns="216000" rIns="90000" rtlCol="0">
                    <a:spAutoFit/>
                  </a:bodyPr>
                  <a:lstStyle>
                    <a:defPPr>
                      <a:defRPr lang="en-US"/>
                    </a:defPPr>
                    <a:lvl1pPr>
                      <a:spcAft>
                        <a:spcPts val="1200"/>
                      </a:spcAft>
                      <a:defRPr sz="1200" b="1">
                        <a:solidFill>
                          <a:schemeClr val="tx2"/>
                        </a:solidFill>
                        <a:cs typeface="Calibri" pitchFamily="34" charset="0"/>
                      </a:defRPr>
                    </a:lvl1pPr>
                  </a:lstStyle>
                  <a:p>
                    <a:pPr>
                      <a:defRPr/>
                    </a:pPr>
                    <a:r>
                      <a:rPr lang="en-GB" sz="1100" kern="0" dirty="0">
                        <a:solidFill>
                          <a:srgbClr val="4B3232"/>
                        </a:solidFill>
                        <a:latin typeface="Arial"/>
                      </a:rPr>
                      <a:t>Hipertensión glomerular</a:t>
                    </a:r>
                  </a:p>
                </p:txBody>
              </p:sp>
              <p:sp>
                <p:nvSpPr>
                  <p:cNvPr id="25" name="Up Arrow 48">
                    <a:extLst>
                      <a:ext uri="{FF2B5EF4-FFF2-40B4-BE49-F238E27FC236}">
                        <a16:creationId xmlns:a16="http://schemas.microsoft.com/office/drawing/2014/main" id="{64AF2EA7-CE59-4502-AAA3-E8F81ECC2833}"/>
                      </a:ext>
                    </a:extLst>
                  </p:cNvPr>
                  <p:cNvSpPr/>
                  <p:nvPr/>
                </p:nvSpPr>
                <p:spPr>
                  <a:xfrm rot="10800000">
                    <a:off x="-176280" y="3711052"/>
                    <a:ext cx="252000" cy="297990"/>
                  </a:xfrm>
                  <a:prstGeom prst="upArrow">
                    <a:avLst/>
                  </a:prstGeom>
                  <a:solidFill>
                    <a:srgbClr val="1F497D"/>
                  </a:solidFill>
                  <a:ln>
                    <a:solidFill>
                      <a:sysClr val="window" lastClr="FFFFFF"/>
                    </a:solidFill>
                  </a:ln>
                </p:spPr>
                <p:txBody>
                  <a:bodyPr wrap="square" rtlCol="0" anchor="ctr">
                    <a:noAutofit/>
                  </a:bodyPr>
                  <a:lstStyle/>
                  <a:p>
                    <a:pPr algn="ctr">
                      <a:spcBef>
                        <a:spcPct val="30000"/>
                      </a:spcBef>
                      <a:defRPr/>
                    </a:pPr>
                    <a:endParaRPr lang="en-US" kern="0" dirty="0">
                      <a:solidFill>
                        <a:srgbClr val="000000"/>
                      </a:solidFill>
                      <a:latin typeface="Arial"/>
                    </a:endParaRPr>
                  </a:p>
                </p:txBody>
              </p:sp>
            </p:grpSp>
          </p:grpSp>
          <p:sp>
            <p:nvSpPr>
              <p:cNvPr id="19" name="Pentagon 82">
                <a:extLst>
                  <a:ext uri="{FF2B5EF4-FFF2-40B4-BE49-F238E27FC236}">
                    <a16:creationId xmlns:a16="http://schemas.microsoft.com/office/drawing/2014/main" id="{27BA694F-EE5A-4E73-9648-268EB0956997}"/>
                  </a:ext>
                </a:extLst>
              </p:cNvPr>
              <p:cNvSpPr/>
              <p:nvPr/>
            </p:nvSpPr>
            <p:spPr>
              <a:xfrm rot="2878523">
                <a:off x="5030562" y="2759797"/>
                <a:ext cx="804473" cy="438912"/>
              </a:xfrm>
              <a:prstGeom prst="homePlate">
                <a:avLst/>
              </a:prstGeom>
              <a:gradFill>
                <a:gsLst>
                  <a:gs pos="0">
                    <a:sysClr val="window" lastClr="FFFFFF">
                      <a:lumMod val="50000"/>
                    </a:sysClr>
                  </a:gs>
                  <a:gs pos="100000">
                    <a:srgbClr val="EEECE1">
                      <a:lumMod val="90000"/>
                    </a:srgbClr>
                  </a:gs>
                </a:gsLst>
                <a:lin ang="10800000" scaled="0"/>
              </a:gradFill>
            </p:spPr>
            <p:txBody>
              <a:bodyPr wrap="square" rtlCol="0" anchor="ctr">
                <a:noAutofit/>
              </a:bodyPr>
              <a:lstStyle/>
              <a:p>
                <a:pPr algn="ctr">
                  <a:spcBef>
                    <a:spcPct val="30000"/>
                  </a:spcBef>
                  <a:defRPr/>
                </a:pPr>
                <a:endParaRPr lang="en-US" kern="0" dirty="0">
                  <a:solidFill>
                    <a:srgbClr val="000000"/>
                  </a:solidFill>
                  <a:latin typeface="Arial"/>
                </a:endParaRPr>
              </a:p>
            </p:txBody>
          </p:sp>
          <p:sp>
            <p:nvSpPr>
              <p:cNvPr id="20" name="Pentagon 92">
                <a:extLst>
                  <a:ext uri="{FF2B5EF4-FFF2-40B4-BE49-F238E27FC236}">
                    <a16:creationId xmlns:a16="http://schemas.microsoft.com/office/drawing/2014/main" id="{70737CBE-7362-4AC8-8CEF-B8E19CF5E306}"/>
                  </a:ext>
                </a:extLst>
              </p:cNvPr>
              <p:cNvSpPr/>
              <p:nvPr/>
            </p:nvSpPr>
            <p:spPr>
              <a:xfrm rot="18353391">
                <a:off x="3738622" y="2769380"/>
                <a:ext cx="806400" cy="438912"/>
              </a:xfrm>
              <a:prstGeom prst="homePlate">
                <a:avLst/>
              </a:prstGeom>
              <a:gradFill>
                <a:gsLst>
                  <a:gs pos="0">
                    <a:sysClr val="window" lastClr="FFFFFF">
                      <a:lumMod val="50000"/>
                    </a:sysClr>
                  </a:gs>
                  <a:gs pos="100000">
                    <a:srgbClr val="EEECE1">
                      <a:lumMod val="90000"/>
                    </a:srgbClr>
                  </a:gs>
                </a:gsLst>
                <a:lin ang="10800000" scaled="0"/>
              </a:gradFill>
            </p:spPr>
            <p:txBody>
              <a:bodyPr wrap="square" rtlCol="0" anchor="ctr">
                <a:noAutofit/>
              </a:bodyPr>
              <a:lstStyle/>
              <a:p>
                <a:pPr algn="ctr">
                  <a:spcBef>
                    <a:spcPct val="30000"/>
                  </a:spcBef>
                  <a:defRPr/>
                </a:pPr>
                <a:endParaRPr lang="en-US" kern="0" dirty="0">
                  <a:solidFill>
                    <a:srgbClr val="000000"/>
                  </a:solidFill>
                  <a:latin typeface="Arial"/>
                </a:endParaRPr>
              </a:p>
            </p:txBody>
          </p:sp>
        </p:grpSp>
        <p:sp>
          <p:nvSpPr>
            <p:cNvPr id="6" name="Rounded Rectangle 6">
              <a:extLst>
                <a:ext uri="{FF2B5EF4-FFF2-40B4-BE49-F238E27FC236}">
                  <a16:creationId xmlns:a16="http://schemas.microsoft.com/office/drawing/2014/main" id="{748095D4-4049-4ADF-BECD-D3C520C332AE}"/>
                </a:ext>
              </a:extLst>
            </p:cNvPr>
            <p:cNvSpPr/>
            <p:nvPr/>
          </p:nvSpPr>
          <p:spPr>
            <a:xfrm>
              <a:off x="4471695" y="5525713"/>
              <a:ext cx="2588086" cy="327674"/>
            </a:xfrm>
            <a:prstGeom prst="roundRect">
              <a:avLst/>
            </a:prstGeom>
            <a:solidFill>
              <a:srgbClr val="4BACC6">
                <a:lumMod val="40000"/>
                <a:lumOff val="60000"/>
              </a:srgbClr>
            </a:solidFill>
          </p:spPr>
          <p:txBody>
            <a:bodyPr wrap="square" rtlCol="0">
              <a:spAutoFit/>
            </a:bodyPr>
            <a:lstStyle/>
            <a:p>
              <a:pPr>
                <a:defRPr/>
              </a:pPr>
              <a:r>
                <a:rPr lang="en-GB" sz="1100" b="1" kern="0" dirty="0">
                  <a:solidFill>
                    <a:srgbClr val="4B3232"/>
                  </a:solidFill>
                  <a:latin typeface="Arial"/>
                </a:rPr>
                <a:t>Flujo sanguíneo renal</a:t>
              </a:r>
            </a:p>
          </p:txBody>
        </p:sp>
        <p:sp>
          <p:nvSpPr>
            <p:cNvPr id="7" name="Rounded Rectangle 62">
              <a:extLst>
                <a:ext uri="{FF2B5EF4-FFF2-40B4-BE49-F238E27FC236}">
                  <a16:creationId xmlns:a16="http://schemas.microsoft.com/office/drawing/2014/main" id="{A790826F-AB06-4E5B-8E84-8E92E53CF34A}"/>
                </a:ext>
              </a:extLst>
            </p:cNvPr>
            <p:cNvSpPr/>
            <p:nvPr/>
          </p:nvSpPr>
          <p:spPr>
            <a:xfrm>
              <a:off x="4954102" y="5057778"/>
              <a:ext cx="2105681" cy="327674"/>
            </a:xfrm>
            <a:prstGeom prst="roundRect">
              <a:avLst/>
            </a:prstGeom>
            <a:solidFill>
              <a:srgbClr val="4BACC6">
                <a:lumMod val="40000"/>
                <a:lumOff val="60000"/>
              </a:srgbClr>
            </a:solidFill>
          </p:spPr>
          <p:txBody>
            <a:bodyPr wrap="square" rtlCol="0">
              <a:spAutoFit/>
            </a:bodyPr>
            <a:lstStyle/>
            <a:p>
              <a:pPr>
                <a:defRPr/>
              </a:pPr>
              <a:r>
                <a:rPr lang="en-GB" sz="1100" b="1" kern="0" dirty="0">
                  <a:solidFill>
                    <a:srgbClr val="4B3232"/>
                  </a:solidFill>
                  <a:latin typeface="Arial"/>
                </a:rPr>
                <a:t>Oxigenación renal</a:t>
              </a:r>
            </a:p>
          </p:txBody>
        </p:sp>
        <p:sp>
          <p:nvSpPr>
            <p:cNvPr id="8" name="Up Arrow 63">
              <a:extLst>
                <a:ext uri="{FF2B5EF4-FFF2-40B4-BE49-F238E27FC236}">
                  <a16:creationId xmlns:a16="http://schemas.microsoft.com/office/drawing/2014/main" id="{6838E41B-4BF4-4849-A389-FF54E92DCE73}"/>
                </a:ext>
              </a:extLst>
            </p:cNvPr>
            <p:cNvSpPr/>
            <p:nvPr/>
          </p:nvSpPr>
          <p:spPr>
            <a:xfrm>
              <a:off x="6892010" y="5064300"/>
              <a:ext cx="298389" cy="403720"/>
            </a:xfrm>
            <a:prstGeom prst="upArrow">
              <a:avLst/>
            </a:prstGeom>
            <a:solidFill>
              <a:srgbClr val="4BACC6"/>
            </a:solidFill>
            <a:ln>
              <a:solidFill>
                <a:sysClr val="window" lastClr="FFFFFF"/>
              </a:solidFill>
            </a:ln>
          </p:spPr>
          <p:txBody>
            <a:bodyPr wrap="square" rtlCol="0" anchor="ctr">
              <a:noAutofit/>
            </a:bodyPr>
            <a:lstStyle/>
            <a:p>
              <a:pPr algn="ctr">
                <a:spcBef>
                  <a:spcPct val="30000"/>
                </a:spcBef>
                <a:defRPr/>
              </a:pPr>
              <a:endParaRPr lang="en-US" kern="0" dirty="0">
                <a:solidFill>
                  <a:srgbClr val="000000"/>
                </a:solidFill>
                <a:latin typeface="Arial"/>
              </a:endParaRPr>
            </a:p>
          </p:txBody>
        </p:sp>
        <p:sp>
          <p:nvSpPr>
            <p:cNvPr id="9" name="Up Arrow 64">
              <a:extLst>
                <a:ext uri="{FF2B5EF4-FFF2-40B4-BE49-F238E27FC236}">
                  <a16:creationId xmlns:a16="http://schemas.microsoft.com/office/drawing/2014/main" id="{F2D05F32-ECA3-40AE-A95A-3EA7C1CA2A87}"/>
                </a:ext>
              </a:extLst>
            </p:cNvPr>
            <p:cNvSpPr/>
            <p:nvPr/>
          </p:nvSpPr>
          <p:spPr>
            <a:xfrm>
              <a:off x="6892010" y="5525676"/>
              <a:ext cx="298389" cy="409432"/>
            </a:xfrm>
            <a:prstGeom prst="upArrow">
              <a:avLst/>
            </a:prstGeom>
            <a:solidFill>
              <a:srgbClr val="4BACC6"/>
            </a:solidFill>
            <a:ln>
              <a:solidFill>
                <a:sysClr val="window" lastClr="FFFFFF"/>
              </a:solidFill>
            </a:ln>
          </p:spPr>
          <p:txBody>
            <a:bodyPr wrap="square" rtlCol="0" anchor="ctr">
              <a:noAutofit/>
            </a:bodyPr>
            <a:lstStyle/>
            <a:p>
              <a:pPr algn="ctr">
                <a:spcBef>
                  <a:spcPct val="30000"/>
                </a:spcBef>
                <a:defRPr/>
              </a:pPr>
              <a:endParaRPr lang="en-US" kern="0" dirty="0">
                <a:solidFill>
                  <a:srgbClr val="000000"/>
                </a:solidFill>
                <a:latin typeface="Arial"/>
              </a:endParaRPr>
            </a:p>
          </p:txBody>
        </p:sp>
        <p:sp>
          <p:nvSpPr>
            <p:cNvPr id="10" name="Rectangle 57">
              <a:extLst>
                <a:ext uri="{FF2B5EF4-FFF2-40B4-BE49-F238E27FC236}">
                  <a16:creationId xmlns:a16="http://schemas.microsoft.com/office/drawing/2014/main" id="{FE63C848-E875-4028-961F-AB3A7B90FC4B}"/>
                </a:ext>
              </a:extLst>
            </p:cNvPr>
            <p:cNvSpPr/>
            <p:nvPr/>
          </p:nvSpPr>
          <p:spPr>
            <a:xfrm>
              <a:off x="9638754" y="2066722"/>
              <a:ext cx="1919880" cy="1624716"/>
            </a:xfrm>
            <a:prstGeom prst="rect">
              <a:avLst/>
            </a:prstGeom>
            <a:solidFill>
              <a:srgbClr val="008C7D">
                <a:alpha val="30196"/>
              </a:srgbClr>
            </a:solidFill>
            <a:ln w="9525" cap="flat" cmpd="sng" algn="ctr">
              <a:noFill/>
              <a:prstDash val="solid"/>
            </a:ln>
            <a:effectLst/>
          </p:spPr>
          <p:txBody>
            <a:bodyPr lIns="36000" tIns="36000" rIns="36000" bIns="36000" rtlCol="0" anchor="ctr"/>
            <a:lstStyle/>
            <a:p>
              <a:pPr algn="ctr">
                <a:defRPr/>
              </a:pPr>
              <a:r>
                <a:rPr lang="es-ES" sz="1200" b="1" kern="0" dirty="0">
                  <a:solidFill>
                    <a:srgbClr val="002060"/>
                  </a:solidFill>
                  <a:latin typeface="Arial"/>
                </a:rPr>
                <a:t>Empagliflozina es un inhibidor de SGLT2</a:t>
              </a:r>
              <a:r>
                <a:rPr lang="es-ES" sz="1200" b="1" kern="0" baseline="30000" dirty="0">
                  <a:solidFill>
                    <a:srgbClr val="002060"/>
                  </a:solidFill>
                  <a:latin typeface="Arial"/>
                </a:rPr>
                <a:t>2</a:t>
              </a:r>
              <a:r>
                <a:rPr lang="es-ES" sz="1200" b="1" kern="0" dirty="0">
                  <a:solidFill>
                    <a:srgbClr val="002060"/>
                  </a:solidFill>
                  <a:latin typeface="Arial"/>
                </a:rPr>
                <a:t> reversible, altamente eficaz y selectivo</a:t>
              </a:r>
              <a:endParaRPr lang="en-US" sz="1200" b="1" kern="0" dirty="0">
                <a:solidFill>
                  <a:srgbClr val="002060"/>
                </a:solidFill>
                <a:latin typeface="Arial"/>
              </a:endParaRPr>
            </a:p>
          </p:txBody>
        </p:sp>
      </p:grpSp>
      <p:sp>
        <p:nvSpPr>
          <p:cNvPr id="53" name="Rectángulo 52">
            <a:extLst>
              <a:ext uri="{FF2B5EF4-FFF2-40B4-BE49-F238E27FC236}">
                <a16:creationId xmlns:a16="http://schemas.microsoft.com/office/drawing/2014/main" id="{8D0BCD51-CFF2-4F68-A8FC-E8CFCB5846F7}"/>
              </a:ext>
            </a:extLst>
          </p:cNvPr>
          <p:cNvSpPr/>
          <p:nvPr/>
        </p:nvSpPr>
        <p:spPr>
          <a:xfrm>
            <a:off x="458519" y="6120356"/>
            <a:ext cx="6094413" cy="261600"/>
          </a:xfrm>
          <a:prstGeom prst="rect">
            <a:avLst/>
          </a:prstGeom>
        </p:spPr>
        <p:txBody>
          <a:bodyPr lIns="91428" tIns="45715" rIns="91428" bIns="45715">
            <a:spAutoFit/>
          </a:bodyPr>
          <a:lstStyle/>
          <a:p>
            <a:r>
              <a:rPr lang="da-DK" sz="1100" dirty="0">
                <a:solidFill>
                  <a:srgbClr val="161616"/>
                </a:solidFill>
                <a:cs typeface="Calibri"/>
              </a:rPr>
              <a:t>PA, presión arterial; CV, cardiovascular; SGLT2, cotransportadores de sodio-glucosa tipo 2 </a:t>
            </a:r>
          </a:p>
        </p:txBody>
      </p:sp>
      <p:sp>
        <p:nvSpPr>
          <p:cNvPr id="54" name="Rectángulo 53">
            <a:extLst>
              <a:ext uri="{FF2B5EF4-FFF2-40B4-BE49-F238E27FC236}">
                <a16:creationId xmlns:a16="http://schemas.microsoft.com/office/drawing/2014/main" id="{78592A57-B92D-42F2-A7A6-EF1E3C92206B}"/>
              </a:ext>
            </a:extLst>
          </p:cNvPr>
          <p:cNvSpPr/>
          <p:nvPr/>
        </p:nvSpPr>
        <p:spPr>
          <a:xfrm>
            <a:off x="479376" y="6453364"/>
            <a:ext cx="9731494" cy="261600"/>
          </a:xfrm>
          <a:prstGeom prst="rect">
            <a:avLst/>
          </a:prstGeom>
        </p:spPr>
        <p:txBody>
          <a:bodyPr wrap="square" lIns="91428" tIns="45715" rIns="91428" bIns="45715">
            <a:spAutoFit/>
          </a:bodyPr>
          <a:lstStyle/>
          <a:p>
            <a:r>
              <a:rPr lang="da-DK" sz="1100" dirty="0">
                <a:solidFill>
                  <a:srgbClr val="161616"/>
                </a:solidFill>
                <a:cs typeface="Calibri"/>
              </a:rPr>
              <a:t>1. Sattar N </a:t>
            </a:r>
            <a:r>
              <a:rPr lang="da-DK" sz="1100" i="1" dirty="0">
                <a:solidFill>
                  <a:srgbClr val="161616"/>
                </a:solidFill>
                <a:cs typeface="Calibri"/>
              </a:rPr>
              <a:t>et al. Diabetologia </a:t>
            </a:r>
            <a:r>
              <a:rPr lang="da-DK" sz="1100" dirty="0">
                <a:solidFill>
                  <a:srgbClr val="161616"/>
                </a:solidFill>
                <a:cs typeface="Calibri"/>
              </a:rPr>
              <a:t>2016;59:1333; </a:t>
            </a:r>
            <a:r>
              <a:rPr lang="en-GB" sz="1100" dirty="0">
                <a:solidFill>
                  <a:srgbClr val="161616"/>
                </a:solidFill>
                <a:cs typeface="Calibri"/>
              </a:rPr>
              <a:t>2. Ficha técnica de Jardiance</a:t>
            </a:r>
            <a:r>
              <a:rPr lang="en-GB" sz="1100" baseline="30000" dirty="0">
                <a:solidFill>
                  <a:srgbClr val="161616"/>
                </a:solidFill>
                <a:cs typeface="Calibri"/>
              </a:rPr>
              <a:t>®</a:t>
            </a:r>
            <a:r>
              <a:rPr lang="en-GB" sz="1100" dirty="0">
                <a:solidFill>
                  <a:srgbClr val="161616"/>
                </a:solidFill>
                <a:cs typeface="Calibri"/>
              </a:rPr>
              <a:t> Boehringer Ingelheim. Disponible en www.ema.europa.eu </a:t>
            </a:r>
            <a:endParaRPr lang="en-US" sz="1100" dirty="0">
              <a:solidFill>
                <a:srgbClr val="161616"/>
              </a:solidFill>
              <a:cs typeface="Calibri"/>
            </a:endParaRPr>
          </a:p>
        </p:txBody>
      </p:sp>
      <p:sp>
        <p:nvSpPr>
          <p:cNvPr id="55" name="Title 1">
            <a:extLst>
              <a:ext uri="{FF2B5EF4-FFF2-40B4-BE49-F238E27FC236}">
                <a16:creationId xmlns:a16="http://schemas.microsoft.com/office/drawing/2014/main" id="{4C78CFAF-F1C7-40DE-9E9B-A9CF88E54E40}"/>
              </a:ext>
            </a:extLst>
          </p:cNvPr>
          <p:cNvSpPr txBox="1">
            <a:spLocks/>
          </p:cNvSpPr>
          <p:nvPr/>
        </p:nvSpPr>
        <p:spPr bwMode="auto">
          <a:xfrm>
            <a:off x="3719740" y="-310220"/>
            <a:ext cx="4618382" cy="33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5" rIns="91428" bIns="45715" numCol="1" anchor="ctr" anchorCtr="0" compatLnSpc="1">
            <a:prstTxWarp prst="textNoShape">
              <a:avLst/>
            </a:prstTxWarp>
          </a:bodyPr>
          <a:lstStyle>
            <a:lvl1pPr algn="l" rtl="0" eaLnBrk="0" fontAlgn="base" hangingPunct="0">
              <a:spcBef>
                <a:spcPct val="0"/>
              </a:spcBef>
              <a:spcAft>
                <a:spcPct val="0"/>
              </a:spcAft>
              <a:defRPr sz="2100" kern="1200">
                <a:solidFill>
                  <a:srgbClr val="53575E"/>
                </a:solidFill>
                <a:latin typeface="Arial" pitchFamily="34" charset="0"/>
                <a:ea typeface="+mj-ea"/>
                <a:cs typeface="Arial" pitchFamily="34" charset="0"/>
              </a:defRPr>
            </a:lvl1pPr>
            <a:lvl2pPr algn="l" rtl="0" eaLnBrk="0" fontAlgn="base" hangingPunct="0">
              <a:spcBef>
                <a:spcPct val="0"/>
              </a:spcBef>
              <a:spcAft>
                <a:spcPct val="0"/>
              </a:spcAft>
              <a:defRPr sz="2100">
                <a:solidFill>
                  <a:srgbClr val="53575E"/>
                </a:solidFill>
                <a:latin typeface="Arial" charset="0"/>
                <a:cs typeface="Arial" charset="0"/>
              </a:defRPr>
            </a:lvl2pPr>
            <a:lvl3pPr algn="l" rtl="0" eaLnBrk="0" fontAlgn="base" hangingPunct="0">
              <a:spcBef>
                <a:spcPct val="0"/>
              </a:spcBef>
              <a:spcAft>
                <a:spcPct val="0"/>
              </a:spcAft>
              <a:defRPr sz="2100">
                <a:solidFill>
                  <a:srgbClr val="53575E"/>
                </a:solidFill>
                <a:latin typeface="Arial" charset="0"/>
                <a:cs typeface="Arial" charset="0"/>
              </a:defRPr>
            </a:lvl3pPr>
            <a:lvl4pPr algn="l" rtl="0" eaLnBrk="0" fontAlgn="base" hangingPunct="0">
              <a:spcBef>
                <a:spcPct val="0"/>
              </a:spcBef>
              <a:spcAft>
                <a:spcPct val="0"/>
              </a:spcAft>
              <a:defRPr sz="2100">
                <a:solidFill>
                  <a:srgbClr val="53575E"/>
                </a:solidFill>
                <a:latin typeface="Arial" charset="0"/>
                <a:cs typeface="Arial" charset="0"/>
              </a:defRPr>
            </a:lvl4pPr>
            <a:lvl5pPr algn="l" rtl="0" eaLnBrk="0" fontAlgn="base" hangingPunct="0">
              <a:spcBef>
                <a:spcPct val="0"/>
              </a:spcBef>
              <a:spcAft>
                <a:spcPct val="0"/>
              </a:spcAft>
              <a:defRPr sz="2100">
                <a:solidFill>
                  <a:srgbClr val="53575E"/>
                </a:solidFill>
                <a:latin typeface="Arial" charset="0"/>
                <a:cs typeface="Arial" charset="0"/>
              </a:defRPr>
            </a:lvl5pPr>
            <a:lvl6pPr marL="342900" algn="l" rtl="0" fontAlgn="base">
              <a:spcBef>
                <a:spcPct val="0"/>
              </a:spcBef>
              <a:spcAft>
                <a:spcPct val="0"/>
              </a:spcAft>
              <a:defRPr sz="2100">
                <a:solidFill>
                  <a:srgbClr val="53575E"/>
                </a:solidFill>
                <a:latin typeface="Arial" charset="0"/>
                <a:cs typeface="Arial" charset="0"/>
              </a:defRPr>
            </a:lvl6pPr>
            <a:lvl7pPr marL="685800" algn="l" rtl="0" fontAlgn="base">
              <a:spcBef>
                <a:spcPct val="0"/>
              </a:spcBef>
              <a:spcAft>
                <a:spcPct val="0"/>
              </a:spcAft>
              <a:defRPr sz="2100">
                <a:solidFill>
                  <a:srgbClr val="53575E"/>
                </a:solidFill>
                <a:latin typeface="Arial" charset="0"/>
                <a:cs typeface="Arial" charset="0"/>
              </a:defRPr>
            </a:lvl7pPr>
            <a:lvl8pPr marL="1028700" algn="l" rtl="0" fontAlgn="base">
              <a:spcBef>
                <a:spcPct val="0"/>
              </a:spcBef>
              <a:spcAft>
                <a:spcPct val="0"/>
              </a:spcAft>
              <a:defRPr sz="2100">
                <a:solidFill>
                  <a:srgbClr val="53575E"/>
                </a:solidFill>
                <a:latin typeface="Arial" charset="0"/>
                <a:cs typeface="Arial" charset="0"/>
              </a:defRPr>
            </a:lvl8pPr>
            <a:lvl9pPr marL="1371600" algn="l" rtl="0" fontAlgn="base">
              <a:spcBef>
                <a:spcPct val="0"/>
              </a:spcBef>
              <a:spcAft>
                <a:spcPct val="0"/>
              </a:spcAft>
              <a:defRPr sz="2100">
                <a:solidFill>
                  <a:srgbClr val="53575E"/>
                </a:solidFill>
                <a:latin typeface="Arial" charset="0"/>
                <a:cs typeface="Arial" charset="0"/>
              </a:defRPr>
            </a:lvl9pPr>
          </a:lstStyle>
          <a:p>
            <a:pPr>
              <a:defRPr/>
            </a:pPr>
            <a:endParaRPr lang="es-ES" b="1" baseline="30000" dirty="0">
              <a:solidFill>
                <a:srgbClr val="161616"/>
              </a:solidFill>
            </a:endParaRPr>
          </a:p>
        </p:txBody>
      </p:sp>
    </p:spTree>
    <p:extLst>
      <p:ext uri="{BB962C8B-B14F-4D97-AF65-F5344CB8AC3E}">
        <p14:creationId xmlns:p14="http://schemas.microsoft.com/office/powerpoint/2010/main" val="31034252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6926" y="1579676"/>
            <a:ext cx="8058150" cy="4354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1540102" y="333829"/>
            <a:ext cx="9074068" cy="954107"/>
          </a:xfrm>
          <a:prstGeom prst="rect">
            <a:avLst/>
          </a:prstGeom>
          <a:noFill/>
        </p:spPr>
        <p:txBody>
          <a:bodyPr wrap="square" rtlCol="0">
            <a:spAutoFit/>
          </a:bodyPr>
          <a:lstStyle/>
          <a:p>
            <a:pPr defTabSz="914285">
              <a:defRPr/>
            </a:pPr>
            <a:r>
              <a:rPr lang="es-ES" sz="2800" b="1" dirty="0">
                <a:solidFill>
                  <a:schemeClr val="accent1">
                    <a:lumMod val="75000"/>
                  </a:schemeClr>
                </a:solidFill>
                <a:latin typeface="Times New Roman"/>
              </a:rPr>
              <a:t>La mortalidad es más frecuente en pacientes con DM2 con enfermedad renal que en los que no la tienen </a:t>
            </a:r>
            <a:endParaRPr lang="ca-ES" sz="2800" b="1" dirty="0">
              <a:solidFill>
                <a:schemeClr val="accent1">
                  <a:lumMod val="75000"/>
                </a:schemeClr>
              </a:solidFill>
              <a:latin typeface="Times New Roman"/>
            </a:endParaRPr>
          </a:p>
        </p:txBody>
      </p:sp>
      <p:sp>
        <p:nvSpPr>
          <p:cNvPr id="4" name="3 CuadroTexto"/>
          <p:cNvSpPr txBox="1"/>
          <p:nvPr/>
        </p:nvSpPr>
        <p:spPr>
          <a:xfrm>
            <a:off x="240166" y="6361172"/>
            <a:ext cx="8673193" cy="400110"/>
          </a:xfrm>
          <a:prstGeom prst="rect">
            <a:avLst/>
          </a:prstGeom>
          <a:noFill/>
        </p:spPr>
        <p:txBody>
          <a:bodyPr wrap="square" rtlCol="0">
            <a:spAutoFit/>
          </a:bodyPr>
          <a:lstStyle/>
          <a:p>
            <a:pPr defTabSz="914285">
              <a:defRPr/>
            </a:pPr>
            <a:r>
              <a:rPr lang="es-ES" sz="1000" dirty="0">
                <a:solidFill>
                  <a:prstClr val="black"/>
                </a:solidFill>
                <a:latin typeface="Times New Roman"/>
              </a:rPr>
              <a:t>DM2:Diabetes mellitus tipo 2 TFG: Tasa filtración glomerular. Los porcentajes indican un exceso de mortalidad absoluto respecto al grupo de referencia (personas sin diabetes y sin enfermedad renal). </a:t>
            </a:r>
            <a:r>
              <a:rPr lang="en-GB" sz="1000" dirty="0" err="1">
                <a:solidFill>
                  <a:prstClr val="black"/>
                </a:solidFill>
                <a:latin typeface="Times New Roman"/>
              </a:rPr>
              <a:t>Afkarian</a:t>
            </a:r>
            <a:r>
              <a:rPr lang="en-GB" sz="1000" dirty="0">
                <a:solidFill>
                  <a:prstClr val="black"/>
                </a:solidFill>
                <a:latin typeface="Times New Roman"/>
              </a:rPr>
              <a:t> M et al. J Am </a:t>
            </a:r>
            <a:r>
              <a:rPr lang="en-GB" sz="1000" dirty="0" err="1">
                <a:solidFill>
                  <a:prstClr val="black"/>
                </a:solidFill>
                <a:latin typeface="Times New Roman"/>
              </a:rPr>
              <a:t>Soc</a:t>
            </a:r>
            <a:r>
              <a:rPr lang="en-GB" sz="1000" dirty="0">
                <a:solidFill>
                  <a:prstClr val="black"/>
                </a:solidFill>
                <a:latin typeface="Times New Roman"/>
              </a:rPr>
              <a:t> </a:t>
            </a:r>
            <a:r>
              <a:rPr lang="en-GB" sz="1000" dirty="0" err="1">
                <a:solidFill>
                  <a:prstClr val="black"/>
                </a:solidFill>
                <a:latin typeface="Times New Roman"/>
              </a:rPr>
              <a:t>Nephrol</a:t>
            </a:r>
            <a:r>
              <a:rPr lang="en-GB" sz="1000" dirty="0">
                <a:solidFill>
                  <a:prstClr val="black"/>
                </a:solidFill>
                <a:latin typeface="Times New Roman"/>
              </a:rPr>
              <a:t> 2013;24:302 </a:t>
            </a:r>
            <a:endParaRPr lang="ca-ES" sz="1000" dirty="0">
              <a:solidFill>
                <a:prstClr val="black"/>
              </a:solidFill>
              <a:latin typeface="Times New Roman"/>
            </a:endParaRPr>
          </a:p>
        </p:txBody>
      </p:sp>
    </p:spTree>
    <p:extLst>
      <p:ext uri="{BB962C8B-B14F-4D97-AF65-F5344CB8AC3E}">
        <p14:creationId xmlns:p14="http://schemas.microsoft.com/office/powerpoint/2010/main" val="15068662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45BBB358-1A49-4923-8C7E-529CE2B22B2C}"/>
              </a:ext>
            </a:extLst>
          </p:cNvPr>
          <p:cNvPicPr>
            <a:picLocks noGrp="1" noChangeAspect="1"/>
          </p:cNvPicPr>
          <p:nvPr>
            <p:ph idx="1"/>
          </p:nvPr>
        </p:nvPicPr>
        <p:blipFill rotWithShape="1">
          <a:blip r:embed="rId2"/>
          <a:srcRect r="21174"/>
          <a:stretch/>
        </p:blipFill>
        <p:spPr>
          <a:xfrm>
            <a:off x="1774824" y="205357"/>
            <a:ext cx="8642352" cy="6206821"/>
          </a:xfrm>
          <a:prstGeom prst="rect">
            <a:avLst/>
          </a:prstGeom>
        </p:spPr>
      </p:pic>
      <p:sp>
        <p:nvSpPr>
          <p:cNvPr id="4" name="Rectángulo 3">
            <a:extLst>
              <a:ext uri="{FF2B5EF4-FFF2-40B4-BE49-F238E27FC236}">
                <a16:creationId xmlns:a16="http://schemas.microsoft.com/office/drawing/2014/main" id="{DB6A89B8-3F1C-4C59-B452-3D3D7BDCD541}"/>
              </a:ext>
            </a:extLst>
          </p:cNvPr>
          <p:cNvSpPr/>
          <p:nvPr/>
        </p:nvSpPr>
        <p:spPr>
          <a:xfrm>
            <a:off x="3814948" y="6412177"/>
            <a:ext cx="8375464" cy="261542"/>
          </a:xfrm>
          <a:prstGeom prst="rect">
            <a:avLst/>
          </a:prstGeom>
        </p:spPr>
        <p:txBody>
          <a:bodyPr wrap="square">
            <a:spAutoFit/>
          </a:bodyPr>
          <a:lstStyle/>
          <a:p>
            <a:pPr algn="r" defTabSz="914126">
              <a:defRPr/>
            </a:pPr>
            <a:r>
              <a:rPr lang="es-ES" sz="1100" dirty="0">
                <a:solidFill>
                  <a:prstClr val="black"/>
                </a:solidFill>
                <a:latin typeface="Calibri" panose="020F0502020204030204"/>
              </a:rPr>
              <a:t>1. N Engl J </a:t>
            </a:r>
            <a:r>
              <a:rPr lang="es-ES" sz="1100" dirty="0" err="1">
                <a:solidFill>
                  <a:prstClr val="black"/>
                </a:solidFill>
                <a:latin typeface="Calibri" panose="020F0502020204030204"/>
              </a:rPr>
              <a:t>Med</a:t>
            </a:r>
            <a:r>
              <a:rPr lang="es-ES" sz="1100" dirty="0">
                <a:solidFill>
                  <a:prstClr val="black"/>
                </a:solidFill>
                <a:latin typeface="Calibri" panose="020F0502020204030204"/>
              </a:rPr>
              <a:t> 2016; 375:323-334 2.Engl J </a:t>
            </a:r>
            <a:r>
              <a:rPr lang="es-ES" sz="1100" dirty="0" err="1">
                <a:solidFill>
                  <a:prstClr val="black"/>
                </a:solidFill>
                <a:latin typeface="Calibri" panose="020F0502020204030204"/>
              </a:rPr>
              <a:t>Med</a:t>
            </a:r>
            <a:r>
              <a:rPr lang="es-ES" sz="1100" dirty="0">
                <a:solidFill>
                  <a:prstClr val="black"/>
                </a:solidFill>
                <a:latin typeface="Calibri" panose="020F0502020204030204"/>
              </a:rPr>
              <a:t>. 2017;377(7):644–57. 3. JAMA. 2018 4.N Engl J </a:t>
            </a:r>
            <a:r>
              <a:rPr lang="es-ES" sz="1100" dirty="0" err="1">
                <a:solidFill>
                  <a:prstClr val="black"/>
                </a:solidFill>
                <a:latin typeface="Calibri" panose="020F0502020204030204"/>
              </a:rPr>
              <a:t>Med</a:t>
            </a:r>
            <a:r>
              <a:rPr lang="es-ES" sz="1100" dirty="0">
                <a:solidFill>
                  <a:prstClr val="black"/>
                </a:solidFill>
                <a:latin typeface="Calibri" panose="020F0502020204030204"/>
              </a:rPr>
              <a:t> 2019 5. Lancet </a:t>
            </a:r>
            <a:r>
              <a:rPr lang="es-ES" sz="1100" dirty="0" err="1">
                <a:solidFill>
                  <a:prstClr val="black"/>
                </a:solidFill>
                <a:latin typeface="Calibri" panose="020F0502020204030204"/>
              </a:rPr>
              <a:t>Diab</a:t>
            </a:r>
            <a:r>
              <a:rPr lang="es-ES" sz="1100" dirty="0">
                <a:solidFill>
                  <a:prstClr val="black"/>
                </a:solidFill>
                <a:latin typeface="Calibri" panose="020F0502020204030204"/>
              </a:rPr>
              <a:t> </a:t>
            </a:r>
            <a:r>
              <a:rPr lang="es-ES" sz="1100" dirty="0" err="1">
                <a:solidFill>
                  <a:prstClr val="black"/>
                </a:solidFill>
                <a:latin typeface="Calibri" panose="020F0502020204030204"/>
              </a:rPr>
              <a:t>End</a:t>
            </a:r>
            <a:r>
              <a:rPr lang="es-ES" sz="1100" dirty="0">
                <a:solidFill>
                  <a:prstClr val="black"/>
                </a:solidFill>
                <a:latin typeface="Calibri" panose="020F0502020204030204"/>
              </a:rPr>
              <a:t> 2019</a:t>
            </a:r>
          </a:p>
        </p:txBody>
      </p:sp>
    </p:spTree>
    <p:extLst>
      <p:ext uri="{BB962C8B-B14F-4D97-AF65-F5344CB8AC3E}">
        <p14:creationId xmlns:p14="http://schemas.microsoft.com/office/powerpoint/2010/main" val="16384297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947220" y="117498"/>
            <a:ext cx="6449920" cy="935859"/>
          </a:xfrm>
          <a:prstGeom prst="rect">
            <a:avLst/>
          </a:prstGeom>
        </p:spPr>
      </p:pic>
      <p:pic>
        <p:nvPicPr>
          <p:cNvPr id="3" name="Imagen 2"/>
          <p:cNvPicPr>
            <a:picLocks noChangeAspect="1"/>
          </p:cNvPicPr>
          <p:nvPr/>
        </p:nvPicPr>
        <p:blipFill>
          <a:blip r:embed="rId3"/>
          <a:stretch>
            <a:fillRect/>
          </a:stretch>
        </p:blipFill>
        <p:spPr>
          <a:xfrm>
            <a:off x="484062" y="1269323"/>
            <a:ext cx="6043874" cy="4391344"/>
          </a:xfrm>
          <a:prstGeom prst="rect">
            <a:avLst/>
          </a:prstGeom>
        </p:spPr>
      </p:pic>
      <p:pic>
        <p:nvPicPr>
          <p:cNvPr id="4" name="Imagen 3"/>
          <p:cNvPicPr>
            <a:picLocks noChangeAspect="1"/>
          </p:cNvPicPr>
          <p:nvPr/>
        </p:nvPicPr>
        <p:blipFill>
          <a:blip r:embed="rId4"/>
          <a:stretch>
            <a:fillRect/>
          </a:stretch>
        </p:blipFill>
        <p:spPr>
          <a:xfrm>
            <a:off x="6671915" y="1557279"/>
            <a:ext cx="5264565" cy="4607312"/>
          </a:xfrm>
          <a:prstGeom prst="rect">
            <a:avLst/>
          </a:prstGeom>
        </p:spPr>
      </p:pic>
    </p:spTree>
    <p:extLst>
      <p:ext uri="{BB962C8B-B14F-4D97-AF65-F5344CB8AC3E}">
        <p14:creationId xmlns:p14="http://schemas.microsoft.com/office/powerpoint/2010/main" val="1772758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10515600" cy="720028"/>
          </a:xfrm>
        </p:spPr>
        <p:txBody>
          <a:bodyPr/>
          <a:lstStyle/>
          <a:p>
            <a:r>
              <a:rPr lang="es-ES" dirty="0" err="1">
                <a:solidFill>
                  <a:schemeClr val="accent1">
                    <a:lumMod val="75000"/>
                  </a:schemeClr>
                </a:solidFill>
              </a:rPr>
              <a:t>Enf</a:t>
            </a:r>
            <a:r>
              <a:rPr lang="es-ES" dirty="0">
                <a:solidFill>
                  <a:schemeClr val="accent1">
                    <a:lumMod val="75000"/>
                  </a:schemeClr>
                </a:solidFill>
              </a:rPr>
              <a:t> cardiovascular en DMt2</a:t>
            </a:r>
          </a:p>
        </p:txBody>
      </p:sp>
      <p:pic>
        <p:nvPicPr>
          <p:cNvPr id="7" name="Marcador de contenido 6"/>
          <p:cNvPicPr>
            <a:picLocks noGrp="1" noChangeAspect="1"/>
          </p:cNvPicPr>
          <p:nvPr>
            <p:ph idx="1"/>
          </p:nvPr>
        </p:nvPicPr>
        <p:blipFill>
          <a:blip r:embed="rId2"/>
          <a:stretch>
            <a:fillRect/>
          </a:stretch>
        </p:blipFill>
        <p:spPr>
          <a:xfrm>
            <a:off x="2469305" y="1748038"/>
            <a:ext cx="7415459" cy="4754308"/>
          </a:xfrm>
          <a:prstGeom prst="rect">
            <a:avLst/>
          </a:prstGeom>
        </p:spPr>
      </p:pic>
      <p:sp>
        <p:nvSpPr>
          <p:cNvPr id="10" name="Text Box 4">
            <a:extLst>
              <a:ext uri="{FF2B5EF4-FFF2-40B4-BE49-F238E27FC236}">
                <a16:creationId xmlns:a16="http://schemas.microsoft.com/office/drawing/2014/main" id="{0239B625-6FE3-4A6B-B1C7-D4BFFFD47C38}"/>
              </a:ext>
            </a:extLst>
          </p:cNvPr>
          <p:cNvSpPr txBox="1">
            <a:spLocks noChangeArrowheads="1"/>
          </p:cNvSpPr>
          <p:nvPr/>
        </p:nvSpPr>
        <p:spPr bwMode="auto">
          <a:xfrm>
            <a:off x="838201" y="1382911"/>
            <a:ext cx="74571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defRPr/>
            </a:pPr>
            <a:r>
              <a:rPr lang="en-US" sz="1400" b="1" dirty="0">
                <a:solidFill>
                  <a:srgbClr val="143246"/>
                </a:solidFill>
                <a:latin typeface="Arial Narrow" pitchFamily="34" charset="0"/>
              </a:rPr>
              <a:t>N=8.066</a:t>
            </a:r>
          </a:p>
        </p:txBody>
      </p:sp>
      <p:pic>
        <p:nvPicPr>
          <p:cNvPr id="11" name="Imagen 10">
            <a:extLst>
              <a:ext uri="{FF2B5EF4-FFF2-40B4-BE49-F238E27FC236}">
                <a16:creationId xmlns:a16="http://schemas.microsoft.com/office/drawing/2014/main" id="{7B4C5485-4B4C-4229-B3ED-C57BC5E13C09}"/>
              </a:ext>
            </a:extLst>
          </p:cNvPr>
          <p:cNvPicPr>
            <a:picLocks noChangeAspect="1"/>
          </p:cNvPicPr>
          <p:nvPr/>
        </p:nvPicPr>
        <p:blipFill>
          <a:blip r:embed="rId3"/>
          <a:stretch>
            <a:fillRect/>
          </a:stretch>
        </p:blipFill>
        <p:spPr>
          <a:xfrm>
            <a:off x="11540164" y="69012"/>
            <a:ext cx="651835" cy="720027"/>
          </a:xfrm>
          <a:prstGeom prst="rect">
            <a:avLst/>
          </a:prstGeom>
        </p:spPr>
      </p:pic>
      <p:sp>
        <p:nvSpPr>
          <p:cNvPr id="12" name="Rectángulo 11">
            <a:extLst>
              <a:ext uri="{FF2B5EF4-FFF2-40B4-BE49-F238E27FC236}">
                <a16:creationId xmlns:a16="http://schemas.microsoft.com/office/drawing/2014/main" id="{6534676E-5DC8-4E88-84CA-473B05BABE68}"/>
              </a:ext>
            </a:extLst>
          </p:cNvPr>
          <p:cNvSpPr/>
          <p:nvPr/>
        </p:nvSpPr>
        <p:spPr>
          <a:xfrm>
            <a:off x="43898" y="6534835"/>
            <a:ext cx="4829527" cy="276999"/>
          </a:xfrm>
          <a:prstGeom prst="rect">
            <a:avLst/>
          </a:prstGeom>
        </p:spPr>
        <p:txBody>
          <a:bodyPr wrap="none">
            <a:spAutoFit/>
          </a:bodyPr>
          <a:lstStyle/>
          <a:p>
            <a:pPr>
              <a:spcAft>
                <a:spcPts val="0"/>
              </a:spcAft>
            </a:pPr>
            <a:r>
              <a:rPr lang="es-ES" sz="1200" dirty="0"/>
              <a:t>Estudio IBERICAN© - Agencia de Investigación, Fundación Semergen - 2019</a:t>
            </a:r>
            <a:endParaRPr lang="es-ES"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9">
            <a:extLst>
              <a:ext uri="{FF2B5EF4-FFF2-40B4-BE49-F238E27FC236}">
                <a16:creationId xmlns:a16="http://schemas.microsoft.com/office/drawing/2014/main" id="{62BCCCAC-CD78-4C0D-AB89-E224F327C4F0}"/>
              </a:ext>
            </a:extLst>
          </p:cNvPr>
          <p:cNvSpPr>
            <a:spLocks noChangeArrowheads="1"/>
          </p:cNvSpPr>
          <p:nvPr/>
        </p:nvSpPr>
        <p:spPr bwMode="ltGray">
          <a:xfrm flipV="1">
            <a:off x="1588" y="1053356"/>
            <a:ext cx="12188824" cy="188971"/>
          </a:xfrm>
          <a:prstGeom prst="rect">
            <a:avLst/>
          </a:prstGeom>
          <a:gradFill flip="none" rotWithShape="1">
            <a:gsLst>
              <a:gs pos="99000">
                <a:srgbClr val="17662C"/>
              </a:gs>
              <a:gs pos="0">
                <a:srgbClr val="FF8000"/>
              </a:gs>
            </a:gsLst>
            <a:lin ang="0" scaled="1"/>
            <a:tileRect/>
          </a:gradFill>
          <a:ln>
            <a:noFill/>
          </a:ln>
        </p:spPr>
        <p:txBody>
          <a:bodyPr wrap="none" anchor="ctr"/>
          <a:lstStyle/>
          <a:p>
            <a:pPr defTabSz="914126">
              <a:defRPr/>
            </a:pPr>
            <a:endParaRPr lang="es-ES" sz="1519">
              <a:solidFill>
                <a:srgbClr val="000000"/>
              </a:solidFill>
              <a:latin typeface="Calibri"/>
              <a:ea typeface="ＭＳ Ｐゴシック" charset="0"/>
              <a:cs typeface="ＭＳ Ｐゴシック" charset="0"/>
            </a:endParaRPr>
          </a:p>
        </p:txBody>
      </p:sp>
      <p:pic>
        <p:nvPicPr>
          <p:cNvPr id="9" name="Imagen 8" descr="Logo SEMERGEN ok.jpg">
            <a:extLst>
              <a:ext uri="{FF2B5EF4-FFF2-40B4-BE49-F238E27FC236}">
                <a16:creationId xmlns:a16="http://schemas.microsoft.com/office/drawing/2014/main" id="{8D4CCE49-9451-4B78-A281-C94B1FD2EDBC}"/>
              </a:ext>
            </a:extLst>
          </p:cNvPr>
          <p:cNvPicPr>
            <a:picLocks noChangeAspect="1"/>
          </p:cNvPicPr>
          <p:nvPr/>
        </p:nvPicPr>
        <p:blipFill>
          <a:blip r:embed="rId4"/>
          <a:srcRect/>
          <a:stretch>
            <a:fillRect/>
          </a:stretch>
        </p:blipFill>
        <p:spPr bwMode="auto">
          <a:xfrm>
            <a:off x="33068" y="894"/>
            <a:ext cx="702422" cy="563672"/>
          </a:xfrm>
          <a:prstGeom prst="rect">
            <a:avLst/>
          </a:prstGeom>
          <a:noFill/>
          <a:ln w="9525">
            <a:noFill/>
            <a:miter lim="800000"/>
            <a:headEnd/>
            <a:tailEnd/>
          </a:ln>
        </p:spPr>
      </p:pic>
    </p:spTree>
    <p:extLst>
      <p:ext uri="{BB962C8B-B14F-4D97-AF65-F5344CB8AC3E}">
        <p14:creationId xmlns:p14="http://schemas.microsoft.com/office/powerpoint/2010/main" val="5803609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10BA53-4D22-4AA6-99DF-A867066DD024}"/>
              </a:ext>
            </a:extLst>
          </p:cNvPr>
          <p:cNvSpPr>
            <a:spLocks noGrp="1"/>
          </p:cNvSpPr>
          <p:nvPr>
            <p:ph type="title"/>
          </p:nvPr>
        </p:nvSpPr>
        <p:spPr/>
        <p:txBody>
          <a:bodyPr/>
          <a:lstStyle/>
          <a:p>
            <a:r>
              <a:rPr lang="es-ES" dirty="0">
                <a:solidFill>
                  <a:schemeClr val="accent1">
                    <a:lumMod val="75000"/>
                  </a:schemeClr>
                </a:solidFill>
              </a:rPr>
              <a:t>iSGLT2 en prevención de enfermedad renal</a:t>
            </a:r>
          </a:p>
        </p:txBody>
      </p:sp>
      <p:sp>
        <p:nvSpPr>
          <p:cNvPr id="4" name="Rectángulo 3">
            <a:extLst>
              <a:ext uri="{FF2B5EF4-FFF2-40B4-BE49-F238E27FC236}">
                <a16:creationId xmlns:a16="http://schemas.microsoft.com/office/drawing/2014/main" id="{F3C95E33-CA86-4F46-B8A6-5F52A0F8B26D}"/>
              </a:ext>
            </a:extLst>
          </p:cNvPr>
          <p:cNvSpPr/>
          <p:nvPr/>
        </p:nvSpPr>
        <p:spPr>
          <a:xfrm>
            <a:off x="9236346" y="6492875"/>
            <a:ext cx="2821606" cy="261610"/>
          </a:xfrm>
          <a:prstGeom prst="rect">
            <a:avLst/>
          </a:prstGeom>
        </p:spPr>
        <p:txBody>
          <a:bodyPr wrap="none">
            <a:spAutoFit/>
          </a:bodyPr>
          <a:lstStyle/>
          <a:p>
            <a:pPr algn="r"/>
            <a:r>
              <a:rPr lang="es-ES" sz="1100" dirty="0" err="1"/>
              <a:t>Neuen</a:t>
            </a:r>
            <a:r>
              <a:rPr lang="es-ES" sz="1100" dirty="0"/>
              <a:t>, et al. Lancet Diabetes </a:t>
            </a:r>
            <a:r>
              <a:rPr lang="es-ES" sz="1100" dirty="0" err="1"/>
              <a:t>Endocrinol</a:t>
            </a:r>
            <a:r>
              <a:rPr lang="es-ES" sz="1100" dirty="0"/>
              <a:t> 2019</a:t>
            </a:r>
          </a:p>
        </p:txBody>
      </p:sp>
      <p:pic>
        <p:nvPicPr>
          <p:cNvPr id="5" name="Imagen 4">
            <a:extLst>
              <a:ext uri="{FF2B5EF4-FFF2-40B4-BE49-F238E27FC236}">
                <a16:creationId xmlns:a16="http://schemas.microsoft.com/office/drawing/2014/main" id="{CD2B01D7-2256-474A-B81D-9FF4AC805B3D}"/>
              </a:ext>
            </a:extLst>
          </p:cNvPr>
          <p:cNvPicPr>
            <a:picLocks noChangeAspect="1"/>
          </p:cNvPicPr>
          <p:nvPr/>
        </p:nvPicPr>
        <p:blipFill>
          <a:blip r:embed="rId3"/>
          <a:stretch>
            <a:fillRect/>
          </a:stretch>
        </p:blipFill>
        <p:spPr>
          <a:xfrm>
            <a:off x="233462" y="1963062"/>
            <a:ext cx="6608323" cy="2173834"/>
          </a:xfrm>
          <a:prstGeom prst="rect">
            <a:avLst/>
          </a:prstGeom>
          <a:ln>
            <a:noFill/>
          </a:ln>
          <a:effectLst>
            <a:outerShdw blurRad="292100" dist="139700" dir="2700000" algn="tl" rotWithShape="0">
              <a:srgbClr val="333333">
                <a:alpha val="65000"/>
              </a:srgbClr>
            </a:outerShdw>
          </a:effectLst>
        </p:spPr>
      </p:pic>
      <p:sp>
        <p:nvSpPr>
          <p:cNvPr id="6" name="Rectángulo 5">
            <a:extLst>
              <a:ext uri="{FF2B5EF4-FFF2-40B4-BE49-F238E27FC236}">
                <a16:creationId xmlns:a16="http://schemas.microsoft.com/office/drawing/2014/main" id="{F9880185-BE9C-4CCE-8EC1-A7B00C5D1E58}"/>
              </a:ext>
            </a:extLst>
          </p:cNvPr>
          <p:cNvSpPr/>
          <p:nvPr/>
        </p:nvSpPr>
        <p:spPr>
          <a:xfrm>
            <a:off x="1831162" y="1661335"/>
            <a:ext cx="3412922" cy="307777"/>
          </a:xfrm>
          <a:prstGeom prst="rect">
            <a:avLst/>
          </a:prstGeom>
        </p:spPr>
        <p:txBody>
          <a:bodyPr wrap="none">
            <a:spAutoFit/>
          </a:bodyPr>
          <a:lstStyle/>
          <a:p>
            <a:pPr algn="r"/>
            <a:r>
              <a:rPr lang="es-ES" sz="1400" dirty="0"/>
              <a:t>Diálisis, </a:t>
            </a:r>
            <a:r>
              <a:rPr lang="es-ES" sz="1400" dirty="0" err="1"/>
              <a:t>transplante</a:t>
            </a:r>
            <a:r>
              <a:rPr lang="es-ES" sz="1400" dirty="0"/>
              <a:t> o muerte de causa renal</a:t>
            </a:r>
          </a:p>
        </p:txBody>
      </p:sp>
      <p:pic>
        <p:nvPicPr>
          <p:cNvPr id="7" name="Imagen 6">
            <a:extLst>
              <a:ext uri="{FF2B5EF4-FFF2-40B4-BE49-F238E27FC236}">
                <a16:creationId xmlns:a16="http://schemas.microsoft.com/office/drawing/2014/main" id="{12D9D529-DE2A-4717-8B99-7334670AD26C}"/>
              </a:ext>
            </a:extLst>
          </p:cNvPr>
          <p:cNvPicPr>
            <a:picLocks noChangeAspect="1"/>
          </p:cNvPicPr>
          <p:nvPr/>
        </p:nvPicPr>
        <p:blipFill>
          <a:blip r:embed="rId4"/>
          <a:stretch>
            <a:fillRect/>
          </a:stretch>
        </p:blipFill>
        <p:spPr>
          <a:xfrm>
            <a:off x="233462" y="5000126"/>
            <a:ext cx="6608323" cy="1492749"/>
          </a:xfrm>
          <a:prstGeom prst="rect">
            <a:avLst/>
          </a:prstGeom>
          <a:ln>
            <a:noFill/>
          </a:ln>
          <a:effectLst>
            <a:outerShdw blurRad="292100" dist="139700" dir="2700000" algn="tl" rotWithShape="0">
              <a:srgbClr val="333333">
                <a:alpha val="65000"/>
              </a:srgbClr>
            </a:outerShdw>
          </a:effectLst>
        </p:spPr>
      </p:pic>
      <p:sp>
        <p:nvSpPr>
          <p:cNvPr id="8" name="Rectángulo 7">
            <a:extLst>
              <a:ext uri="{FF2B5EF4-FFF2-40B4-BE49-F238E27FC236}">
                <a16:creationId xmlns:a16="http://schemas.microsoft.com/office/drawing/2014/main" id="{F90F9846-0791-4AD3-8640-B22127DB1C3A}"/>
              </a:ext>
            </a:extLst>
          </p:cNvPr>
          <p:cNvSpPr/>
          <p:nvPr/>
        </p:nvSpPr>
        <p:spPr>
          <a:xfrm>
            <a:off x="586847" y="4692349"/>
            <a:ext cx="5901552" cy="307777"/>
          </a:xfrm>
          <a:prstGeom prst="rect">
            <a:avLst/>
          </a:prstGeom>
        </p:spPr>
        <p:txBody>
          <a:bodyPr wrap="none">
            <a:spAutoFit/>
          </a:bodyPr>
          <a:lstStyle/>
          <a:p>
            <a:pPr algn="r"/>
            <a:r>
              <a:rPr lang="es-ES" sz="1400" dirty="0"/>
              <a:t>Pérdida de función renal, </a:t>
            </a:r>
            <a:r>
              <a:rPr lang="es-ES" sz="1400" dirty="0" err="1"/>
              <a:t>estadío</a:t>
            </a:r>
            <a:r>
              <a:rPr lang="es-ES" sz="1400" dirty="0"/>
              <a:t> terminal de enfermedad renal o muerte renal</a:t>
            </a:r>
          </a:p>
        </p:txBody>
      </p:sp>
      <p:pic>
        <p:nvPicPr>
          <p:cNvPr id="9" name="Imagen 8">
            <a:extLst>
              <a:ext uri="{FF2B5EF4-FFF2-40B4-BE49-F238E27FC236}">
                <a16:creationId xmlns:a16="http://schemas.microsoft.com/office/drawing/2014/main" id="{C32AB541-58F1-46E4-B7BD-E218D738DA0F}"/>
              </a:ext>
            </a:extLst>
          </p:cNvPr>
          <p:cNvPicPr>
            <a:picLocks noChangeAspect="1"/>
          </p:cNvPicPr>
          <p:nvPr/>
        </p:nvPicPr>
        <p:blipFill>
          <a:blip r:embed="rId5"/>
          <a:stretch>
            <a:fillRect/>
          </a:stretch>
        </p:blipFill>
        <p:spPr>
          <a:xfrm>
            <a:off x="7195170" y="2642725"/>
            <a:ext cx="4862782" cy="2626029"/>
          </a:xfrm>
          <a:prstGeom prst="rect">
            <a:avLst/>
          </a:prstGeom>
        </p:spPr>
      </p:pic>
    </p:spTree>
    <p:extLst>
      <p:ext uri="{BB962C8B-B14F-4D97-AF65-F5344CB8AC3E}">
        <p14:creationId xmlns:p14="http://schemas.microsoft.com/office/powerpoint/2010/main" val="376326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esquinas redondeadas 3">
            <a:extLst>
              <a:ext uri="{FF2B5EF4-FFF2-40B4-BE49-F238E27FC236}">
                <a16:creationId xmlns:a16="http://schemas.microsoft.com/office/drawing/2014/main" id="{A062111A-68C2-40E4-8949-1830F1A8BB90}"/>
              </a:ext>
            </a:extLst>
          </p:cNvPr>
          <p:cNvSpPr/>
          <p:nvPr/>
        </p:nvSpPr>
        <p:spPr>
          <a:xfrm>
            <a:off x="640080" y="464233"/>
            <a:ext cx="3200400" cy="1392275"/>
          </a:xfrm>
          <a:prstGeom prst="roundRect">
            <a:avLst/>
          </a:pr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200" dirty="0"/>
              <a:t>Insuficiencia renal</a:t>
            </a:r>
          </a:p>
        </p:txBody>
      </p:sp>
      <p:pic>
        <p:nvPicPr>
          <p:cNvPr id="3" name="Gráfico 2" descr="Riñones">
            <a:extLst>
              <a:ext uri="{FF2B5EF4-FFF2-40B4-BE49-F238E27FC236}">
                <a16:creationId xmlns:a16="http://schemas.microsoft.com/office/drawing/2014/main" id="{A92AFA7D-C0A0-4F61-9347-4634807361B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27819" y="703170"/>
            <a:ext cx="914400" cy="914400"/>
          </a:xfrm>
          <a:prstGeom prst="rect">
            <a:avLst/>
          </a:prstGeom>
        </p:spPr>
      </p:pic>
      <p:sp>
        <p:nvSpPr>
          <p:cNvPr id="7" name="Rectángulo 6">
            <a:extLst>
              <a:ext uri="{FF2B5EF4-FFF2-40B4-BE49-F238E27FC236}">
                <a16:creationId xmlns:a16="http://schemas.microsoft.com/office/drawing/2014/main" id="{D6E203E7-0D89-4F2C-954F-969031AB54BB}"/>
              </a:ext>
            </a:extLst>
          </p:cNvPr>
          <p:cNvSpPr/>
          <p:nvPr/>
        </p:nvSpPr>
        <p:spPr>
          <a:xfrm>
            <a:off x="1011811" y="2502126"/>
            <a:ext cx="2155767" cy="565265"/>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rPr>
              <a:t>Empagliflozina</a:t>
            </a:r>
          </a:p>
        </p:txBody>
      </p:sp>
      <p:sp>
        <p:nvSpPr>
          <p:cNvPr id="8" name="Rectángulo 7">
            <a:extLst>
              <a:ext uri="{FF2B5EF4-FFF2-40B4-BE49-F238E27FC236}">
                <a16:creationId xmlns:a16="http://schemas.microsoft.com/office/drawing/2014/main" id="{99E6B77D-CF9D-46F3-AFAC-AD4CCD3B1F88}"/>
              </a:ext>
            </a:extLst>
          </p:cNvPr>
          <p:cNvSpPr/>
          <p:nvPr/>
        </p:nvSpPr>
        <p:spPr>
          <a:xfrm>
            <a:off x="5018116" y="2502127"/>
            <a:ext cx="2155767" cy="565265"/>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rPr>
              <a:t>Dapagliflozina</a:t>
            </a:r>
          </a:p>
        </p:txBody>
      </p:sp>
      <p:sp>
        <p:nvSpPr>
          <p:cNvPr id="9" name="Rectángulo 8">
            <a:extLst>
              <a:ext uri="{FF2B5EF4-FFF2-40B4-BE49-F238E27FC236}">
                <a16:creationId xmlns:a16="http://schemas.microsoft.com/office/drawing/2014/main" id="{20C343B5-4468-4F37-A7D4-DFCFD245CF4C}"/>
              </a:ext>
            </a:extLst>
          </p:cNvPr>
          <p:cNvSpPr/>
          <p:nvPr/>
        </p:nvSpPr>
        <p:spPr>
          <a:xfrm>
            <a:off x="9092630" y="2502126"/>
            <a:ext cx="2155767" cy="565265"/>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chemeClr val="tx1"/>
                </a:solidFill>
              </a:rPr>
              <a:t>Canagliflozina</a:t>
            </a:r>
          </a:p>
        </p:txBody>
      </p:sp>
      <p:pic>
        <p:nvPicPr>
          <p:cNvPr id="2" name="Imagen 1">
            <a:extLst>
              <a:ext uri="{FF2B5EF4-FFF2-40B4-BE49-F238E27FC236}">
                <a16:creationId xmlns:a16="http://schemas.microsoft.com/office/drawing/2014/main" id="{59CAFE93-AC89-4F9D-880A-D3BD79B34A49}"/>
              </a:ext>
            </a:extLst>
          </p:cNvPr>
          <p:cNvPicPr>
            <a:picLocks noChangeAspect="1"/>
          </p:cNvPicPr>
          <p:nvPr/>
        </p:nvPicPr>
        <p:blipFill rotWithShape="1">
          <a:blip r:embed="rId4"/>
          <a:srcRect l="8314" t="23122" r="5871" b="22818"/>
          <a:stretch/>
        </p:blipFill>
        <p:spPr>
          <a:xfrm>
            <a:off x="565263" y="3527025"/>
            <a:ext cx="3048865" cy="867649"/>
          </a:xfrm>
          <a:prstGeom prst="rect">
            <a:avLst/>
          </a:prstGeom>
        </p:spPr>
      </p:pic>
      <p:sp>
        <p:nvSpPr>
          <p:cNvPr id="12" name="Rectángulo 11">
            <a:extLst>
              <a:ext uri="{FF2B5EF4-FFF2-40B4-BE49-F238E27FC236}">
                <a16:creationId xmlns:a16="http://schemas.microsoft.com/office/drawing/2014/main" id="{0531CF42-CECC-444E-B7B6-A58AA54C3FF7}"/>
              </a:ext>
            </a:extLst>
          </p:cNvPr>
          <p:cNvSpPr/>
          <p:nvPr/>
        </p:nvSpPr>
        <p:spPr>
          <a:xfrm>
            <a:off x="102688" y="4737910"/>
            <a:ext cx="3974017" cy="169980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err="1">
                <a:solidFill>
                  <a:schemeClr val="tx1"/>
                </a:solidFill>
              </a:rPr>
              <a:t>Obj</a:t>
            </a:r>
            <a:r>
              <a:rPr lang="es-ES" dirty="0">
                <a:solidFill>
                  <a:schemeClr val="tx1"/>
                </a:solidFill>
              </a:rPr>
              <a:t> 1º: Deterioro FGe&gt;50%, </a:t>
            </a:r>
            <a:r>
              <a:rPr lang="es-ES" dirty="0" err="1">
                <a:solidFill>
                  <a:schemeClr val="tx1"/>
                </a:solidFill>
              </a:rPr>
              <a:t>enf</a:t>
            </a:r>
            <a:r>
              <a:rPr lang="es-ES" dirty="0">
                <a:solidFill>
                  <a:schemeClr val="tx1"/>
                </a:solidFill>
              </a:rPr>
              <a:t> renal terminal, muerte CV o muerte renal</a:t>
            </a:r>
          </a:p>
          <a:p>
            <a:r>
              <a:rPr lang="es-ES" dirty="0">
                <a:solidFill>
                  <a:schemeClr val="tx1"/>
                </a:solidFill>
              </a:rPr>
              <a:t>N=5.000</a:t>
            </a:r>
          </a:p>
          <a:p>
            <a:r>
              <a:rPr lang="es-ES" dirty="0" err="1">
                <a:solidFill>
                  <a:schemeClr val="tx1"/>
                </a:solidFill>
              </a:rPr>
              <a:t>Pax</a:t>
            </a:r>
            <a:r>
              <a:rPr lang="es-ES" dirty="0">
                <a:solidFill>
                  <a:schemeClr val="tx1"/>
                </a:solidFill>
              </a:rPr>
              <a:t> </a:t>
            </a:r>
          </a:p>
          <a:p>
            <a:pPr marL="285750" indent="-285750">
              <a:buFont typeface="Arial" panose="020B0604020202020204" pitchFamily="34" charset="0"/>
              <a:buChar char="•"/>
            </a:pPr>
            <a:r>
              <a:rPr lang="es-ES" dirty="0">
                <a:solidFill>
                  <a:schemeClr val="tx1"/>
                </a:solidFill>
              </a:rPr>
              <a:t>FGe 20-45/ml/min</a:t>
            </a:r>
          </a:p>
          <a:p>
            <a:pPr marL="285750" indent="-285750">
              <a:buFont typeface="Arial" panose="020B0604020202020204" pitchFamily="34" charset="0"/>
              <a:buChar char="•"/>
            </a:pPr>
            <a:r>
              <a:rPr lang="es-ES" dirty="0">
                <a:solidFill>
                  <a:schemeClr val="tx1"/>
                </a:solidFill>
              </a:rPr>
              <a:t>FGe 45-90/ml/min + CAC &gt;200mg/g</a:t>
            </a:r>
          </a:p>
        </p:txBody>
      </p:sp>
      <p:sp>
        <p:nvSpPr>
          <p:cNvPr id="13" name="Rectángulo 12">
            <a:extLst>
              <a:ext uri="{FF2B5EF4-FFF2-40B4-BE49-F238E27FC236}">
                <a16:creationId xmlns:a16="http://schemas.microsoft.com/office/drawing/2014/main" id="{339ACC1E-2D88-477D-B10A-D71F50133663}"/>
              </a:ext>
            </a:extLst>
          </p:cNvPr>
          <p:cNvSpPr/>
          <p:nvPr/>
        </p:nvSpPr>
        <p:spPr>
          <a:xfrm>
            <a:off x="4157084" y="4737910"/>
            <a:ext cx="3974017" cy="165454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err="1">
                <a:solidFill>
                  <a:schemeClr val="tx1"/>
                </a:solidFill>
              </a:rPr>
              <a:t>Obj</a:t>
            </a:r>
            <a:r>
              <a:rPr lang="es-ES" dirty="0">
                <a:solidFill>
                  <a:schemeClr val="tx1"/>
                </a:solidFill>
              </a:rPr>
              <a:t> 1º: Deterioro FGe&gt;50%, </a:t>
            </a:r>
            <a:r>
              <a:rPr lang="es-ES" dirty="0" err="1">
                <a:solidFill>
                  <a:schemeClr val="tx1"/>
                </a:solidFill>
              </a:rPr>
              <a:t>enf</a:t>
            </a:r>
            <a:r>
              <a:rPr lang="es-ES" dirty="0">
                <a:solidFill>
                  <a:schemeClr val="tx1"/>
                </a:solidFill>
              </a:rPr>
              <a:t> renal terminal, muerte CV o muerte renal</a:t>
            </a:r>
          </a:p>
          <a:p>
            <a:r>
              <a:rPr lang="es-ES" dirty="0">
                <a:solidFill>
                  <a:schemeClr val="tx1"/>
                </a:solidFill>
              </a:rPr>
              <a:t>N=4.000</a:t>
            </a:r>
          </a:p>
          <a:p>
            <a:r>
              <a:rPr lang="es-ES" dirty="0" err="1">
                <a:solidFill>
                  <a:schemeClr val="tx1"/>
                </a:solidFill>
              </a:rPr>
              <a:t>Pax</a:t>
            </a:r>
            <a:r>
              <a:rPr lang="es-ES" dirty="0">
                <a:solidFill>
                  <a:schemeClr val="tx1"/>
                </a:solidFill>
              </a:rPr>
              <a:t> </a:t>
            </a:r>
          </a:p>
          <a:p>
            <a:pPr marL="285750" indent="-285750">
              <a:buFont typeface="Arial" panose="020B0604020202020204" pitchFamily="34" charset="0"/>
              <a:buChar char="•"/>
            </a:pPr>
            <a:r>
              <a:rPr lang="es-ES" dirty="0">
                <a:solidFill>
                  <a:schemeClr val="tx1"/>
                </a:solidFill>
              </a:rPr>
              <a:t>FGe 25-75/ml/min</a:t>
            </a:r>
          </a:p>
          <a:p>
            <a:pPr marL="285750" indent="-285750">
              <a:buFont typeface="Arial" panose="020B0604020202020204" pitchFamily="34" charset="0"/>
              <a:buChar char="•"/>
            </a:pPr>
            <a:r>
              <a:rPr lang="es-ES" dirty="0">
                <a:solidFill>
                  <a:schemeClr val="tx1"/>
                </a:solidFill>
              </a:rPr>
              <a:t>FGe CAC &gt;200-5000mg/g</a:t>
            </a:r>
          </a:p>
        </p:txBody>
      </p:sp>
      <p:pic>
        <p:nvPicPr>
          <p:cNvPr id="6" name="Imagen 5">
            <a:extLst>
              <a:ext uri="{FF2B5EF4-FFF2-40B4-BE49-F238E27FC236}">
                <a16:creationId xmlns:a16="http://schemas.microsoft.com/office/drawing/2014/main" id="{25637044-411E-499E-B643-A636CCFC9C94}"/>
              </a:ext>
            </a:extLst>
          </p:cNvPr>
          <p:cNvPicPr>
            <a:picLocks noChangeAspect="1"/>
          </p:cNvPicPr>
          <p:nvPr/>
        </p:nvPicPr>
        <p:blipFill rotWithShape="1">
          <a:blip r:embed="rId5"/>
          <a:srcRect l="39225" t="36040" r="15414" b="52566"/>
          <a:stretch/>
        </p:blipFill>
        <p:spPr>
          <a:xfrm>
            <a:off x="4929447" y="3511953"/>
            <a:ext cx="2333106" cy="781397"/>
          </a:xfrm>
          <a:prstGeom prst="rect">
            <a:avLst/>
          </a:prstGeom>
        </p:spPr>
      </p:pic>
      <p:pic>
        <p:nvPicPr>
          <p:cNvPr id="15" name="Imagen 14">
            <a:extLst>
              <a:ext uri="{FF2B5EF4-FFF2-40B4-BE49-F238E27FC236}">
                <a16:creationId xmlns:a16="http://schemas.microsoft.com/office/drawing/2014/main" id="{BDCEF177-2ED1-4F44-A9D1-DE5C859C88AD}"/>
              </a:ext>
            </a:extLst>
          </p:cNvPr>
          <p:cNvPicPr>
            <a:picLocks noChangeAspect="1"/>
          </p:cNvPicPr>
          <p:nvPr/>
        </p:nvPicPr>
        <p:blipFill rotWithShape="1">
          <a:blip r:embed="rId6"/>
          <a:srcRect r="43071"/>
          <a:stretch/>
        </p:blipFill>
        <p:spPr>
          <a:xfrm>
            <a:off x="9313479" y="3532555"/>
            <a:ext cx="1714067" cy="622243"/>
          </a:xfrm>
          <a:prstGeom prst="rect">
            <a:avLst/>
          </a:prstGeom>
        </p:spPr>
      </p:pic>
      <p:sp>
        <p:nvSpPr>
          <p:cNvPr id="16" name="Rectángulo 15">
            <a:extLst>
              <a:ext uri="{FF2B5EF4-FFF2-40B4-BE49-F238E27FC236}">
                <a16:creationId xmlns:a16="http://schemas.microsoft.com/office/drawing/2014/main" id="{C018117E-6812-436C-AA16-2B7969CFC887}"/>
              </a:ext>
            </a:extLst>
          </p:cNvPr>
          <p:cNvSpPr/>
          <p:nvPr/>
        </p:nvSpPr>
        <p:spPr>
          <a:xfrm>
            <a:off x="8211481" y="4737910"/>
            <a:ext cx="3918066" cy="16545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err="1">
                <a:solidFill>
                  <a:schemeClr val="tx1"/>
                </a:solidFill>
              </a:rPr>
              <a:t>Obj</a:t>
            </a:r>
            <a:r>
              <a:rPr lang="es-ES" dirty="0">
                <a:solidFill>
                  <a:schemeClr val="tx1"/>
                </a:solidFill>
              </a:rPr>
              <a:t> 1º: Duplicar creatinina, </a:t>
            </a:r>
            <a:r>
              <a:rPr lang="es-ES" dirty="0" err="1">
                <a:solidFill>
                  <a:schemeClr val="tx1"/>
                </a:solidFill>
              </a:rPr>
              <a:t>enf</a:t>
            </a:r>
            <a:r>
              <a:rPr lang="es-ES" dirty="0">
                <a:solidFill>
                  <a:schemeClr val="tx1"/>
                </a:solidFill>
              </a:rPr>
              <a:t> renal terminal, muerte CV o muerte renal</a:t>
            </a:r>
          </a:p>
          <a:p>
            <a:r>
              <a:rPr lang="es-ES" dirty="0">
                <a:solidFill>
                  <a:schemeClr val="tx1"/>
                </a:solidFill>
              </a:rPr>
              <a:t>N=4.401</a:t>
            </a:r>
          </a:p>
          <a:p>
            <a:r>
              <a:rPr lang="es-ES" dirty="0" err="1">
                <a:solidFill>
                  <a:schemeClr val="tx1"/>
                </a:solidFill>
              </a:rPr>
              <a:t>Pax</a:t>
            </a:r>
            <a:r>
              <a:rPr lang="es-ES" dirty="0">
                <a:solidFill>
                  <a:schemeClr val="tx1"/>
                </a:solidFill>
              </a:rPr>
              <a:t> DMt2</a:t>
            </a:r>
          </a:p>
          <a:p>
            <a:pPr marL="285750" indent="-285750">
              <a:buFont typeface="Arial" panose="020B0604020202020204" pitchFamily="34" charset="0"/>
              <a:buChar char="•"/>
            </a:pPr>
            <a:r>
              <a:rPr lang="es-ES" dirty="0">
                <a:solidFill>
                  <a:schemeClr val="tx1"/>
                </a:solidFill>
              </a:rPr>
              <a:t>FGe 30-90 </a:t>
            </a:r>
            <a:r>
              <a:rPr lang="es-ES" dirty="0" err="1">
                <a:solidFill>
                  <a:schemeClr val="tx1"/>
                </a:solidFill>
              </a:rPr>
              <a:t>mL</a:t>
            </a:r>
            <a:r>
              <a:rPr lang="es-ES" dirty="0">
                <a:solidFill>
                  <a:schemeClr val="tx1"/>
                </a:solidFill>
              </a:rPr>
              <a:t>/min/1.73m2</a:t>
            </a:r>
          </a:p>
          <a:p>
            <a:pPr marL="285750" indent="-285750">
              <a:buFont typeface="Arial" panose="020B0604020202020204" pitchFamily="34" charset="0"/>
              <a:buChar char="•"/>
            </a:pPr>
            <a:r>
              <a:rPr lang="es-ES" dirty="0">
                <a:solidFill>
                  <a:schemeClr val="tx1"/>
                </a:solidFill>
              </a:rPr>
              <a:t>CAC 300-5.000 mg/g</a:t>
            </a:r>
          </a:p>
        </p:txBody>
      </p:sp>
      <p:pic>
        <p:nvPicPr>
          <p:cNvPr id="5" name="Imagen 4">
            <a:extLst>
              <a:ext uri="{FF2B5EF4-FFF2-40B4-BE49-F238E27FC236}">
                <a16:creationId xmlns:a16="http://schemas.microsoft.com/office/drawing/2014/main" id="{7C167C45-C1A1-40F3-A884-01EF5D696B88}"/>
              </a:ext>
            </a:extLst>
          </p:cNvPr>
          <p:cNvPicPr>
            <a:picLocks noChangeAspect="1"/>
          </p:cNvPicPr>
          <p:nvPr/>
        </p:nvPicPr>
        <p:blipFill>
          <a:blip r:embed="rId7"/>
          <a:stretch>
            <a:fillRect/>
          </a:stretch>
        </p:blipFill>
        <p:spPr>
          <a:xfrm>
            <a:off x="4157084" y="483900"/>
            <a:ext cx="4382916" cy="2824425"/>
          </a:xfrm>
          <a:prstGeom prst="rect">
            <a:avLst/>
          </a:prstGeom>
          <a:ln>
            <a:noFill/>
          </a:ln>
          <a:effectLst>
            <a:outerShdw blurRad="292100" dist="139700" dir="2700000" algn="tl" rotWithShape="0">
              <a:srgbClr val="333333">
                <a:alpha val="65000"/>
              </a:srgbClr>
            </a:outerShdw>
          </a:effectLst>
        </p:spPr>
      </p:pic>
      <p:pic>
        <p:nvPicPr>
          <p:cNvPr id="10" name="Imagen 9">
            <a:extLst>
              <a:ext uri="{FF2B5EF4-FFF2-40B4-BE49-F238E27FC236}">
                <a16:creationId xmlns:a16="http://schemas.microsoft.com/office/drawing/2014/main" id="{6119E58E-95C7-48AF-8CEB-74F4ECCF05A1}"/>
              </a:ext>
            </a:extLst>
          </p:cNvPr>
          <p:cNvPicPr>
            <a:picLocks noChangeAspect="1"/>
          </p:cNvPicPr>
          <p:nvPr/>
        </p:nvPicPr>
        <p:blipFill>
          <a:blip r:embed="rId8"/>
          <a:stretch>
            <a:fillRect/>
          </a:stretch>
        </p:blipFill>
        <p:spPr>
          <a:xfrm rot="5400000">
            <a:off x="3004617" y="998798"/>
            <a:ext cx="2063142" cy="7867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68302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7"/>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2"/>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8"/>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6"/>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13"/>
                                        </p:tgtEl>
                                        <p:attrNameLst>
                                          <p:attrName>style.visibility</p:attrName>
                                        </p:attrNameLst>
                                      </p:cBhvr>
                                      <p:to>
                                        <p:strVal val="hidden"/>
                                      </p:to>
                                    </p:set>
                                  </p:childTnLst>
                                </p:cTn>
                              </p:par>
                            </p:childTnLst>
                          </p:cTn>
                        </p:par>
                        <p:par>
                          <p:cTn id="50" fill="hold">
                            <p:stCondLst>
                              <p:cond delay="0"/>
                            </p:stCondLst>
                            <p:childTnLst>
                              <p:par>
                                <p:cTn id="51" presetID="10" presetClass="entr" presetSubtype="0" fill="hold" nodeType="after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500"/>
                                        <p:tgtEl>
                                          <p:spTgt spid="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p:bldP spid="12" grpId="0" animBg="1"/>
      <p:bldP spid="12" grpId="1" animBg="1"/>
      <p:bldP spid="13" grpId="0" animBg="1"/>
      <p:bldP spid="13" grpId="1" animBg="1"/>
      <p:bldP spid="1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8593420" y="5968692"/>
            <a:ext cx="2051720" cy="836712"/>
          </a:xfrm>
          <a:prstGeom prst="rect">
            <a:avLst/>
          </a:prstGeom>
          <a:solidFill>
            <a:schemeClr val="bg1"/>
          </a:solidFill>
          <a:ln w="12700" algn="ctr">
            <a:noFill/>
            <a:miter lim="800000"/>
            <a:headEnd/>
            <a:tailEnd/>
          </a:ln>
          <a:effectLst/>
        </p:spPr>
        <p:txBody>
          <a:bodyPr rot="0" spcFirstLastPara="0" vertOverflow="overflow" horzOverflow="overflow" vert="horz" wrap="square" lIns="69949" tIns="34974" rIns="69949" bIns="34974" numCol="1" spcCol="0" rtlCol="0" fromWordArt="0" anchor="ctr" anchorCtr="0" forceAA="0" compatLnSpc="1">
            <a:prstTxWarp prst="textNoShape">
              <a:avLst/>
            </a:prstTxWarp>
            <a:noAutofit/>
          </a:bodyPr>
          <a:lstStyle/>
          <a:p>
            <a:pPr algn="ctr" defTabSz="914285">
              <a:spcBef>
                <a:spcPts val="600"/>
              </a:spcBef>
              <a:buClr>
                <a:srgbClr val="F0414B"/>
              </a:buClr>
              <a:defRPr/>
            </a:pPr>
            <a:endParaRPr lang="en-GB" sz="2000" dirty="0">
              <a:solidFill>
                <a:srgbClr val="5A5A5A"/>
              </a:solidFill>
              <a:latin typeface="Calibri" panose="020F0502020204030204"/>
            </a:endParaRPr>
          </a:p>
        </p:txBody>
      </p:sp>
      <p:sp>
        <p:nvSpPr>
          <p:cNvPr id="4" name="Footer Placeholder 3">
            <a:extLst>
              <a:ext uri="{FF2B5EF4-FFF2-40B4-BE49-F238E27FC236}">
                <a16:creationId xmlns:a16="http://schemas.microsoft.com/office/drawing/2014/main" id="{578F0ABF-1390-4157-8993-B1EC4E3631EE}"/>
              </a:ext>
            </a:extLst>
          </p:cNvPr>
          <p:cNvSpPr>
            <a:spLocks noGrp="1"/>
          </p:cNvSpPr>
          <p:nvPr>
            <p:ph type="ftr" sz="quarter" idx="15"/>
          </p:nvPr>
        </p:nvSpPr>
        <p:spPr>
          <a:xfrm>
            <a:off x="1775520" y="5968694"/>
            <a:ext cx="8640480" cy="480053"/>
          </a:xfrm>
        </p:spPr>
        <p:txBody>
          <a:bodyPr/>
          <a:lstStyle/>
          <a:p>
            <a:pPr defTabSz="914285">
              <a:defRPr/>
            </a:pPr>
            <a:endParaRPr lang="en-GB" sz="750" dirty="0">
              <a:solidFill>
                <a:srgbClr val="5A5A5A">
                  <a:lumMod val="60000"/>
                  <a:lumOff val="40000"/>
                </a:srgbClr>
              </a:solidFill>
              <a:latin typeface="Calibri" panose="020F0502020204030204"/>
            </a:endParaRPr>
          </a:p>
          <a:p>
            <a:pPr defTabSz="914285">
              <a:defRPr/>
            </a:pPr>
            <a:r>
              <a:rPr lang="en-GB" sz="750" dirty="0">
                <a:solidFill>
                  <a:srgbClr val="5A5A5A">
                    <a:lumMod val="60000"/>
                    <a:lumOff val="40000"/>
                  </a:srgbClr>
                </a:solidFill>
                <a:latin typeface="Calibri" panose="020F0502020204030204"/>
              </a:rPr>
              <a:t>*The IDMC of the trial has recommended to stop the trial early based on the achievement of pre-specified efficacy criteria at the time of a planned interim analysis</a:t>
            </a:r>
            <a:r>
              <a:rPr lang="en-GB" sz="750" baseline="30000" dirty="0">
                <a:solidFill>
                  <a:srgbClr val="5A5A5A">
                    <a:lumMod val="60000"/>
                    <a:lumOff val="40000"/>
                  </a:srgbClr>
                </a:solidFill>
                <a:latin typeface="Calibri" panose="020F0502020204030204"/>
              </a:rPr>
              <a:t>3</a:t>
            </a:r>
            <a:endParaRPr lang="en-GB" sz="750" dirty="0">
              <a:solidFill>
                <a:srgbClr val="5A5A5A">
                  <a:lumMod val="60000"/>
                  <a:lumOff val="40000"/>
                </a:srgbClr>
              </a:solidFill>
              <a:latin typeface="Calibri" panose="020F0502020204030204"/>
            </a:endParaRPr>
          </a:p>
          <a:p>
            <a:pPr defTabSz="914285">
              <a:defRPr/>
            </a:pPr>
            <a:r>
              <a:rPr lang="en-GB" sz="750" dirty="0">
                <a:solidFill>
                  <a:srgbClr val="5A5A5A">
                    <a:lumMod val="60000"/>
                    <a:lumOff val="40000"/>
                  </a:srgbClr>
                </a:solidFill>
                <a:latin typeface="Calibri" panose="020F0502020204030204"/>
              </a:rPr>
              <a:t>CKD, chronic kidney disease; DKD, diabetic kidney disease; DM, diabetes mellitus; </a:t>
            </a:r>
            <a:r>
              <a:rPr lang="en-GB" sz="750" dirty="0" err="1">
                <a:solidFill>
                  <a:srgbClr val="5A5A5A">
                    <a:lumMod val="60000"/>
                    <a:lumOff val="40000"/>
                  </a:srgbClr>
                </a:solidFill>
                <a:latin typeface="Calibri" panose="020F0502020204030204"/>
              </a:rPr>
              <a:t>eGFR</a:t>
            </a:r>
            <a:r>
              <a:rPr lang="en-GB" sz="750" dirty="0">
                <a:solidFill>
                  <a:srgbClr val="5A5A5A">
                    <a:lumMod val="60000"/>
                    <a:lumOff val="40000"/>
                  </a:srgbClr>
                </a:solidFill>
                <a:latin typeface="Calibri" panose="020F0502020204030204"/>
              </a:rPr>
              <a:t>, estimated glomerular filtration rate; ESKD, end-stage kidney disease; HHF, hospitalisation for heart failure; IDMC, Independent Data Monitoring Committee; SGLT2, sodium-glucose co-transporter-2; UACR, urine albumin-to-creatinine ratio</a:t>
            </a:r>
          </a:p>
          <a:p>
            <a:pPr defTabSz="914285">
              <a:defRPr/>
            </a:pPr>
            <a:r>
              <a:rPr lang="nl-NL" sz="750" dirty="0">
                <a:solidFill>
                  <a:srgbClr val="5A5A5A">
                    <a:lumMod val="60000"/>
                    <a:lumOff val="40000"/>
                  </a:srgbClr>
                </a:solidFill>
                <a:latin typeface="Calibri" panose="020F0502020204030204"/>
              </a:rPr>
              <a:t>1. Jardine MJ </a:t>
            </a:r>
            <a:r>
              <a:rPr lang="nl-NL" sz="750" i="1" dirty="0">
                <a:solidFill>
                  <a:srgbClr val="5A5A5A">
                    <a:lumMod val="60000"/>
                    <a:lumOff val="40000"/>
                  </a:srgbClr>
                </a:solidFill>
                <a:latin typeface="Calibri" panose="020F0502020204030204"/>
              </a:rPr>
              <a:t>et al. Am J Nephrol </a:t>
            </a:r>
            <a:r>
              <a:rPr lang="nl-NL" sz="750" dirty="0">
                <a:solidFill>
                  <a:srgbClr val="5A5A5A">
                    <a:lumMod val="60000"/>
                    <a:lumOff val="40000"/>
                  </a:srgbClr>
                </a:solidFill>
                <a:latin typeface="Calibri" panose="020F0502020204030204"/>
              </a:rPr>
              <a:t>2017;46:462; 2. ClinicalTrials.gov. </a:t>
            </a:r>
            <a:r>
              <a:rPr lang="en-GB" sz="750" dirty="0">
                <a:solidFill>
                  <a:srgbClr val="5A5A5A">
                    <a:lumMod val="60000"/>
                    <a:lumOff val="40000"/>
                  </a:srgbClr>
                </a:solidFill>
                <a:latin typeface="Calibri" panose="020F0502020204030204"/>
              </a:rPr>
              <a:t>NCT02065791</a:t>
            </a:r>
            <a:r>
              <a:rPr lang="nl-NL" sz="750" dirty="0">
                <a:solidFill>
                  <a:srgbClr val="5A5A5A">
                    <a:lumMod val="60000"/>
                    <a:lumOff val="40000"/>
                  </a:srgbClr>
                </a:solidFill>
                <a:latin typeface="Calibri" panose="020F0502020204030204"/>
              </a:rPr>
              <a:t>; 3. </a:t>
            </a:r>
            <a:r>
              <a:rPr lang="en-GB" sz="750" dirty="0">
                <a:solidFill>
                  <a:prstClr val="black">
                    <a:tint val="75000"/>
                  </a:prstClr>
                </a:solidFill>
                <a:latin typeface="Calibri" panose="020F0502020204030204"/>
              </a:rPr>
              <a:t>Janssen Pharmaceuticals, Inc. Press release. 2018. </a:t>
            </a:r>
            <a:r>
              <a:rPr lang="en-GB" sz="750" dirty="0">
                <a:solidFill>
                  <a:prstClr val="black">
                    <a:tint val="75000"/>
                  </a:prstClr>
                </a:solidFill>
                <a:latin typeface="Calibri" panose="020F0502020204030204"/>
                <a:hlinkClick r:id="rId3"/>
              </a:rPr>
              <a:t>www.jnj.com/phase-3-credence-renal-outcomes-trial-of-invokana-canagliflozin-is-being-stopped-early-for-positive-efficacy-findings</a:t>
            </a:r>
            <a:r>
              <a:rPr lang="en-GB" sz="750" dirty="0">
                <a:solidFill>
                  <a:prstClr val="black">
                    <a:tint val="75000"/>
                  </a:prstClr>
                </a:solidFill>
                <a:latin typeface="Calibri" panose="020F0502020204030204"/>
              </a:rPr>
              <a:t>; 4. </a:t>
            </a:r>
            <a:r>
              <a:rPr lang="nl-NL" sz="750" dirty="0">
                <a:solidFill>
                  <a:srgbClr val="5A5A5A">
                    <a:lumMod val="60000"/>
                    <a:lumOff val="40000"/>
                  </a:srgbClr>
                </a:solidFill>
                <a:latin typeface="Calibri" panose="020F0502020204030204"/>
              </a:rPr>
              <a:t>ClinicalTrials.gov. </a:t>
            </a:r>
            <a:r>
              <a:rPr lang="en-GB" sz="750" dirty="0">
                <a:solidFill>
                  <a:srgbClr val="5A5A5A">
                    <a:lumMod val="60000"/>
                    <a:lumOff val="40000"/>
                  </a:srgbClr>
                </a:solidFill>
                <a:latin typeface="Calibri" panose="020F0502020204030204"/>
              </a:rPr>
              <a:t>NCT03036150; 5. ClinicalTrials.gov </a:t>
            </a:r>
            <a:r>
              <a:rPr lang="en-US" sz="750" dirty="0">
                <a:solidFill>
                  <a:prstClr val="black">
                    <a:tint val="75000"/>
                  </a:prstClr>
                </a:solidFill>
                <a:latin typeface="Calibri" panose="020F0502020204030204"/>
              </a:rPr>
              <a:t>NCT03594110 </a:t>
            </a:r>
            <a:r>
              <a:rPr lang="en-GB" sz="750" dirty="0">
                <a:solidFill>
                  <a:srgbClr val="5A5A5A">
                    <a:lumMod val="60000"/>
                    <a:lumOff val="40000"/>
                  </a:srgbClr>
                </a:solidFill>
                <a:latin typeface="Calibri" panose="020F0502020204030204"/>
              </a:rPr>
              <a:t>(all accessed July 2018)</a:t>
            </a:r>
          </a:p>
        </p:txBody>
      </p:sp>
      <p:graphicFrame>
        <p:nvGraphicFramePr>
          <p:cNvPr id="7" name="Content Placeholder 6">
            <a:extLst>
              <a:ext uri="{FF2B5EF4-FFF2-40B4-BE49-F238E27FC236}">
                <a16:creationId xmlns:a16="http://schemas.microsoft.com/office/drawing/2014/main" id="{54CBB5BC-0570-4624-BAA5-DD04B107DB68}"/>
              </a:ext>
            </a:extLst>
          </p:cNvPr>
          <p:cNvGraphicFramePr>
            <a:graphicFrameLocks noGrp="1"/>
          </p:cNvGraphicFramePr>
          <p:nvPr>
            <p:ph sz="quarter" idx="16"/>
          </p:nvPr>
        </p:nvGraphicFramePr>
        <p:xfrm>
          <a:off x="1775520" y="747848"/>
          <a:ext cx="8568060" cy="4663288"/>
        </p:xfrm>
        <a:graphic>
          <a:graphicData uri="http://schemas.openxmlformats.org/drawingml/2006/table">
            <a:tbl>
              <a:tblPr firstRow="1" firstCol="1" bandRow="1">
                <a:tableStyleId>{69012ECD-51FC-41F1-AA8D-1B2483CD663E}</a:tableStyleId>
              </a:tblPr>
              <a:tblGrid>
                <a:gridCol w="1367259">
                  <a:extLst>
                    <a:ext uri="{9D8B030D-6E8A-4147-A177-3AD203B41FA5}">
                      <a16:colId xmlns:a16="http://schemas.microsoft.com/office/drawing/2014/main" val="20000"/>
                    </a:ext>
                  </a:extLst>
                </a:gridCol>
                <a:gridCol w="2400267">
                  <a:extLst>
                    <a:ext uri="{9D8B030D-6E8A-4147-A177-3AD203B41FA5}">
                      <a16:colId xmlns:a16="http://schemas.microsoft.com/office/drawing/2014/main" val="20001"/>
                    </a:ext>
                  </a:extLst>
                </a:gridCol>
                <a:gridCol w="2400267">
                  <a:extLst>
                    <a:ext uri="{9D8B030D-6E8A-4147-A177-3AD203B41FA5}">
                      <a16:colId xmlns:a16="http://schemas.microsoft.com/office/drawing/2014/main" val="20002"/>
                    </a:ext>
                  </a:extLst>
                </a:gridCol>
                <a:gridCol w="2400267">
                  <a:extLst>
                    <a:ext uri="{9D8B030D-6E8A-4147-A177-3AD203B41FA5}">
                      <a16:colId xmlns:a16="http://schemas.microsoft.com/office/drawing/2014/main" val="20003"/>
                    </a:ext>
                  </a:extLst>
                </a:gridCol>
              </a:tblGrid>
              <a:tr h="0">
                <a:tc>
                  <a:txBody>
                    <a:bodyPr/>
                    <a:lstStyle/>
                    <a:p>
                      <a:endParaRPr lang="en-GB" sz="1500" noProof="0" dirty="0">
                        <a:solidFill>
                          <a:schemeClr val="tx1"/>
                        </a:solidFill>
                        <a:latin typeface="+mn-lt"/>
                      </a:endParaRPr>
                    </a:p>
                  </a:txBody>
                  <a:tcPr marL="68977" marR="68977" marT="45984" marB="45984"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400" b="1" baseline="0" noProof="0" dirty="0">
                          <a:solidFill>
                            <a:schemeClr val="bg1"/>
                          </a:solidFill>
                          <a:effectLst/>
                          <a:latin typeface="+mn-lt"/>
                          <a:ea typeface="Calibri"/>
                          <a:cs typeface="Arial" pitchFamily="34" charset="0"/>
                        </a:rPr>
                        <a:t>CREDENCE</a:t>
                      </a:r>
                      <a:r>
                        <a:rPr lang="en-GB" sz="1400" b="1" baseline="30000" noProof="0" dirty="0">
                          <a:solidFill>
                            <a:schemeClr val="bg1"/>
                          </a:solidFill>
                          <a:effectLst/>
                          <a:latin typeface="+mn-lt"/>
                          <a:ea typeface="Calibri"/>
                          <a:cs typeface="Arial" pitchFamily="34" charset="0"/>
                        </a:rPr>
                        <a:t>1</a:t>
                      </a:r>
                      <a:r>
                        <a:rPr lang="en-GB" sz="1400" b="1" baseline="30000" noProof="0" dirty="0">
                          <a:solidFill>
                            <a:schemeClr val="bg1"/>
                          </a:solidFill>
                          <a:effectLst/>
                          <a:latin typeface="Arial"/>
                          <a:ea typeface="Calibri"/>
                          <a:cs typeface="Arial"/>
                        </a:rPr>
                        <a:t>−</a:t>
                      </a:r>
                      <a:r>
                        <a:rPr lang="en-GB" sz="1400" b="1" baseline="30000" noProof="0" dirty="0">
                          <a:solidFill>
                            <a:schemeClr val="bg1"/>
                          </a:solidFill>
                          <a:effectLst/>
                          <a:latin typeface="+mn-lt"/>
                          <a:ea typeface="Calibri"/>
                          <a:cs typeface="Arial" pitchFamily="34" charset="0"/>
                        </a:rPr>
                        <a:t>3</a:t>
                      </a:r>
                      <a:endParaRPr lang="en-GB" sz="1400" b="1" baseline="0" noProof="0" dirty="0">
                        <a:solidFill>
                          <a:schemeClr val="bg1"/>
                        </a:solidFill>
                        <a:effectLst/>
                        <a:latin typeface="+mn-lt"/>
                        <a:ea typeface="Calibri"/>
                        <a:cs typeface="Arial" pitchFamily="34" charset="0"/>
                      </a:endParaRPr>
                    </a:p>
                  </a:txBody>
                  <a:tcPr marL="72000" marR="72000" marT="48000" marB="4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1200" baseline="0" noProof="0" dirty="0">
                          <a:solidFill>
                            <a:schemeClr val="bg1"/>
                          </a:solidFill>
                          <a:effectLst/>
                          <a:latin typeface="+mn-lt"/>
                          <a:ea typeface="Calibri"/>
                          <a:cs typeface="Arial" pitchFamily="34" charset="0"/>
                        </a:rPr>
                        <a:t>Dapa-CKD</a:t>
                      </a:r>
                      <a:r>
                        <a:rPr lang="en-GB" sz="1400" b="1" kern="1200" baseline="30000" noProof="0" dirty="0">
                          <a:solidFill>
                            <a:schemeClr val="bg1"/>
                          </a:solidFill>
                          <a:effectLst/>
                          <a:latin typeface="+mn-lt"/>
                          <a:ea typeface="Calibri"/>
                          <a:cs typeface="Arial" pitchFamily="34" charset="0"/>
                        </a:rPr>
                        <a:t>4</a:t>
                      </a:r>
                      <a:endParaRPr lang="en-GB" sz="1400" b="1" kern="1200" baseline="0" noProof="0" dirty="0">
                        <a:solidFill>
                          <a:schemeClr val="bg1"/>
                        </a:solidFill>
                        <a:effectLst/>
                        <a:latin typeface="+mn-lt"/>
                        <a:ea typeface="Calibri"/>
                        <a:cs typeface="Arial" pitchFamily="34" charset="0"/>
                      </a:endParaRPr>
                    </a:p>
                  </a:txBody>
                  <a:tcPr marL="72000" marR="72000" marT="48000" marB="4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1200" baseline="0" noProof="0" dirty="0">
                          <a:solidFill>
                            <a:schemeClr val="bg1"/>
                          </a:solidFill>
                          <a:effectLst/>
                          <a:latin typeface="+mn-lt"/>
                          <a:ea typeface="Calibri"/>
                          <a:cs typeface="Arial" pitchFamily="34" charset="0"/>
                        </a:rPr>
                        <a:t>EMPA-KIDNEY</a:t>
                      </a:r>
                      <a:r>
                        <a:rPr lang="en-GB" sz="1400" b="1" kern="1200" baseline="30000" noProof="0" dirty="0">
                          <a:solidFill>
                            <a:schemeClr val="bg1"/>
                          </a:solidFill>
                          <a:effectLst/>
                          <a:latin typeface="+mn-lt"/>
                          <a:ea typeface="Calibri"/>
                          <a:cs typeface="Arial" pitchFamily="34" charset="0"/>
                        </a:rPr>
                        <a:t>5</a:t>
                      </a:r>
                    </a:p>
                  </a:txBody>
                  <a:tcPr marL="72000" marR="72000" marT="48000" marB="48000" anchor="ctr"/>
                </a:tc>
                <a:extLst>
                  <a:ext uri="{0D108BD9-81ED-4DB2-BD59-A6C34878D82A}">
                    <a16:rowId xmlns:a16="http://schemas.microsoft.com/office/drawing/2014/main" val="10000"/>
                  </a:ext>
                </a:extLst>
              </a:tr>
              <a:tr h="2748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noProof="0" dirty="0"/>
                        <a:t>SGLT2 inhibitor</a:t>
                      </a:r>
                      <a:endParaRPr lang="en-GB" sz="1200" b="1" noProof="0" dirty="0">
                        <a:solidFill>
                          <a:schemeClr val="tx1"/>
                        </a:solidFill>
                        <a:latin typeface="+mn-lt"/>
                        <a:cs typeface="Arial" pitchFamily="34" charset="0"/>
                      </a:endParaRPr>
                    </a:p>
                  </a:txBody>
                  <a:tcPr marL="72000" marR="68977" marT="45984" marB="45984" anchor="ctr">
                    <a:solidFill>
                      <a:schemeClr val="accent1">
                        <a:lumMod val="20000"/>
                        <a:lumOff val="80000"/>
                      </a:schemeClr>
                    </a:solidFill>
                  </a:tcPr>
                </a:tc>
                <a:tc>
                  <a:txBody>
                    <a:bodyPr/>
                    <a:lstStyle/>
                    <a:p>
                      <a:pPr algn="ctr">
                        <a:lnSpc>
                          <a:spcPct val="100000"/>
                        </a:lnSpc>
                        <a:spcAft>
                          <a:spcPts val="300"/>
                        </a:spcAft>
                      </a:pPr>
                      <a:r>
                        <a:rPr lang="en-GB" sz="1200" noProof="0" dirty="0"/>
                        <a:t>Canagliflozin vs placebo</a:t>
                      </a:r>
                      <a:endParaRPr lang="en-GB" sz="1200" noProof="0" dirty="0">
                        <a:solidFill>
                          <a:srgbClr val="000000"/>
                        </a:solidFill>
                        <a:latin typeface="+mn-lt"/>
                      </a:endParaRPr>
                    </a:p>
                  </a:txBody>
                  <a:tcPr marL="68977" marR="68977" marT="45984" marB="45984" anchor="ctr"/>
                </a:tc>
                <a:tc>
                  <a:txBody>
                    <a:bodyPr/>
                    <a:lstStyle/>
                    <a:p>
                      <a:pPr marL="0" marR="0" indent="0" algn="ctr" defTabSz="914400" rtl="0" eaLnBrk="1" fontAlgn="auto" latinLnBrk="0" hangingPunct="1">
                        <a:lnSpc>
                          <a:spcPct val="100000"/>
                        </a:lnSpc>
                        <a:spcBef>
                          <a:spcPts val="0"/>
                        </a:spcBef>
                        <a:spcAft>
                          <a:spcPts val="300"/>
                        </a:spcAft>
                        <a:buClrTx/>
                        <a:buSzTx/>
                        <a:buFontTx/>
                        <a:buNone/>
                        <a:tabLst/>
                        <a:defRPr/>
                      </a:pPr>
                      <a:r>
                        <a:rPr lang="en-GB" sz="1200" kern="1200" noProof="0" dirty="0"/>
                        <a:t>Dapagliflozin vs placebo</a:t>
                      </a:r>
                      <a:endParaRPr lang="en-GB" sz="1200" kern="1200" noProof="0" dirty="0">
                        <a:solidFill>
                          <a:srgbClr val="000000"/>
                        </a:solidFill>
                        <a:latin typeface="+mn-lt"/>
                        <a:ea typeface="+mn-ea"/>
                        <a:cs typeface="+mn-cs"/>
                      </a:endParaRPr>
                    </a:p>
                  </a:txBody>
                  <a:tcPr marL="68977" marR="68977" marT="45984" marB="45984" anchor="ctr"/>
                </a:tc>
                <a:tc>
                  <a:txBody>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en-GB" sz="1200" noProof="0" dirty="0"/>
                        <a:t>Empagliflozin </a:t>
                      </a:r>
                      <a:r>
                        <a:rPr lang="en-GB" sz="1200" kern="1200" noProof="0" dirty="0"/>
                        <a:t>vs placebo</a:t>
                      </a:r>
                      <a:endParaRPr lang="en-GB" sz="1200" kern="1200" noProof="0" dirty="0">
                        <a:solidFill>
                          <a:srgbClr val="000000"/>
                        </a:solidFill>
                        <a:latin typeface="+mn-lt"/>
                        <a:ea typeface="+mn-ea"/>
                        <a:cs typeface="+mn-cs"/>
                      </a:endParaRPr>
                    </a:p>
                  </a:txBody>
                  <a:tcPr marL="68977" marR="68977" marT="45984" marB="45984" anchor="ctr">
                    <a:solidFill>
                      <a:schemeClr val="accent2">
                        <a:lumMod val="20000"/>
                        <a:lumOff val="80000"/>
                      </a:schemeClr>
                    </a:solidFill>
                  </a:tcPr>
                </a:tc>
                <a:extLst>
                  <a:ext uri="{0D108BD9-81ED-4DB2-BD59-A6C34878D82A}">
                    <a16:rowId xmlns:a16="http://schemas.microsoft.com/office/drawing/2014/main" val="10001"/>
                  </a:ext>
                </a:extLst>
              </a:tr>
              <a:tr h="8541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noProof="0" dirty="0">
                          <a:solidFill>
                            <a:schemeClr val="tx1"/>
                          </a:solidFill>
                          <a:latin typeface="+mn-lt"/>
                          <a:cs typeface="Arial" pitchFamily="34" charset="0"/>
                        </a:rPr>
                        <a:t>Population</a:t>
                      </a:r>
                      <a:endParaRPr lang="en-GB" sz="1200" b="1" noProof="0" dirty="0">
                        <a:solidFill>
                          <a:schemeClr val="tx1"/>
                        </a:solidFill>
                        <a:latin typeface="+mn-lt"/>
                        <a:cs typeface="Arial" pitchFamily="34" charset="0"/>
                      </a:endParaRPr>
                    </a:p>
                  </a:txBody>
                  <a:tcPr marL="72000" marR="68977" marT="45984" marB="45984" anchor="ctr">
                    <a:solidFill>
                      <a:schemeClr val="accent1">
                        <a:lumMod val="20000"/>
                        <a:lumOff val="80000"/>
                      </a:schemeClr>
                    </a:solidFill>
                  </a:tcPr>
                </a:tc>
                <a:tc>
                  <a:txBody>
                    <a:bodyPr/>
                    <a:lstStyle/>
                    <a:p>
                      <a:pPr algn="ctr">
                        <a:lnSpc>
                          <a:spcPct val="100000"/>
                        </a:lnSpc>
                      </a:pPr>
                      <a:r>
                        <a:rPr lang="de-DE" sz="1200" b="1" kern="1200" noProof="0" dirty="0">
                          <a:solidFill>
                            <a:schemeClr val="accent2"/>
                          </a:solidFill>
                          <a:latin typeface="+mn-lt"/>
                          <a:ea typeface="+mn-ea"/>
                          <a:cs typeface="+mn-cs"/>
                        </a:rPr>
                        <a:t>DKD incl.</a:t>
                      </a:r>
                      <a:endParaRPr lang="en-GB" sz="1200" b="1" kern="1200" noProof="0" dirty="0">
                        <a:solidFill>
                          <a:schemeClr val="accent2"/>
                        </a:solidFill>
                        <a:latin typeface="+mn-lt"/>
                        <a:ea typeface="+mn-ea"/>
                        <a:cs typeface="+mn-cs"/>
                      </a:endParaRPr>
                    </a:p>
                    <a:p>
                      <a:pPr marL="1085850" marR="0" lvl="2" indent="-171450" algn="l" defTabSz="914400" rtl="0" eaLnBrk="1" fontAlgn="auto" latinLnBrk="0" hangingPunct="1">
                        <a:lnSpc>
                          <a:spcPct val="100000"/>
                        </a:lnSpc>
                        <a:spcBef>
                          <a:spcPts val="0"/>
                        </a:spcBef>
                        <a:spcAft>
                          <a:spcPts val="0"/>
                        </a:spcAft>
                        <a:buClr>
                          <a:srgbClr val="00B050"/>
                        </a:buClr>
                        <a:buSzTx/>
                        <a:buFont typeface="Wingdings" panose="05000000000000000000" pitchFamily="2" charset="2"/>
                        <a:buChar char=""/>
                        <a:tabLst/>
                        <a:defRPr/>
                      </a:pPr>
                      <a:r>
                        <a:rPr lang="en-GB" sz="1200" b="0" noProof="0" dirty="0">
                          <a:solidFill>
                            <a:schemeClr val="tx1"/>
                          </a:solidFill>
                          <a:latin typeface="+mn-lt"/>
                          <a:cs typeface="Arial" pitchFamily="34" charset="0"/>
                        </a:rPr>
                        <a:t>T2D</a:t>
                      </a:r>
                    </a:p>
                    <a:p>
                      <a:pPr marL="1085850" marR="0" lvl="2" indent="-171450" algn="l" defTabSz="914400" rtl="0" eaLnBrk="1" fontAlgn="auto" latinLnBrk="0" hangingPunct="1">
                        <a:lnSpc>
                          <a:spcPct val="100000"/>
                        </a:lnSpc>
                        <a:spcBef>
                          <a:spcPts val="0"/>
                        </a:spcBef>
                        <a:spcAft>
                          <a:spcPts val="0"/>
                        </a:spcAft>
                        <a:buClr>
                          <a:srgbClr val="FF0000"/>
                        </a:buClr>
                        <a:buSzTx/>
                        <a:buFont typeface="Arial" panose="020B0604020202020204" pitchFamily="34" charset="0"/>
                        <a:buChar char="x"/>
                        <a:tabLst/>
                        <a:defRPr/>
                      </a:pPr>
                      <a:r>
                        <a:rPr lang="en-GB" sz="1200" b="0" kern="1200" noProof="0" dirty="0">
                          <a:solidFill>
                            <a:schemeClr val="tx1"/>
                          </a:solidFill>
                          <a:latin typeface="+mn-lt"/>
                          <a:ea typeface="+mn-ea"/>
                          <a:cs typeface="Arial" pitchFamily="34" charset="0"/>
                        </a:rPr>
                        <a:t>Non-DM</a:t>
                      </a:r>
                    </a:p>
                    <a:p>
                      <a:pPr marL="1085850" marR="0" lvl="2" indent="-171450" algn="l" defTabSz="914400" rtl="0" eaLnBrk="1" fontAlgn="auto" latinLnBrk="0" hangingPunct="1">
                        <a:lnSpc>
                          <a:spcPct val="100000"/>
                        </a:lnSpc>
                        <a:spcBef>
                          <a:spcPts val="0"/>
                        </a:spcBef>
                        <a:spcAft>
                          <a:spcPts val="0"/>
                        </a:spcAft>
                        <a:buClr>
                          <a:srgbClr val="FF0000"/>
                        </a:buClr>
                        <a:buSzTx/>
                        <a:buFont typeface="Arial" panose="020B0604020202020204" pitchFamily="34" charset="0"/>
                        <a:buChar char="x"/>
                        <a:tabLst/>
                        <a:defRPr/>
                      </a:pPr>
                      <a:r>
                        <a:rPr lang="en-GB" sz="1200" b="0" noProof="0" dirty="0">
                          <a:solidFill>
                            <a:schemeClr val="tx1"/>
                          </a:solidFill>
                          <a:latin typeface="+mn-lt"/>
                          <a:cs typeface="Arial" pitchFamily="34" charset="0"/>
                        </a:rPr>
                        <a:t>T1D</a:t>
                      </a:r>
                    </a:p>
                  </a:txBody>
                  <a:tcPr marL="91969" marR="91969" marT="61312" marB="61312" anchor="ctr"/>
                </a:tc>
                <a:tc>
                  <a:txBody>
                    <a:bodyPr/>
                    <a:lstStyle/>
                    <a:p>
                      <a:pPr marL="0" algn="ctr" defTabSz="914400" rtl="0" eaLnBrk="1" latinLnBrk="0" hangingPunct="1">
                        <a:lnSpc>
                          <a:spcPct val="100000"/>
                        </a:lnSpc>
                      </a:pPr>
                      <a:r>
                        <a:rPr lang="de-DE" sz="1200" b="1" kern="1200" noProof="0" dirty="0">
                          <a:solidFill>
                            <a:schemeClr val="accent2"/>
                          </a:solidFill>
                          <a:latin typeface="+mn-lt"/>
                          <a:ea typeface="+mn-ea"/>
                          <a:cs typeface="+mn-cs"/>
                        </a:rPr>
                        <a:t>CKD incl.</a:t>
                      </a:r>
                    </a:p>
                    <a:p>
                      <a:pPr marL="1085850" marR="0" lvl="2" indent="-171450" algn="l" defTabSz="914400" rtl="0" eaLnBrk="1" fontAlgn="auto" latinLnBrk="0" hangingPunct="1">
                        <a:lnSpc>
                          <a:spcPct val="100000"/>
                        </a:lnSpc>
                        <a:spcBef>
                          <a:spcPts val="0"/>
                        </a:spcBef>
                        <a:spcAft>
                          <a:spcPts val="0"/>
                        </a:spcAft>
                        <a:buClr>
                          <a:srgbClr val="00B050"/>
                        </a:buClr>
                        <a:buSzTx/>
                        <a:buFont typeface="Wingdings" panose="05000000000000000000" pitchFamily="2" charset="2"/>
                        <a:buChar char="ü"/>
                        <a:tabLst/>
                        <a:defRPr/>
                      </a:pPr>
                      <a:r>
                        <a:rPr lang="en-GB" sz="1200" b="0" noProof="0" dirty="0">
                          <a:solidFill>
                            <a:schemeClr val="tx1"/>
                          </a:solidFill>
                          <a:latin typeface="+mn-lt"/>
                          <a:cs typeface="Arial" pitchFamily="34" charset="0"/>
                        </a:rPr>
                        <a:t>T2D </a:t>
                      </a:r>
                    </a:p>
                    <a:p>
                      <a:pPr marL="1085850" marR="0" lvl="2" indent="-171450" algn="l" defTabSz="914400" rtl="0" eaLnBrk="1" fontAlgn="auto" latinLnBrk="0" hangingPunct="1">
                        <a:lnSpc>
                          <a:spcPct val="100000"/>
                        </a:lnSpc>
                        <a:spcBef>
                          <a:spcPts val="0"/>
                        </a:spcBef>
                        <a:spcAft>
                          <a:spcPts val="0"/>
                        </a:spcAft>
                        <a:buClr>
                          <a:srgbClr val="00B050"/>
                        </a:buClr>
                        <a:buSzTx/>
                        <a:buFont typeface="Wingdings" panose="05000000000000000000" pitchFamily="2" charset="2"/>
                        <a:buChar char="ü"/>
                        <a:tabLst/>
                        <a:defRPr/>
                      </a:pPr>
                      <a:r>
                        <a:rPr lang="en-GB" sz="1200" b="0" noProof="0" dirty="0">
                          <a:solidFill>
                            <a:schemeClr val="tx1"/>
                          </a:solidFill>
                          <a:latin typeface="+mn-lt"/>
                          <a:cs typeface="Arial" pitchFamily="34" charset="0"/>
                        </a:rPr>
                        <a:t>Non-DM</a:t>
                      </a:r>
                    </a:p>
                    <a:p>
                      <a:pPr marL="1085850" marR="0" lvl="2" indent="-171450" algn="l" defTabSz="914400" rtl="0" eaLnBrk="1" fontAlgn="auto" latinLnBrk="0" hangingPunct="1">
                        <a:lnSpc>
                          <a:spcPct val="100000"/>
                        </a:lnSpc>
                        <a:spcBef>
                          <a:spcPts val="0"/>
                        </a:spcBef>
                        <a:spcAft>
                          <a:spcPts val="0"/>
                        </a:spcAft>
                        <a:buClr>
                          <a:srgbClr val="FF0000"/>
                        </a:buClr>
                        <a:buSzTx/>
                        <a:buFont typeface="Arial" panose="020B0604020202020204" pitchFamily="34" charset="0"/>
                        <a:buChar char="x"/>
                        <a:tabLst/>
                        <a:defRPr/>
                      </a:pPr>
                      <a:r>
                        <a:rPr lang="en-GB" sz="1200" b="0" noProof="0" dirty="0">
                          <a:solidFill>
                            <a:schemeClr val="tx1"/>
                          </a:solidFill>
                          <a:latin typeface="+mn-lt"/>
                          <a:cs typeface="Arial" pitchFamily="34" charset="0"/>
                        </a:rPr>
                        <a:t>T1D</a:t>
                      </a:r>
                    </a:p>
                  </a:txBody>
                  <a:tcPr marL="91969" marR="91969" marT="61312" marB="61312"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b="1" noProof="0" dirty="0">
                          <a:solidFill>
                            <a:schemeClr val="accent2"/>
                          </a:solidFill>
                          <a:latin typeface="+mn-lt"/>
                          <a:cs typeface="Arial" pitchFamily="34" charset="0"/>
                        </a:rPr>
                        <a:t>CKD incl.</a:t>
                      </a:r>
                    </a:p>
                    <a:p>
                      <a:pPr marL="1085850" marR="0" lvl="2" indent="-171450" algn="l" defTabSz="914400" rtl="0" eaLnBrk="1" fontAlgn="auto" latinLnBrk="0" hangingPunct="1">
                        <a:lnSpc>
                          <a:spcPct val="100000"/>
                        </a:lnSpc>
                        <a:spcBef>
                          <a:spcPts val="0"/>
                        </a:spcBef>
                        <a:spcAft>
                          <a:spcPts val="0"/>
                        </a:spcAft>
                        <a:buClr>
                          <a:srgbClr val="00B050"/>
                        </a:buClr>
                        <a:buSzTx/>
                        <a:buFont typeface="Wingdings" panose="05000000000000000000" pitchFamily="2" charset="2"/>
                        <a:buChar char="ü"/>
                        <a:tabLst/>
                        <a:defRPr/>
                      </a:pPr>
                      <a:r>
                        <a:rPr lang="en-GB" sz="1200" b="0" noProof="0" dirty="0">
                          <a:solidFill>
                            <a:schemeClr val="tx1"/>
                          </a:solidFill>
                          <a:latin typeface="+mn-lt"/>
                          <a:cs typeface="Arial" pitchFamily="34" charset="0"/>
                        </a:rPr>
                        <a:t>T2D</a:t>
                      </a:r>
                    </a:p>
                    <a:p>
                      <a:pPr marL="1085850" marR="0" lvl="2" indent="-171450" algn="l" defTabSz="914400" rtl="0" eaLnBrk="1" fontAlgn="auto" latinLnBrk="0" hangingPunct="1">
                        <a:lnSpc>
                          <a:spcPct val="100000"/>
                        </a:lnSpc>
                        <a:spcBef>
                          <a:spcPts val="0"/>
                        </a:spcBef>
                        <a:spcAft>
                          <a:spcPts val="0"/>
                        </a:spcAft>
                        <a:buClr>
                          <a:srgbClr val="00B050"/>
                        </a:buClr>
                        <a:buSzTx/>
                        <a:buFont typeface="Wingdings" panose="05000000000000000000" pitchFamily="2" charset="2"/>
                        <a:buChar char="ü"/>
                        <a:tabLst/>
                        <a:defRPr/>
                      </a:pPr>
                      <a:r>
                        <a:rPr lang="en-GB" sz="1200" b="0" noProof="0" dirty="0">
                          <a:solidFill>
                            <a:schemeClr val="tx1"/>
                          </a:solidFill>
                          <a:latin typeface="+mn-lt"/>
                          <a:cs typeface="Arial" pitchFamily="34" charset="0"/>
                        </a:rPr>
                        <a:t>Non-DM</a:t>
                      </a:r>
                    </a:p>
                    <a:p>
                      <a:pPr marL="1085850" marR="0" lvl="2" indent="-171450" algn="l" defTabSz="914400" rtl="0" eaLnBrk="1" fontAlgn="auto" latinLnBrk="0" hangingPunct="1">
                        <a:lnSpc>
                          <a:spcPct val="100000"/>
                        </a:lnSpc>
                        <a:spcBef>
                          <a:spcPts val="0"/>
                        </a:spcBef>
                        <a:spcAft>
                          <a:spcPts val="0"/>
                        </a:spcAft>
                        <a:buClr>
                          <a:srgbClr val="00B050"/>
                        </a:buClr>
                        <a:buSzTx/>
                        <a:buFont typeface="Wingdings" panose="05000000000000000000" pitchFamily="2" charset="2"/>
                        <a:buChar char="ü"/>
                        <a:tabLst/>
                        <a:defRPr/>
                      </a:pPr>
                      <a:r>
                        <a:rPr lang="en-GB" sz="1200" b="0" noProof="0" dirty="0">
                          <a:solidFill>
                            <a:schemeClr val="tx1"/>
                          </a:solidFill>
                          <a:latin typeface="+mn-lt"/>
                          <a:cs typeface="Arial" pitchFamily="34" charset="0"/>
                        </a:rPr>
                        <a:t>T1D</a:t>
                      </a:r>
                    </a:p>
                  </a:txBody>
                  <a:tcPr marL="91969" marR="91969" marT="61312" marB="61312" anchor="ctr">
                    <a:solidFill>
                      <a:schemeClr val="accent2">
                        <a:lumMod val="20000"/>
                        <a:lumOff val="80000"/>
                      </a:schemeClr>
                    </a:solidFill>
                  </a:tcPr>
                </a:tc>
                <a:extLst>
                  <a:ext uri="{0D108BD9-81ED-4DB2-BD59-A6C34878D82A}">
                    <a16:rowId xmlns:a16="http://schemas.microsoft.com/office/drawing/2014/main" val="10002"/>
                  </a:ext>
                </a:extLst>
              </a:tr>
              <a:tr h="2748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noProof="0" dirty="0"/>
                        <a:t>No. of patients</a:t>
                      </a:r>
                      <a:endParaRPr lang="en-GB" sz="1200" b="1" kern="1200" noProof="0" dirty="0">
                        <a:solidFill>
                          <a:schemeClr val="tx1"/>
                        </a:solidFill>
                        <a:latin typeface="+mn-lt"/>
                        <a:ea typeface="+mn-ea"/>
                        <a:cs typeface="Arial" pitchFamily="34" charset="0"/>
                      </a:endParaRPr>
                    </a:p>
                  </a:txBody>
                  <a:tcPr marL="72000" marR="68977" marT="45984" marB="45984" anchor="ctr">
                    <a:solidFill>
                      <a:schemeClr val="accent1">
                        <a:lumMod val="20000"/>
                        <a:lumOff val="80000"/>
                      </a:schemeClr>
                    </a:solidFill>
                  </a:tcPr>
                </a:tc>
                <a:tc>
                  <a:txBody>
                    <a:bodyPr/>
                    <a:lstStyle/>
                    <a:p>
                      <a:pPr algn="ctr">
                        <a:lnSpc>
                          <a:spcPct val="100000"/>
                        </a:lnSpc>
                        <a:spcAft>
                          <a:spcPts val="300"/>
                        </a:spcAft>
                      </a:pPr>
                      <a:r>
                        <a:rPr lang="en-GB" sz="1200" kern="1200" noProof="0" dirty="0">
                          <a:solidFill>
                            <a:schemeClr val="tx1"/>
                          </a:solidFill>
                          <a:latin typeface="+mn-lt"/>
                          <a:ea typeface="+mn-ea"/>
                          <a:cs typeface="+mn-cs"/>
                        </a:rPr>
                        <a:t>4401</a:t>
                      </a:r>
                    </a:p>
                  </a:txBody>
                  <a:tcPr marL="68977" marR="68977" marT="45984" marB="45984" anchor="ctr"/>
                </a:tc>
                <a:tc>
                  <a:txBody>
                    <a:bodyPr/>
                    <a:lstStyle/>
                    <a:p>
                      <a:pPr marL="0" algn="ctr" defTabSz="914400" rtl="0" eaLnBrk="1" latinLnBrk="0" hangingPunct="1">
                        <a:lnSpc>
                          <a:spcPct val="100000"/>
                        </a:lnSpc>
                        <a:spcAft>
                          <a:spcPts val="300"/>
                        </a:spcAft>
                      </a:pPr>
                      <a:r>
                        <a:rPr lang="en-GB" sz="1200" kern="1200" noProof="0" dirty="0">
                          <a:solidFill>
                            <a:schemeClr val="tx1"/>
                          </a:solidFill>
                          <a:latin typeface="+mn-lt"/>
                          <a:ea typeface="+mn-ea"/>
                          <a:cs typeface="+mn-cs"/>
                        </a:rPr>
                        <a:t>4000</a:t>
                      </a:r>
                    </a:p>
                  </a:txBody>
                  <a:tcPr marL="68977" marR="68977" marT="45984" marB="45984" anchor="ctr"/>
                </a:tc>
                <a:tc>
                  <a:txBody>
                    <a:bodyPr/>
                    <a:lstStyle/>
                    <a:p>
                      <a:pPr marL="0" marR="0" indent="0" algn="ctr" defTabSz="914400" rtl="0" eaLnBrk="1" fontAlgn="auto" latinLnBrk="0" hangingPunct="1">
                        <a:lnSpc>
                          <a:spcPct val="100000"/>
                        </a:lnSpc>
                        <a:spcBef>
                          <a:spcPts val="0"/>
                        </a:spcBef>
                        <a:spcAft>
                          <a:spcPts val="300"/>
                        </a:spcAft>
                        <a:buClrTx/>
                        <a:buSzTx/>
                        <a:buFontTx/>
                        <a:buNone/>
                        <a:tabLst/>
                        <a:defRPr/>
                      </a:pPr>
                      <a:r>
                        <a:rPr lang="en-GB" sz="1200" noProof="0" dirty="0">
                          <a:solidFill>
                            <a:schemeClr val="tx1"/>
                          </a:solidFill>
                          <a:latin typeface="+mn-lt"/>
                          <a:cs typeface="Arial" pitchFamily="34" charset="0"/>
                        </a:rPr>
                        <a:t>~5000</a:t>
                      </a:r>
                    </a:p>
                  </a:txBody>
                  <a:tcPr marL="68977" marR="68977" marT="45984" marB="45984" anchor="ctr">
                    <a:solidFill>
                      <a:schemeClr val="accent2">
                        <a:lumMod val="20000"/>
                        <a:lumOff val="80000"/>
                      </a:schemeClr>
                    </a:solidFill>
                  </a:tcPr>
                </a:tc>
                <a:extLst>
                  <a:ext uri="{0D108BD9-81ED-4DB2-BD59-A6C34878D82A}">
                    <a16:rowId xmlns:a16="http://schemas.microsoft.com/office/drawing/2014/main" val="10003"/>
                  </a:ext>
                </a:extLst>
              </a:tr>
              <a:tr h="64060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noProof="0" dirty="0"/>
                        <a:t>Key inclusion criteria</a:t>
                      </a:r>
                      <a:endParaRPr lang="en-GB" sz="1200" b="1" kern="1200" noProof="0" dirty="0">
                        <a:solidFill>
                          <a:schemeClr val="tx1"/>
                        </a:solidFill>
                        <a:latin typeface="+mn-lt"/>
                        <a:ea typeface="+mn-ea"/>
                        <a:cs typeface="Arial" pitchFamily="34" charset="0"/>
                      </a:endParaRPr>
                    </a:p>
                  </a:txBody>
                  <a:tcPr marL="72000" marR="68977" marT="45984" marB="45984"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300"/>
                        </a:spcAft>
                        <a:buClr>
                          <a:schemeClr val="accent3"/>
                        </a:buClr>
                        <a:buSzTx/>
                        <a:buFontTx/>
                        <a:buNone/>
                        <a:tabLst/>
                        <a:defRPr/>
                      </a:pPr>
                      <a:r>
                        <a:rPr lang="en-GB" sz="1200" kern="1200" noProof="0" dirty="0">
                          <a:solidFill>
                            <a:srgbClr val="5A5A5A"/>
                          </a:solidFill>
                          <a:latin typeface="+mn-lt"/>
                          <a:ea typeface="+mn-ea"/>
                          <a:cs typeface="+mn-cs"/>
                        </a:rPr>
                        <a:t>eGFR ≥30 to &lt;90 ml/min/1.73 m</a:t>
                      </a:r>
                      <a:r>
                        <a:rPr lang="en-GB" sz="1200" kern="1200" baseline="30000" noProof="0" dirty="0">
                          <a:solidFill>
                            <a:srgbClr val="5A5A5A"/>
                          </a:solidFill>
                          <a:latin typeface="+mn-lt"/>
                          <a:ea typeface="+mn-ea"/>
                          <a:cs typeface="+mn-cs"/>
                        </a:rPr>
                        <a:t>2</a:t>
                      </a:r>
                    </a:p>
                    <a:p>
                      <a:pPr marL="0" marR="0" indent="0" algn="ctr" defTabSz="914400" rtl="0" eaLnBrk="1" fontAlgn="auto" latinLnBrk="0" hangingPunct="1">
                        <a:lnSpc>
                          <a:spcPct val="100000"/>
                        </a:lnSpc>
                        <a:spcBef>
                          <a:spcPts val="0"/>
                        </a:spcBef>
                        <a:spcAft>
                          <a:spcPts val="300"/>
                        </a:spcAft>
                        <a:buClr>
                          <a:schemeClr val="accent3"/>
                        </a:buClr>
                        <a:buSzTx/>
                        <a:buFontTx/>
                        <a:buNone/>
                        <a:tabLst/>
                        <a:defRPr/>
                      </a:pPr>
                      <a:r>
                        <a:rPr lang="en-GB" sz="1200" b="1" u="sng" kern="1200" noProof="0" dirty="0">
                          <a:solidFill>
                            <a:srgbClr val="5A5A5A"/>
                          </a:solidFill>
                          <a:latin typeface="+mn-lt"/>
                          <a:ea typeface="+mn-ea"/>
                          <a:cs typeface="+mn-cs"/>
                        </a:rPr>
                        <a:t>and</a:t>
                      </a:r>
                      <a:r>
                        <a:rPr lang="en-GB" sz="1200" b="1" kern="1200" baseline="30000" noProof="0" dirty="0">
                          <a:solidFill>
                            <a:srgbClr val="5A5A5A"/>
                          </a:solidFill>
                          <a:latin typeface="+mn-lt"/>
                          <a:ea typeface="+mn-ea"/>
                          <a:cs typeface="+mn-cs"/>
                        </a:rPr>
                        <a:t> </a:t>
                      </a:r>
                      <a:r>
                        <a:rPr lang="en-GB" sz="1200" kern="1200" noProof="0" dirty="0">
                          <a:solidFill>
                            <a:srgbClr val="5A5A5A"/>
                          </a:solidFill>
                          <a:latin typeface="+mn-lt"/>
                          <a:ea typeface="+mn-ea"/>
                          <a:cs typeface="+mn-cs"/>
                        </a:rPr>
                        <a:t>UACR &gt;300 </a:t>
                      </a:r>
                      <a:r>
                        <a:rPr lang="en-GB" sz="1200" baseline="0" dirty="0">
                          <a:solidFill>
                            <a:srgbClr val="5A5A5A"/>
                          </a:solidFill>
                        </a:rPr>
                        <a:t>mg/g</a:t>
                      </a:r>
                      <a:endParaRPr lang="en-GB" sz="1200" dirty="0">
                        <a:solidFill>
                          <a:srgbClr val="5A5A5A"/>
                        </a:solidFill>
                      </a:endParaRPr>
                    </a:p>
                  </a:txBody>
                  <a:tcPr marL="68977" marR="68977" marT="45984" marB="45984" anchor="ctr"/>
                </a:tc>
                <a:tc>
                  <a:txBody>
                    <a:bodyPr/>
                    <a:lstStyle/>
                    <a:p>
                      <a:pPr marL="0" marR="0" indent="0" algn="ctr" defTabSz="914400" rtl="0" eaLnBrk="1" fontAlgn="auto" latinLnBrk="0" hangingPunct="1">
                        <a:lnSpc>
                          <a:spcPct val="100000"/>
                        </a:lnSpc>
                        <a:spcBef>
                          <a:spcPts val="0"/>
                        </a:spcBef>
                        <a:spcAft>
                          <a:spcPts val="300"/>
                        </a:spcAft>
                        <a:buClr>
                          <a:schemeClr val="accent3"/>
                        </a:buClr>
                        <a:buSzTx/>
                        <a:buFontTx/>
                        <a:buNone/>
                        <a:tabLst/>
                        <a:defRPr/>
                      </a:pPr>
                      <a:r>
                        <a:rPr lang="en-GB" sz="1200" kern="1200" noProof="0" dirty="0">
                          <a:solidFill>
                            <a:srgbClr val="5A5A5A"/>
                          </a:solidFill>
                          <a:latin typeface="+mn-lt"/>
                          <a:ea typeface="+mn-ea"/>
                          <a:cs typeface="+mn-cs"/>
                        </a:rPr>
                        <a:t>eGFR ≥25 to ≤75 ml/min/1.73 m</a:t>
                      </a:r>
                      <a:r>
                        <a:rPr lang="en-GB" sz="1200" kern="1200" baseline="30000" noProof="0" dirty="0">
                          <a:solidFill>
                            <a:srgbClr val="5A5A5A"/>
                          </a:solidFill>
                          <a:latin typeface="+mn-lt"/>
                          <a:ea typeface="+mn-ea"/>
                          <a:cs typeface="+mn-cs"/>
                        </a:rPr>
                        <a:t>2</a:t>
                      </a:r>
                    </a:p>
                    <a:p>
                      <a:pPr marL="0" marR="0" indent="0" algn="ctr" defTabSz="914400" rtl="0" eaLnBrk="1" fontAlgn="auto" latinLnBrk="0" hangingPunct="1">
                        <a:lnSpc>
                          <a:spcPct val="100000"/>
                        </a:lnSpc>
                        <a:spcBef>
                          <a:spcPts val="0"/>
                        </a:spcBef>
                        <a:spcAft>
                          <a:spcPts val="300"/>
                        </a:spcAft>
                        <a:buClr>
                          <a:schemeClr val="accent3"/>
                        </a:buClr>
                        <a:buSzTx/>
                        <a:buFontTx/>
                        <a:buNone/>
                        <a:tabLst/>
                        <a:defRPr/>
                      </a:pPr>
                      <a:r>
                        <a:rPr lang="en-GB" sz="1200" b="1" u="sng" kern="1200" dirty="0">
                          <a:solidFill>
                            <a:srgbClr val="5A5A5A"/>
                          </a:solidFill>
                          <a:latin typeface="+mn-lt"/>
                          <a:ea typeface="+mn-ea"/>
                          <a:cs typeface="+mn-cs"/>
                        </a:rPr>
                        <a:t>and</a:t>
                      </a:r>
                      <a:r>
                        <a:rPr lang="en-GB" sz="1200" b="1" u="none" kern="1200" dirty="0">
                          <a:solidFill>
                            <a:srgbClr val="5A5A5A"/>
                          </a:solidFill>
                          <a:latin typeface="+mn-lt"/>
                          <a:ea typeface="+mn-ea"/>
                          <a:cs typeface="+mn-cs"/>
                        </a:rPr>
                        <a:t> </a:t>
                      </a:r>
                      <a:r>
                        <a:rPr lang="da-DK" sz="1200" kern="1200" dirty="0"/>
                        <a:t>UACR ≥200 mg/g</a:t>
                      </a:r>
                    </a:p>
                  </a:txBody>
                  <a:tcPr marL="68977" marR="68977" marT="45984" marB="45984" anchor="ctr"/>
                </a:tc>
                <a:tc>
                  <a:txBody>
                    <a:bodyPr/>
                    <a:lstStyle/>
                    <a:p>
                      <a:pPr algn="ctr">
                        <a:lnSpc>
                          <a:spcPct val="100000"/>
                        </a:lnSpc>
                        <a:spcBef>
                          <a:spcPts val="0"/>
                        </a:spcBef>
                        <a:spcAft>
                          <a:spcPts val="0"/>
                        </a:spcAft>
                        <a:buClr>
                          <a:schemeClr val="accent3"/>
                        </a:buClr>
                      </a:pPr>
                      <a:r>
                        <a:rPr lang="en-GB" sz="1200" dirty="0">
                          <a:solidFill>
                            <a:srgbClr val="5A5A5A"/>
                          </a:solidFill>
                        </a:rPr>
                        <a:t>eGFR </a:t>
                      </a:r>
                      <a:r>
                        <a:rPr lang="en-GB" sz="1200" dirty="0">
                          <a:ea typeface="ＭＳ Ｐゴシック" pitchFamily="34" charset="-128"/>
                          <a:cs typeface="Arial" pitchFamily="34" charset="0"/>
                        </a:rPr>
                        <a:t>≥20 to &lt;45 ml/min/1.73 m</a:t>
                      </a:r>
                      <a:r>
                        <a:rPr lang="en-GB" sz="1200" baseline="30000" dirty="0">
                          <a:ea typeface="ＭＳ Ｐゴシック" pitchFamily="34" charset="-128"/>
                          <a:cs typeface="Arial" pitchFamily="34" charset="0"/>
                        </a:rPr>
                        <a:t>2</a:t>
                      </a:r>
                      <a:endParaRPr lang="en-GB" sz="1200" baseline="0" dirty="0">
                        <a:ea typeface="ＭＳ Ｐゴシック" pitchFamily="34" charset="-128"/>
                        <a:cs typeface="Arial" pitchFamily="34" charset="0"/>
                      </a:endParaRPr>
                    </a:p>
                    <a:p>
                      <a:pPr algn="ctr">
                        <a:lnSpc>
                          <a:spcPct val="100000"/>
                        </a:lnSpc>
                        <a:spcBef>
                          <a:spcPts val="0"/>
                        </a:spcBef>
                        <a:spcAft>
                          <a:spcPts val="0"/>
                        </a:spcAft>
                        <a:buClr>
                          <a:schemeClr val="accent3"/>
                        </a:buClr>
                      </a:pPr>
                      <a:r>
                        <a:rPr lang="en-GB" sz="1200" b="1" u="sng" kern="1200" dirty="0">
                          <a:solidFill>
                            <a:srgbClr val="5A5A5A"/>
                          </a:solidFill>
                          <a:latin typeface="+mn-lt"/>
                          <a:ea typeface="+mn-ea"/>
                          <a:cs typeface="+mn-cs"/>
                        </a:rPr>
                        <a:t>or</a:t>
                      </a:r>
                      <a:r>
                        <a:rPr lang="en-GB" sz="1200" b="1" u="none" kern="1200" dirty="0">
                          <a:solidFill>
                            <a:srgbClr val="5A5A5A"/>
                          </a:solidFill>
                          <a:latin typeface="+mn-lt"/>
                          <a:ea typeface="+mn-ea"/>
                          <a:cs typeface="+mn-cs"/>
                        </a:rPr>
                        <a:t> </a:t>
                      </a:r>
                      <a:r>
                        <a:rPr lang="en-GB" sz="1200" dirty="0">
                          <a:solidFill>
                            <a:srgbClr val="5A5A5A"/>
                          </a:solidFill>
                        </a:rPr>
                        <a:t>eGFR </a:t>
                      </a:r>
                      <a:r>
                        <a:rPr lang="en-GB" sz="1200" dirty="0">
                          <a:ea typeface="ＭＳ Ｐゴシック" pitchFamily="34" charset="-128"/>
                          <a:cs typeface="Arial" pitchFamily="34" charset="0"/>
                        </a:rPr>
                        <a:t>≥45 to &lt;90 ml/min/1.73 m</a:t>
                      </a:r>
                      <a:r>
                        <a:rPr lang="en-GB" sz="1200" baseline="30000" dirty="0">
                          <a:ea typeface="ＭＳ Ｐゴシック" pitchFamily="34" charset="-128"/>
                          <a:cs typeface="Arial" pitchFamily="34" charset="0"/>
                        </a:rPr>
                        <a:t>2</a:t>
                      </a:r>
                      <a:r>
                        <a:rPr lang="en-GB" sz="1200" baseline="30000" dirty="0">
                          <a:solidFill>
                            <a:srgbClr val="5A5A5A"/>
                          </a:solidFill>
                          <a:ea typeface="ＭＳ Ｐゴシック" pitchFamily="34" charset="-128"/>
                          <a:cs typeface="Arial" pitchFamily="34" charset="0"/>
                        </a:rPr>
                        <a:t> </a:t>
                      </a:r>
                      <a:br>
                        <a:rPr lang="en-GB" sz="1200" baseline="30000" dirty="0">
                          <a:solidFill>
                            <a:srgbClr val="5A5A5A"/>
                          </a:solidFill>
                          <a:ea typeface="ＭＳ Ｐゴシック" pitchFamily="34" charset="-128"/>
                          <a:cs typeface="Arial" pitchFamily="34" charset="0"/>
                        </a:rPr>
                      </a:br>
                      <a:r>
                        <a:rPr lang="en-GB" sz="1200" b="0" dirty="0">
                          <a:solidFill>
                            <a:srgbClr val="5A5A5A"/>
                          </a:solidFill>
                          <a:ea typeface="ＭＳ Ｐゴシック" pitchFamily="34" charset="-128"/>
                          <a:cs typeface="Arial" pitchFamily="34" charset="0"/>
                        </a:rPr>
                        <a:t>and </a:t>
                      </a:r>
                      <a:r>
                        <a:rPr lang="en-GB" sz="1200" dirty="0">
                          <a:solidFill>
                            <a:srgbClr val="5A5A5A"/>
                          </a:solidFill>
                          <a:ea typeface="ＭＳ Ｐゴシック" pitchFamily="34" charset="-128"/>
                          <a:cs typeface="Arial" pitchFamily="34" charset="0"/>
                        </a:rPr>
                        <a:t>UACR ≥200 mg/g </a:t>
                      </a:r>
                      <a:endParaRPr lang="en-GB" sz="1200" kern="1200" noProof="0" dirty="0">
                        <a:solidFill>
                          <a:srgbClr val="000000"/>
                        </a:solidFill>
                        <a:latin typeface="+mn-lt"/>
                        <a:ea typeface="+mn-ea"/>
                        <a:cs typeface="Arial" pitchFamily="34" charset="0"/>
                      </a:endParaRPr>
                    </a:p>
                  </a:txBody>
                  <a:tcPr marL="68977" marR="68977" marT="45984" marB="45984" anchor="ctr">
                    <a:solidFill>
                      <a:schemeClr val="accent2">
                        <a:lumMod val="20000"/>
                        <a:lumOff val="80000"/>
                      </a:schemeClr>
                    </a:solidFill>
                  </a:tcPr>
                </a:tc>
                <a:extLst>
                  <a:ext uri="{0D108BD9-81ED-4DB2-BD59-A6C34878D82A}">
                    <a16:rowId xmlns:a16="http://schemas.microsoft.com/office/drawing/2014/main" val="10004"/>
                  </a:ext>
                </a:extLst>
              </a:tr>
              <a:tr h="64060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noProof="0" dirty="0"/>
                        <a:t>Primary</a:t>
                      </a:r>
                      <a:r>
                        <a:rPr lang="en-GB" sz="1200" b="1" kern="1200" baseline="0" noProof="0" dirty="0"/>
                        <a:t> outcome</a:t>
                      </a:r>
                      <a:endParaRPr lang="en-GB" sz="1200" b="1" kern="1200" noProof="0" dirty="0">
                        <a:solidFill>
                          <a:schemeClr val="tx1"/>
                        </a:solidFill>
                        <a:latin typeface="+mn-lt"/>
                        <a:ea typeface="+mn-ea"/>
                        <a:cs typeface="+mn-cs"/>
                      </a:endParaRPr>
                    </a:p>
                  </a:txBody>
                  <a:tcPr marL="72000" marR="68977" marT="45984" marB="45984"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300"/>
                        </a:spcAft>
                        <a:buClrTx/>
                        <a:buSzTx/>
                        <a:buFontTx/>
                        <a:buNone/>
                        <a:tabLst/>
                        <a:defRPr/>
                      </a:pPr>
                      <a:r>
                        <a:rPr lang="en-GB" sz="1200" kern="1200" noProof="0" dirty="0">
                          <a:solidFill>
                            <a:schemeClr val="tx1"/>
                          </a:solidFill>
                          <a:latin typeface="+mn-lt"/>
                          <a:ea typeface="+mn-ea"/>
                          <a:cs typeface="+mn-cs"/>
                        </a:rPr>
                        <a:t>Composite of ESKD, doubling of serum creatinine, or renal </a:t>
                      </a:r>
                      <a:br>
                        <a:rPr lang="en-GB" sz="1200" kern="1200" noProof="0" dirty="0">
                          <a:solidFill>
                            <a:schemeClr val="tx1"/>
                          </a:solidFill>
                          <a:latin typeface="+mn-lt"/>
                          <a:ea typeface="+mn-ea"/>
                          <a:cs typeface="+mn-cs"/>
                        </a:rPr>
                      </a:br>
                      <a:r>
                        <a:rPr lang="en-GB" sz="1200" kern="1200" noProof="0" dirty="0">
                          <a:solidFill>
                            <a:schemeClr val="tx1"/>
                          </a:solidFill>
                          <a:latin typeface="+mn-lt"/>
                          <a:ea typeface="+mn-ea"/>
                          <a:cs typeface="+mn-cs"/>
                        </a:rPr>
                        <a:t>or CV death</a:t>
                      </a:r>
                    </a:p>
                  </a:txBody>
                  <a:tcPr marL="68977" marR="68977" marT="45984" marB="45984" anchor="ctr"/>
                </a:tc>
                <a:tc>
                  <a:txBody>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en-GB" sz="1200" kern="1200" noProof="0" dirty="0">
                          <a:solidFill>
                            <a:schemeClr val="tx1"/>
                          </a:solidFill>
                          <a:latin typeface="+mn-lt"/>
                          <a:ea typeface="+mn-ea"/>
                          <a:cs typeface="+mn-cs"/>
                        </a:rPr>
                        <a:t>Composite of ≥50%</a:t>
                      </a:r>
                      <a:r>
                        <a:rPr lang="en-GB" sz="1200" kern="1200" baseline="0" noProof="0" dirty="0">
                          <a:solidFill>
                            <a:schemeClr val="tx1"/>
                          </a:solidFill>
                          <a:latin typeface="+mn-lt"/>
                          <a:ea typeface="+mn-ea"/>
                          <a:cs typeface="+mn-cs"/>
                        </a:rPr>
                        <a:t> </a:t>
                      </a:r>
                      <a:r>
                        <a:rPr lang="en-GB" sz="1200" kern="1200" noProof="0" dirty="0">
                          <a:solidFill>
                            <a:schemeClr val="tx1"/>
                          </a:solidFill>
                          <a:latin typeface="+mn-lt"/>
                          <a:ea typeface="+mn-ea"/>
                          <a:cs typeface="+mn-cs"/>
                        </a:rPr>
                        <a:t>sustained decline in </a:t>
                      </a:r>
                      <a:r>
                        <a:rPr lang="en-GB" sz="1200" kern="1200" noProof="0" dirty="0" err="1">
                          <a:solidFill>
                            <a:schemeClr val="tx1"/>
                          </a:solidFill>
                          <a:latin typeface="+mn-lt"/>
                          <a:ea typeface="+mn-ea"/>
                          <a:cs typeface="+mn-cs"/>
                        </a:rPr>
                        <a:t>eGFR</a:t>
                      </a:r>
                      <a:r>
                        <a:rPr lang="en-GB" sz="1200" kern="1200" noProof="0" dirty="0">
                          <a:solidFill>
                            <a:schemeClr val="tx1"/>
                          </a:solidFill>
                          <a:latin typeface="+mn-lt"/>
                          <a:ea typeface="+mn-ea"/>
                          <a:cs typeface="+mn-cs"/>
                        </a:rPr>
                        <a:t> or reaching ESKD, or renal or CV death</a:t>
                      </a:r>
                    </a:p>
                  </a:txBody>
                  <a:tcPr marL="68977" marR="68977" marT="45984" marB="45984" anchor="ctr"/>
                </a:tc>
                <a:tc>
                  <a:txBody>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en-GB" sz="1200" kern="1200" noProof="0" dirty="0">
                          <a:solidFill>
                            <a:schemeClr val="tx1"/>
                          </a:solidFill>
                          <a:latin typeface="+mn-lt"/>
                          <a:ea typeface="+mn-ea"/>
                          <a:cs typeface="+mn-cs"/>
                        </a:rPr>
                        <a:t>Composite of ≥40% sustained decline in </a:t>
                      </a:r>
                      <a:r>
                        <a:rPr lang="en-GB" sz="1200" kern="1200" noProof="0" dirty="0" err="1">
                          <a:solidFill>
                            <a:schemeClr val="tx1"/>
                          </a:solidFill>
                          <a:latin typeface="+mn-lt"/>
                          <a:ea typeface="+mn-ea"/>
                          <a:cs typeface="+mn-cs"/>
                        </a:rPr>
                        <a:t>eGFR</a:t>
                      </a:r>
                      <a:r>
                        <a:rPr lang="en-GB" sz="1200" kern="1200" noProof="0" dirty="0">
                          <a:solidFill>
                            <a:schemeClr val="tx1"/>
                          </a:solidFill>
                          <a:latin typeface="+mn-lt"/>
                          <a:ea typeface="+mn-ea"/>
                          <a:cs typeface="+mn-cs"/>
                        </a:rPr>
                        <a:t> or reaching ESKD, or </a:t>
                      </a:r>
                      <a:r>
                        <a:rPr lang="en-GB" sz="1200" kern="1200" baseline="0" noProof="0" dirty="0">
                          <a:solidFill>
                            <a:schemeClr val="tx1"/>
                          </a:solidFill>
                          <a:latin typeface="+mn-lt"/>
                          <a:ea typeface="+mn-ea"/>
                          <a:cs typeface="+mn-cs"/>
                        </a:rPr>
                        <a:t>renal</a:t>
                      </a:r>
                      <a:r>
                        <a:rPr lang="en-GB" sz="1200" kern="1200" noProof="0" dirty="0">
                          <a:solidFill>
                            <a:schemeClr val="tx1"/>
                          </a:solidFill>
                          <a:latin typeface="+mn-lt"/>
                          <a:ea typeface="+mn-ea"/>
                          <a:cs typeface="+mn-cs"/>
                        </a:rPr>
                        <a:t> or CV death</a:t>
                      </a:r>
                    </a:p>
                  </a:txBody>
                  <a:tcPr marL="68977" marR="68977" marT="45984" marB="45984" anchor="ctr">
                    <a:solidFill>
                      <a:schemeClr val="accent2">
                        <a:lumMod val="20000"/>
                        <a:lumOff val="80000"/>
                      </a:schemeClr>
                    </a:solidFill>
                  </a:tcPr>
                </a:tc>
                <a:extLst>
                  <a:ext uri="{0D108BD9-81ED-4DB2-BD59-A6C34878D82A}">
                    <a16:rowId xmlns:a16="http://schemas.microsoft.com/office/drawing/2014/main" val="10005"/>
                  </a:ext>
                </a:extLst>
              </a:tr>
              <a:tr h="742208">
                <a:tc>
                  <a:txBody>
                    <a:bodyPr/>
                    <a:lstStyle/>
                    <a:p>
                      <a:pPr marL="0" marR="0" indent="0" algn="l" defTabSz="914400" rtl="0" eaLnBrk="1" fontAlgn="auto" latinLnBrk="0" hangingPunct="1">
                        <a:lnSpc>
                          <a:spcPct val="100000"/>
                        </a:lnSpc>
                        <a:spcBef>
                          <a:spcPts val="0"/>
                        </a:spcBef>
                        <a:spcAft>
                          <a:spcPts val="300"/>
                        </a:spcAft>
                        <a:buClrTx/>
                        <a:buSzTx/>
                        <a:buFontTx/>
                        <a:buNone/>
                        <a:tabLst/>
                        <a:defRPr/>
                      </a:pPr>
                      <a:r>
                        <a:rPr lang="en-GB" sz="1200" b="1" kern="1200" noProof="0" dirty="0">
                          <a:solidFill>
                            <a:schemeClr val="tx1"/>
                          </a:solidFill>
                          <a:latin typeface="+mn-lt"/>
                          <a:ea typeface="+mn-ea"/>
                          <a:cs typeface="Arial" pitchFamily="34" charset="0"/>
                        </a:rPr>
                        <a:t>Key secondary outcomes</a:t>
                      </a:r>
                    </a:p>
                  </a:txBody>
                  <a:tcPr marL="72000" marR="68977" marT="45984" marB="45984"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en-GB" sz="1200" kern="1200" noProof="0" dirty="0">
                          <a:solidFill>
                            <a:schemeClr val="tx1"/>
                          </a:solidFill>
                          <a:latin typeface="+mn-lt"/>
                          <a:ea typeface="+mn-ea"/>
                          <a:cs typeface="+mn-cs"/>
                        </a:rPr>
                        <a:t>Composite of CV death or HHF</a:t>
                      </a:r>
                    </a:p>
                    <a:p>
                      <a:pPr marL="0" marR="0" lvl="0" indent="0" algn="ctr" defTabSz="914400" rtl="0" eaLnBrk="1" fontAlgn="auto" latinLnBrk="0" hangingPunct="1">
                        <a:lnSpc>
                          <a:spcPct val="100000"/>
                        </a:lnSpc>
                        <a:spcBef>
                          <a:spcPts val="0"/>
                        </a:spcBef>
                        <a:spcAft>
                          <a:spcPts val="300"/>
                        </a:spcAft>
                        <a:buClrTx/>
                        <a:buSzTx/>
                        <a:buFontTx/>
                        <a:buNone/>
                        <a:tabLst/>
                        <a:defRPr/>
                      </a:pPr>
                      <a:r>
                        <a:rPr lang="en-GB" sz="1200" kern="1200" noProof="0" dirty="0">
                          <a:solidFill>
                            <a:schemeClr val="tx1"/>
                          </a:solidFill>
                          <a:latin typeface="+mn-lt"/>
                          <a:ea typeface="+mn-ea"/>
                          <a:cs typeface="+mn-cs"/>
                        </a:rPr>
                        <a:t>All‑cause mortality</a:t>
                      </a:r>
                    </a:p>
                  </a:txBody>
                  <a:tcPr marL="68977" marR="68977" marT="45984" marB="45984" anchor="ctr"/>
                </a:tc>
                <a:tc>
                  <a:txBody>
                    <a:bodyPr/>
                    <a:lstStyle/>
                    <a:p>
                      <a:pPr marL="4762" marR="0" lvl="0" indent="0" algn="ctr" defTabSz="457200" rtl="0" eaLnBrk="1" fontAlgn="auto" latinLnBrk="0" hangingPunct="1">
                        <a:lnSpc>
                          <a:spcPct val="100000"/>
                        </a:lnSpc>
                        <a:spcBef>
                          <a:spcPts val="0"/>
                        </a:spcBef>
                        <a:spcAft>
                          <a:spcPts val="300"/>
                        </a:spcAft>
                        <a:buClr>
                          <a:schemeClr val="accent4"/>
                        </a:buClr>
                        <a:buSzTx/>
                        <a:buFont typeface="Arial" panose="020B0604020202020204" pitchFamily="34" charset="0"/>
                        <a:buNone/>
                        <a:tabLst/>
                        <a:defRPr/>
                      </a:pPr>
                      <a:r>
                        <a:rPr lang="en-GB" sz="1200" kern="1200" noProof="0" dirty="0">
                          <a:solidFill>
                            <a:schemeClr val="tx1"/>
                          </a:solidFill>
                          <a:latin typeface="+mn-lt"/>
                          <a:ea typeface="+mn-ea"/>
                          <a:cs typeface="+mn-cs"/>
                        </a:rPr>
                        <a:t>Composite of CV death or HHF </a:t>
                      </a:r>
                    </a:p>
                    <a:p>
                      <a:pPr marL="0" marR="0" lvl="0" indent="0" algn="ctr" defTabSz="914400" rtl="0" eaLnBrk="1" fontAlgn="auto" latinLnBrk="0" hangingPunct="1">
                        <a:lnSpc>
                          <a:spcPct val="100000"/>
                        </a:lnSpc>
                        <a:spcBef>
                          <a:spcPts val="0"/>
                        </a:spcBef>
                        <a:spcAft>
                          <a:spcPts val="300"/>
                        </a:spcAft>
                        <a:buClrTx/>
                        <a:buSzTx/>
                        <a:buFontTx/>
                        <a:buNone/>
                        <a:tabLst/>
                        <a:defRPr/>
                      </a:pPr>
                      <a:r>
                        <a:rPr lang="en-GB" sz="1200" kern="1200" noProof="0" dirty="0">
                          <a:solidFill>
                            <a:schemeClr val="tx1"/>
                          </a:solidFill>
                          <a:latin typeface="+mn-lt"/>
                          <a:ea typeface="+mn-ea"/>
                          <a:cs typeface="+mn-cs"/>
                        </a:rPr>
                        <a:t>All‑cause mortality</a:t>
                      </a:r>
                    </a:p>
                  </a:txBody>
                  <a:tcPr marL="68977" marR="68977" marT="45984" marB="45984" anchor="ctr"/>
                </a:tc>
                <a:tc>
                  <a:txBody>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en-GB" sz="1200" kern="1200" noProof="0" dirty="0">
                          <a:solidFill>
                            <a:schemeClr val="tx1"/>
                          </a:solidFill>
                          <a:latin typeface="+mn-lt"/>
                          <a:ea typeface="+mn-ea"/>
                          <a:cs typeface="+mn-cs"/>
                        </a:rPr>
                        <a:t>Composite of CV death or HHF </a:t>
                      </a:r>
                    </a:p>
                    <a:p>
                      <a:pPr marL="0" marR="0" lvl="0" indent="0" algn="ctr" defTabSz="914400" rtl="0" eaLnBrk="1" fontAlgn="auto" latinLnBrk="0" hangingPunct="1">
                        <a:lnSpc>
                          <a:spcPct val="100000"/>
                        </a:lnSpc>
                        <a:spcBef>
                          <a:spcPts val="0"/>
                        </a:spcBef>
                        <a:spcAft>
                          <a:spcPts val="300"/>
                        </a:spcAft>
                        <a:buClrTx/>
                        <a:buSzTx/>
                        <a:buFontTx/>
                        <a:buNone/>
                        <a:tabLst/>
                        <a:defRPr/>
                      </a:pPr>
                      <a:r>
                        <a:rPr lang="en-GB" sz="1200" kern="1200" noProof="0" dirty="0">
                          <a:solidFill>
                            <a:schemeClr val="tx1"/>
                          </a:solidFill>
                          <a:latin typeface="+mn-lt"/>
                          <a:ea typeface="+mn-ea"/>
                          <a:cs typeface="+mn-cs"/>
                        </a:rPr>
                        <a:t>All-cause hospitalisation</a:t>
                      </a:r>
                    </a:p>
                    <a:p>
                      <a:pPr marL="0" marR="0" lvl="0" indent="0" algn="ctr" defTabSz="914400" rtl="0" eaLnBrk="1" fontAlgn="auto" latinLnBrk="0" hangingPunct="1">
                        <a:lnSpc>
                          <a:spcPct val="100000"/>
                        </a:lnSpc>
                        <a:spcBef>
                          <a:spcPts val="0"/>
                        </a:spcBef>
                        <a:spcAft>
                          <a:spcPts val="300"/>
                        </a:spcAft>
                        <a:buClrTx/>
                        <a:buSzTx/>
                        <a:buFontTx/>
                        <a:buNone/>
                        <a:tabLst/>
                        <a:defRPr/>
                      </a:pPr>
                      <a:r>
                        <a:rPr lang="en-GB" sz="1200" kern="1200" noProof="0" dirty="0">
                          <a:solidFill>
                            <a:schemeClr val="tx1"/>
                          </a:solidFill>
                          <a:latin typeface="+mn-lt"/>
                          <a:ea typeface="+mn-ea"/>
                          <a:cs typeface="+mn-cs"/>
                        </a:rPr>
                        <a:t>All‑cause mortality</a:t>
                      </a:r>
                    </a:p>
                  </a:txBody>
                  <a:tcPr marL="68977" marR="68977" marT="45984" marB="45984" anchor="ctr">
                    <a:solidFill>
                      <a:schemeClr val="accent2">
                        <a:lumMod val="20000"/>
                        <a:lumOff val="80000"/>
                      </a:schemeClr>
                    </a:solidFill>
                  </a:tcPr>
                </a:tc>
                <a:extLst>
                  <a:ext uri="{0D108BD9-81ED-4DB2-BD59-A6C34878D82A}">
                    <a16:rowId xmlns:a16="http://schemas.microsoft.com/office/drawing/2014/main" val="10007"/>
                  </a:ext>
                </a:extLst>
              </a:tr>
              <a:tr h="64060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noProof="0" dirty="0"/>
                        <a:t>Start date</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noProof="0" dirty="0"/>
                        <a:t>Estimated completion date</a:t>
                      </a:r>
                      <a:endParaRPr lang="en-GB" sz="1200" b="1" kern="1200" noProof="0" dirty="0">
                        <a:solidFill>
                          <a:schemeClr val="tx1"/>
                        </a:solidFill>
                        <a:latin typeface="+mn-lt"/>
                        <a:ea typeface="+mn-ea"/>
                        <a:cs typeface="+mn-cs"/>
                      </a:endParaRPr>
                    </a:p>
                  </a:txBody>
                  <a:tcPr marL="72000" marR="68977" marT="45984" marB="45984"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300"/>
                        </a:spcAft>
                        <a:buClrTx/>
                        <a:buSzTx/>
                        <a:buFontTx/>
                        <a:buNone/>
                        <a:tabLst/>
                        <a:defRPr/>
                      </a:pPr>
                      <a:r>
                        <a:rPr lang="en-GB" sz="1200" kern="1200" noProof="0" dirty="0">
                          <a:solidFill>
                            <a:schemeClr val="tx1"/>
                          </a:solidFill>
                          <a:latin typeface="+mn-lt"/>
                          <a:ea typeface="+mn-ea"/>
                          <a:cs typeface="+mn-cs"/>
                        </a:rPr>
                        <a:t>February 2014</a:t>
                      </a:r>
                    </a:p>
                    <a:p>
                      <a:pPr marL="0" marR="0" indent="0" algn="ctr" defTabSz="914400" rtl="0" eaLnBrk="1" fontAlgn="auto" latinLnBrk="0" hangingPunct="1">
                        <a:lnSpc>
                          <a:spcPct val="100000"/>
                        </a:lnSpc>
                        <a:spcBef>
                          <a:spcPts val="0"/>
                        </a:spcBef>
                        <a:spcAft>
                          <a:spcPts val="300"/>
                        </a:spcAft>
                        <a:buClrTx/>
                        <a:buSzTx/>
                        <a:buFontTx/>
                        <a:buNone/>
                        <a:tabLst/>
                        <a:defRPr/>
                      </a:pPr>
                      <a:r>
                        <a:rPr lang="en-US" sz="1200" kern="1200" noProof="0" dirty="0">
                          <a:solidFill>
                            <a:schemeClr val="tx1"/>
                          </a:solidFill>
                          <a:latin typeface="+mn-lt"/>
                          <a:ea typeface="+mn-ea"/>
                          <a:cs typeface="+mn-cs"/>
                        </a:rPr>
                        <a:t>~</a:t>
                      </a:r>
                      <a:r>
                        <a:rPr lang="en-GB" sz="1200" kern="1200" noProof="0" dirty="0">
                          <a:solidFill>
                            <a:schemeClr val="tx1"/>
                          </a:solidFill>
                          <a:latin typeface="+mn-lt"/>
                          <a:ea typeface="+mn-ea"/>
                          <a:cs typeface="+mn-cs"/>
                        </a:rPr>
                        <a:t>June 2019*</a:t>
                      </a:r>
                    </a:p>
                  </a:txBody>
                  <a:tcPr marL="68977" marR="68977" marT="45984" marB="45984" anchor="ctr"/>
                </a:tc>
                <a:tc>
                  <a:txBody>
                    <a:bodyPr/>
                    <a:lstStyle/>
                    <a:p>
                      <a:pPr marL="0" marR="0" indent="0" algn="ctr" defTabSz="914400" rtl="0" eaLnBrk="1" fontAlgn="auto" latinLnBrk="0" hangingPunct="1">
                        <a:lnSpc>
                          <a:spcPct val="100000"/>
                        </a:lnSpc>
                        <a:spcBef>
                          <a:spcPts val="0"/>
                        </a:spcBef>
                        <a:spcAft>
                          <a:spcPts val="300"/>
                        </a:spcAft>
                        <a:buClrTx/>
                        <a:buSzTx/>
                        <a:buFontTx/>
                        <a:buNone/>
                        <a:tabLst/>
                        <a:defRPr/>
                      </a:pPr>
                      <a:r>
                        <a:rPr lang="nb-NO" sz="1200" kern="1200" dirty="0">
                          <a:solidFill>
                            <a:schemeClr val="tx1"/>
                          </a:solidFill>
                          <a:latin typeface="+mn-lt"/>
                          <a:ea typeface="+mn-ea"/>
                          <a:cs typeface="+mn-cs"/>
                        </a:rPr>
                        <a:t>February 2017</a:t>
                      </a:r>
                    </a:p>
                    <a:p>
                      <a:pPr marL="0" marR="0" indent="0" algn="ctr" defTabSz="914400" rtl="0" eaLnBrk="1" fontAlgn="auto" latinLnBrk="0" hangingPunct="1">
                        <a:lnSpc>
                          <a:spcPct val="100000"/>
                        </a:lnSpc>
                        <a:spcBef>
                          <a:spcPts val="0"/>
                        </a:spcBef>
                        <a:spcAft>
                          <a:spcPts val="300"/>
                        </a:spcAft>
                        <a:buClrTx/>
                        <a:buSzTx/>
                        <a:buFontTx/>
                        <a:buNone/>
                        <a:tabLst/>
                        <a:defRPr/>
                      </a:pPr>
                      <a:r>
                        <a:rPr lang="en-US" sz="1200" kern="1200" noProof="0" dirty="0">
                          <a:solidFill>
                            <a:schemeClr val="tx1"/>
                          </a:solidFill>
                          <a:latin typeface="+mn-lt"/>
                          <a:ea typeface="+mn-ea"/>
                          <a:cs typeface="+mn-cs"/>
                        </a:rPr>
                        <a:t>~</a:t>
                      </a:r>
                      <a:r>
                        <a:rPr lang="nb-NO" sz="1200" kern="1200" dirty="0">
                          <a:solidFill>
                            <a:schemeClr val="tx1"/>
                          </a:solidFill>
                          <a:latin typeface="+mn-lt"/>
                          <a:ea typeface="+mn-ea"/>
                          <a:cs typeface="+mn-cs"/>
                        </a:rPr>
                        <a:t>November 2020</a:t>
                      </a:r>
                    </a:p>
                  </a:txBody>
                  <a:tcPr marL="101115" marR="101115" anchor="ctr"/>
                </a:tc>
                <a:tc>
                  <a:txBody>
                    <a:bodyPr/>
                    <a:lstStyle/>
                    <a:p>
                      <a:pPr marL="0" marR="0" indent="0" algn="ctr" defTabSz="914400" rtl="0" eaLnBrk="1" fontAlgn="auto" latinLnBrk="0" hangingPunct="1">
                        <a:lnSpc>
                          <a:spcPct val="100000"/>
                        </a:lnSpc>
                        <a:spcBef>
                          <a:spcPts val="0"/>
                        </a:spcBef>
                        <a:spcAft>
                          <a:spcPts val="300"/>
                        </a:spcAft>
                        <a:buClrTx/>
                        <a:buSzTx/>
                        <a:buFontTx/>
                        <a:buNone/>
                        <a:tabLst/>
                        <a:defRPr/>
                      </a:pPr>
                      <a:r>
                        <a:rPr lang="nb-NO" sz="1200" kern="1200" dirty="0">
                          <a:solidFill>
                            <a:schemeClr val="tx1"/>
                          </a:solidFill>
                          <a:latin typeface="+mn-lt"/>
                          <a:ea typeface="+mn-ea"/>
                          <a:cs typeface="+mn-cs"/>
                        </a:rPr>
                        <a:t>Jamuary</a:t>
                      </a:r>
                      <a:r>
                        <a:rPr lang="nb-NO" sz="1200" kern="1200" baseline="0" dirty="0">
                          <a:solidFill>
                            <a:schemeClr val="tx1"/>
                          </a:solidFill>
                          <a:latin typeface="+mn-lt"/>
                          <a:ea typeface="+mn-ea"/>
                          <a:cs typeface="+mn-cs"/>
                        </a:rPr>
                        <a:t> 2019</a:t>
                      </a:r>
                      <a:endParaRPr lang="nb-NO" sz="1200" kern="1200" dirty="0">
                        <a:solidFill>
                          <a:schemeClr val="tx1"/>
                        </a:solidFill>
                        <a:latin typeface="+mn-lt"/>
                        <a:ea typeface="+mn-ea"/>
                        <a:cs typeface="+mn-cs"/>
                      </a:endParaRPr>
                    </a:p>
                    <a:p>
                      <a:pPr marL="0" marR="0" indent="0" algn="ctr" defTabSz="914400" rtl="0" eaLnBrk="1" fontAlgn="auto" latinLnBrk="0" hangingPunct="1">
                        <a:lnSpc>
                          <a:spcPct val="100000"/>
                        </a:lnSpc>
                        <a:spcBef>
                          <a:spcPts val="0"/>
                        </a:spcBef>
                        <a:spcAft>
                          <a:spcPts val="300"/>
                        </a:spcAft>
                        <a:buClrTx/>
                        <a:buSzTx/>
                        <a:buFontTx/>
                        <a:buNone/>
                        <a:tabLst/>
                        <a:defRPr/>
                      </a:pPr>
                      <a:r>
                        <a:rPr lang="nb-NO" sz="1200" kern="1200" dirty="0">
                          <a:solidFill>
                            <a:schemeClr val="tx1"/>
                          </a:solidFill>
                          <a:latin typeface="+mn-lt"/>
                          <a:ea typeface="+mn-ea"/>
                          <a:cs typeface="+mn-cs"/>
                        </a:rPr>
                        <a:t>~ 2022</a:t>
                      </a:r>
                    </a:p>
                  </a:txBody>
                  <a:tcPr marL="101115" marR="101115" anchor="ctr">
                    <a:solidFill>
                      <a:schemeClr val="accent2">
                        <a:lumMod val="20000"/>
                        <a:lumOff val="80000"/>
                      </a:schemeClr>
                    </a:solidFill>
                  </a:tcPr>
                </a:tc>
                <a:extLst>
                  <a:ext uri="{0D108BD9-81ED-4DB2-BD59-A6C34878D82A}">
                    <a16:rowId xmlns:a16="http://schemas.microsoft.com/office/drawing/2014/main" val="10008"/>
                  </a:ext>
                </a:extLst>
              </a:tr>
              <a:tr h="2748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noProof="0" dirty="0">
                          <a:solidFill>
                            <a:schemeClr val="tx1"/>
                          </a:solidFill>
                          <a:latin typeface="+mn-lt"/>
                          <a:ea typeface="+mn-ea"/>
                          <a:cs typeface="+mn-cs"/>
                        </a:rPr>
                        <a:t>No. of countries</a:t>
                      </a:r>
                    </a:p>
                  </a:txBody>
                  <a:tcPr marL="72000" marR="68977" marT="45984" marB="45984"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kern="1200" noProof="0" dirty="0">
                          <a:solidFill>
                            <a:schemeClr val="tx1"/>
                          </a:solidFill>
                          <a:latin typeface="+mn-lt"/>
                          <a:ea typeface="+mn-ea"/>
                          <a:cs typeface="+mn-cs"/>
                        </a:rPr>
                        <a:t>34</a:t>
                      </a:r>
                    </a:p>
                  </a:txBody>
                  <a:tcPr marL="68977" marR="68977" marT="45984" marB="4598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latin typeface="+mn-lt"/>
                          <a:ea typeface="+mn-ea"/>
                          <a:cs typeface="+mn-cs"/>
                        </a:rPr>
                        <a:t>21</a:t>
                      </a:r>
                    </a:p>
                  </a:txBody>
                  <a:tcPr marL="101115" marR="10111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latin typeface="+mn-lt"/>
                          <a:ea typeface="+mn-ea"/>
                          <a:cs typeface="+mn-cs"/>
                        </a:rPr>
                        <a:t>7</a:t>
                      </a:r>
                    </a:p>
                  </a:txBody>
                  <a:tcPr marL="101115" marR="101115" anchor="ctr">
                    <a:solidFill>
                      <a:schemeClr val="accent2">
                        <a:lumMod val="20000"/>
                        <a:lumOff val="80000"/>
                      </a:schemeClr>
                    </a:solidFill>
                  </a:tcPr>
                </a:tc>
                <a:extLst>
                  <a:ext uri="{0D108BD9-81ED-4DB2-BD59-A6C34878D82A}">
                    <a16:rowId xmlns:a16="http://schemas.microsoft.com/office/drawing/2014/main" val="2955558585"/>
                  </a:ext>
                </a:extLst>
              </a:tr>
            </a:tbl>
          </a:graphicData>
        </a:graphic>
      </p:graphicFrame>
    </p:spTree>
    <p:extLst>
      <p:ext uri="{BB962C8B-B14F-4D97-AF65-F5344CB8AC3E}">
        <p14:creationId xmlns:p14="http://schemas.microsoft.com/office/powerpoint/2010/main" val="29606133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Content Placeholder 4">
            <a:extLst>
              <a:ext uri="{FF2B5EF4-FFF2-40B4-BE49-F238E27FC236}">
                <a16:creationId xmlns:a16="http://schemas.microsoft.com/office/drawing/2014/main" id="{3B95EF51-EFAB-4F8F-A4E2-3D0E82AA4589}"/>
              </a:ext>
            </a:extLst>
          </p:cNvPr>
          <p:cNvGraphicFramePr>
            <a:graphicFrameLocks/>
          </p:cNvGraphicFramePr>
          <p:nvPr/>
        </p:nvGraphicFramePr>
        <p:xfrm>
          <a:off x="1831216" y="1220756"/>
          <a:ext cx="6414807" cy="3948740"/>
        </p:xfrm>
        <a:graphic>
          <a:graphicData uri="http://schemas.openxmlformats.org/drawingml/2006/table">
            <a:tbl>
              <a:tblPr firstRow="1" bandRow="1"/>
              <a:tblGrid>
                <a:gridCol w="402807">
                  <a:extLst>
                    <a:ext uri="{9D8B030D-6E8A-4147-A177-3AD203B41FA5}">
                      <a16:colId xmlns:a16="http://schemas.microsoft.com/office/drawing/2014/main" val="20000"/>
                    </a:ext>
                  </a:extLst>
                </a:gridCol>
                <a:gridCol w="792000">
                  <a:extLst>
                    <a:ext uri="{9D8B030D-6E8A-4147-A177-3AD203B41FA5}">
                      <a16:colId xmlns:a16="http://schemas.microsoft.com/office/drawing/2014/main" val="20001"/>
                    </a:ext>
                  </a:extLst>
                </a:gridCol>
                <a:gridCol w="792000">
                  <a:extLst>
                    <a:ext uri="{9D8B030D-6E8A-4147-A177-3AD203B41FA5}">
                      <a16:colId xmlns:a16="http://schemas.microsoft.com/office/drawing/2014/main" val="20003"/>
                    </a:ext>
                  </a:extLst>
                </a:gridCol>
                <a:gridCol w="1476000">
                  <a:extLst>
                    <a:ext uri="{9D8B030D-6E8A-4147-A177-3AD203B41FA5}">
                      <a16:colId xmlns:a16="http://schemas.microsoft.com/office/drawing/2014/main" val="20004"/>
                    </a:ext>
                  </a:extLst>
                </a:gridCol>
                <a:gridCol w="1476000">
                  <a:extLst>
                    <a:ext uri="{9D8B030D-6E8A-4147-A177-3AD203B41FA5}">
                      <a16:colId xmlns:a16="http://schemas.microsoft.com/office/drawing/2014/main" val="20005"/>
                    </a:ext>
                  </a:extLst>
                </a:gridCol>
                <a:gridCol w="1476000">
                  <a:extLst>
                    <a:ext uri="{9D8B030D-6E8A-4147-A177-3AD203B41FA5}">
                      <a16:colId xmlns:a16="http://schemas.microsoft.com/office/drawing/2014/main" val="20006"/>
                    </a:ext>
                  </a:extLst>
                </a:gridCol>
              </a:tblGrid>
              <a:tr h="363540">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endParaRPr lang="en-GB" sz="1600" dirty="0">
                        <a:solidFill>
                          <a:srgbClr val="003366"/>
                        </a:solidFill>
                        <a:latin typeface="+mn-lt"/>
                      </a:endParaRPr>
                    </a:p>
                  </a:txBody>
                  <a:tcPr marL="43561" marR="43561" marT="39740" marB="397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endParaRPr lang="en-GB" sz="1600" dirty="0">
                        <a:solidFill>
                          <a:srgbClr val="003366"/>
                        </a:solidFill>
                        <a:latin typeface="+mn-lt"/>
                      </a:endParaRPr>
                    </a:p>
                  </a:txBody>
                  <a:tcPr marL="43561" marR="43561" marT="39740" marB="397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endParaRPr lang="en-GB" sz="1600" dirty="0">
                        <a:solidFill>
                          <a:srgbClr val="003366"/>
                        </a:solidFill>
                        <a:latin typeface="+mn-lt"/>
                      </a:endParaRPr>
                    </a:p>
                  </a:txBody>
                  <a:tcPr marL="43561" marR="43561" marT="39740" marB="3974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GB" sz="1600" dirty="0">
                          <a:solidFill>
                            <a:schemeClr val="bg1"/>
                          </a:solidFill>
                          <a:latin typeface="+mn-lt"/>
                        </a:rPr>
                        <a:t>Albuminuria</a:t>
                      </a:r>
                      <a:r>
                        <a:rPr lang="en-GB" sz="1600" baseline="0" dirty="0">
                          <a:solidFill>
                            <a:schemeClr val="bg1"/>
                          </a:solidFill>
                          <a:latin typeface="+mn-lt"/>
                        </a:rPr>
                        <a:t> stage, description and range (mg/g)</a:t>
                      </a:r>
                      <a:endParaRPr lang="en-GB" sz="1600" dirty="0">
                        <a:solidFill>
                          <a:schemeClr val="bg1"/>
                        </a:solidFill>
                        <a:latin typeface="+mn-lt"/>
                      </a:endParaRPr>
                    </a:p>
                  </a:txBody>
                  <a:tcPr marL="100584" marR="100584" marT="55419" marB="5541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10000"/>
                  </a:ext>
                </a:extLst>
              </a:tr>
              <a:tr h="331399">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600" dirty="0">
                        <a:latin typeface="+mn-lt"/>
                      </a:endParaRPr>
                    </a:p>
                  </a:txBody>
                  <a:tcPr marL="43561" marR="43561" marT="39740" marB="397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600" dirty="0">
                        <a:latin typeface="+mn-lt"/>
                      </a:endParaRPr>
                    </a:p>
                  </a:txBody>
                  <a:tcPr marL="43561" marR="43561" marT="39740" marB="397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600" dirty="0">
                        <a:latin typeface="+mn-lt"/>
                      </a:endParaRPr>
                    </a:p>
                  </a:txBody>
                  <a:tcPr marL="43561" marR="43561" marT="39740" marB="3974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600" b="1" dirty="0">
                          <a:latin typeface="+mn-lt"/>
                        </a:rPr>
                        <a:t>A1</a:t>
                      </a:r>
                    </a:p>
                  </a:txBody>
                  <a:tcPr marL="43561" marR="43561" marT="39740" marB="397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600" b="1" dirty="0">
                          <a:latin typeface="+mn-lt"/>
                        </a:rPr>
                        <a:t>A2</a:t>
                      </a:r>
                    </a:p>
                  </a:txBody>
                  <a:tcPr marL="43561" marR="43561" marT="39740" marB="397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GB" sz="1600" b="1" dirty="0">
                          <a:latin typeface="+mn-lt"/>
                        </a:rPr>
                        <a:t>A3</a:t>
                      </a:r>
                    </a:p>
                  </a:txBody>
                  <a:tcPr marL="43561" marR="43561" marT="39740" marB="397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60832">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600" dirty="0">
                        <a:latin typeface="+mn-lt"/>
                      </a:endParaRPr>
                    </a:p>
                  </a:txBody>
                  <a:tcPr marL="43561" marR="43561" marT="39740" marB="397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600" dirty="0">
                        <a:latin typeface="+mn-lt"/>
                      </a:endParaRPr>
                    </a:p>
                  </a:txBody>
                  <a:tcPr marL="43561" marR="43561" marT="39740" marB="397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600" dirty="0">
                        <a:latin typeface="+mn-lt"/>
                      </a:endParaRPr>
                    </a:p>
                  </a:txBody>
                  <a:tcPr marL="43561" marR="43561" marT="39740" marB="3974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r>
                        <a:rPr lang="en-US" sz="1600" u="none" kern="1200" dirty="0">
                          <a:solidFill>
                            <a:schemeClr val="tx1"/>
                          </a:solidFill>
                          <a:effectLst/>
                          <a:latin typeface="+mn-lt"/>
                          <a:ea typeface="Times New Roman"/>
                          <a:cs typeface="Times New Roman"/>
                        </a:rPr>
                        <a:t>Normal to mildly increased</a:t>
                      </a:r>
                      <a:endParaRPr lang="en-US" sz="1600" u="none" kern="1200" dirty="0">
                        <a:solidFill>
                          <a:schemeClr val="tx1"/>
                        </a:solidFill>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00000"/>
                        </a:lnSpc>
                        <a:spcBef>
                          <a:spcPts val="0"/>
                        </a:spcBef>
                        <a:spcAft>
                          <a:spcPts val="0"/>
                        </a:spcAft>
                      </a:pPr>
                      <a:r>
                        <a:rPr lang="en-US" sz="1600" u="none" dirty="0">
                          <a:solidFill>
                            <a:schemeClr val="tx1"/>
                          </a:solidFill>
                          <a:effectLst/>
                          <a:latin typeface="+mn-lt"/>
                          <a:ea typeface="Times New Roman"/>
                          <a:cs typeface="Times New Roman"/>
                        </a:rPr>
                        <a:t>Moderately increased</a:t>
                      </a:r>
                      <a:endParaRPr lang="en-US" sz="1600" u="none" dirty="0">
                        <a:solidFill>
                          <a:schemeClr val="tx1"/>
                        </a:solidFill>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r>
                        <a:rPr lang="en-US" sz="1600" u="none" dirty="0">
                          <a:solidFill>
                            <a:schemeClr val="tx1"/>
                          </a:solidFill>
                          <a:effectLst/>
                          <a:latin typeface="+mn-lt"/>
                          <a:ea typeface="Times New Roman"/>
                          <a:cs typeface="Times New Roman"/>
                        </a:rPr>
                        <a:t>Severely increased</a:t>
                      </a:r>
                      <a:endParaRPr lang="en-US" sz="1600" u="none" dirty="0">
                        <a:solidFill>
                          <a:schemeClr val="tx1"/>
                        </a:solidFill>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1399">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600" dirty="0">
                        <a:latin typeface="+mn-lt"/>
                      </a:endParaRPr>
                    </a:p>
                  </a:txBody>
                  <a:tcPr marL="43561" marR="43561" marT="39740" marB="397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600" dirty="0">
                        <a:latin typeface="+mn-lt"/>
                      </a:endParaRPr>
                    </a:p>
                  </a:txBody>
                  <a:tcPr marL="43561" marR="43561" marT="39740" marB="397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600" dirty="0">
                        <a:latin typeface="+mn-lt"/>
                      </a:endParaRPr>
                    </a:p>
                  </a:txBody>
                  <a:tcPr marL="43561" marR="43561" marT="39740" marB="3974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r>
                        <a:rPr lang="en-US" sz="1600" dirty="0">
                          <a:effectLst/>
                          <a:latin typeface="+mn-lt"/>
                          <a:ea typeface="Times New Roman"/>
                          <a:cs typeface="Times New Roman"/>
                        </a:rPr>
                        <a:t>&lt;30</a:t>
                      </a:r>
                      <a:endParaRPr lang="en-US" sz="16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r>
                        <a:rPr lang="en-US" sz="1600" dirty="0">
                          <a:effectLst/>
                          <a:latin typeface="+mn-lt"/>
                          <a:ea typeface="Times New Roman"/>
                          <a:cs typeface="Times New Roman"/>
                        </a:rPr>
                        <a:t>30–300</a:t>
                      </a:r>
                      <a:endParaRPr lang="en-US" sz="16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r>
                        <a:rPr lang="en-US" sz="1600" dirty="0">
                          <a:effectLst/>
                          <a:latin typeface="+mn-lt"/>
                          <a:ea typeface="Times New Roman"/>
                          <a:cs typeface="Times New Roman"/>
                        </a:rPr>
                        <a:t>&gt;300</a:t>
                      </a:r>
                      <a:endParaRPr lang="en-US" sz="16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93595">
                <a:tc rowSpan="6">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bg1"/>
                          </a:solidFill>
                          <a:latin typeface="Arial" panose="020B0604020202020204"/>
                          <a:ea typeface="+mn-ea"/>
                          <a:cs typeface="+mn-cs"/>
                        </a:rPr>
                        <a:t>eGFR category, description and range (ml/min/1.73 m</a:t>
                      </a:r>
                      <a:r>
                        <a:rPr lang="en-GB" sz="1200" b="1" kern="1200" baseline="30000" dirty="0">
                          <a:solidFill>
                            <a:schemeClr val="bg1"/>
                          </a:solidFill>
                          <a:latin typeface="Arial" panose="020B0604020202020204"/>
                          <a:ea typeface="+mn-ea"/>
                          <a:cs typeface="+mn-cs"/>
                        </a:rPr>
                        <a:t>2</a:t>
                      </a:r>
                      <a:r>
                        <a:rPr lang="en-GB" sz="1300" b="1" kern="1200" dirty="0">
                          <a:solidFill>
                            <a:schemeClr val="bg1"/>
                          </a:solidFill>
                          <a:latin typeface="Arial" panose="020B0604020202020204"/>
                          <a:ea typeface="+mn-ea"/>
                          <a:cs typeface="+mn-cs"/>
                        </a:rPr>
                        <a:t>)</a:t>
                      </a:r>
                    </a:p>
                  </a:txBody>
                  <a:tcPr marL="100584" marR="100584" marT="55419" marB="55419"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r>
                        <a:rPr lang="en-US" sz="1600" b="1" dirty="0">
                          <a:effectLst/>
                          <a:latin typeface="+mn-lt"/>
                          <a:ea typeface="Times New Roman"/>
                          <a:cs typeface="Times New Roman"/>
                        </a:rPr>
                        <a:t>G1</a:t>
                      </a:r>
                      <a:endParaRPr lang="en-US" sz="16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r>
                        <a:rPr lang="en-US" sz="1600" dirty="0">
                          <a:effectLst/>
                          <a:latin typeface="+mn-lt"/>
                          <a:ea typeface="Times New Roman"/>
                          <a:cs typeface="Times New Roman"/>
                        </a:rPr>
                        <a:t>≥90</a:t>
                      </a:r>
                      <a:endParaRPr lang="en-US" sz="16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600" b="1" dirty="0">
                        <a:latin typeface="+mn-lt"/>
                      </a:endParaRPr>
                    </a:p>
                  </a:txBody>
                  <a:tcPr marL="43561" marR="43561" marT="39740" marB="3974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endParaRPr lang="en-US" sz="1600" b="1" dirty="0">
                        <a:effectLst/>
                        <a:latin typeface="+mn-lt"/>
                        <a:ea typeface="Calibri"/>
                        <a:cs typeface="Times New Roman"/>
                      </a:endParaRPr>
                    </a:p>
                  </a:txBody>
                  <a:tcPr marL="68580" marR="685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endParaRPr lang="en-US" sz="1600" b="1" dirty="0">
                        <a:effectLst/>
                        <a:latin typeface="+mn-lt"/>
                        <a:ea typeface="Calibri"/>
                        <a:cs typeface="Times New Roman"/>
                      </a:endParaRPr>
                    </a:p>
                  </a:txBody>
                  <a:tcPr marL="68580" marR="685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4"/>
                  </a:ext>
                </a:extLst>
              </a:tr>
              <a:tr h="393595">
                <a:tc vMerge="1">
                  <a:txBody>
                    <a:bodyPr/>
                    <a:lstStyle/>
                    <a:p>
                      <a:pPr algn="ctr"/>
                      <a:endParaRPr lang="en-GB"/>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r>
                        <a:rPr lang="en-US" sz="1600" b="1" dirty="0">
                          <a:effectLst/>
                          <a:latin typeface="+mn-lt"/>
                          <a:ea typeface="Times New Roman"/>
                          <a:cs typeface="Times New Roman"/>
                        </a:rPr>
                        <a:t>G2</a:t>
                      </a:r>
                      <a:endParaRPr lang="en-US" sz="16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r>
                        <a:rPr lang="en-US" sz="1600" dirty="0">
                          <a:effectLst/>
                          <a:latin typeface="+mn-lt"/>
                          <a:ea typeface="Times New Roman"/>
                          <a:cs typeface="Times New Roman"/>
                        </a:rPr>
                        <a:t>60–89</a:t>
                      </a:r>
                      <a:endParaRPr lang="en-US" sz="16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600" b="1" dirty="0">
                        <a:latin typeface="+mn-lt"/>
                      </a:endParaRPr>
                    </a:p>
                  </a:txBody>
                  <a:tcPr marL="43561" marR="43561" marT="39740" marB="3974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endParaRPr lang="en-US" sz="1600" b="1" dirty="0">
                        <a:effectLst/>
                        <a:latin typeface="+mn-lt"/>
                        <a:ea typeface="Calibri"/>
                        <a:cs typeface="Times New Roman"/>
                      </a:endParaRPr>
                    </a:p>
                  </a:txBody>
                  <a:tcPr marL="68580" marR="685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endParaRPr lang="en-US" sz="1600" b="1" dirty="0">
                        <a:effectLst/>
                        <a:latin typeface="+mn-lt"/>
                        <a:ea typeface="Calibri"/>
                        <a:cs typeface="Times New Roman"/>
                      </a:endParaRPr>
                    </a:p>
                  </a:txBody>
                  <a:tcPr marL="68580" marR="685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5"/>
                  </a:ext>
                </a:extLst>
              </a:tr>
              <a:tr h="393595">
                <a:tc vMerge="1">
                  <a:txBody>
                    <a:bodyPr/>
                    <a:lstStyle/>
                    <a:p>
                      <a:pPr algn="ctr"/>
                      <a:endParaRPr lang="en-GB" dirty="0"/>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r>
                        <a:rPr lang="en-US" sz="1600" b="1" dirty="0">
                          <a:effectLst/>
                          <a:latin typeface="+mn-lt"/>
                          <a:ea typeface="Times New Roman"/>
                          <a:cs typeface="Times New Roman"/>
                        </a:rPr>
                        <a:t>G3a</a:t>
                      </a:r>
                      <a:endParaRPr lang="en-US" sz="16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r>
                        <a:rPr lang="en-US" sz="1600" dirty="0">
                          <a:effectLst/>
                          <a:latin typeface="+mn-lt"/>
                          <a:ea typeface="Times New Roman"/>
                          <a:cs typeface="Times New Roman"/>
                        </a:rPr>
                        <a:t>45–59</a:t>
                      </a:r>
                      <a:endParaRPr lang="en-US" sz="16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endParaRPr lang="en-US" sz="1600" b="1" dirty="0">
                        <a:effectLst/>
                        <a:latin typeface="+mn-lt"/>
                        <a:ea typeface="Calibri"/>
                        <a:cs typeface="Times New Roman"/>
                      </a:endParaRPr>
                    </a:p>
                  </a:txBody>
                  <a:tcPr marL="68580" marR="685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endParaRPr lang="en-US" sz="1600" b="1" dirty="0">
                        <a:effectLst/>
                        <a:latin typeface="+mn-lt"/>
                        <a:ea typeface="Calibri"/>
                        <a:cs typeface="Times New Roman"/>
                      </a:endParaRPr>
                    </a:p>
                  </a:txBody>
                  <a:tcPr marL="68580" marR="685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endParaRPr lang="en-US" sz="1600" b="1" dirty="0">
                        <a:solidFill>
                          <a:schemeClr val="bg1"/>
                        </a:solidFill>
                        <a:effectLst/>
                        <a:latin typeface="+mn-lt"/>
                        <a:ea typeface="Calibri"/>
                        <a:cs typeface="Times New Roman"/>
                      </a:endParaRPr>
                    </a:p>
                  </a:txBody>
                  <a:tcPr marL="68580" marR="685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6"/>
                  </a:ext>
                </a:extLst>
              </a:tr>
              <a:tr h="393595">
                <a:tc vMerge="1">
                  <a:txBody>
                    <a:bodyPr/>
                    <a:lstStyle/>
                    <a:p>
                      <a:pPr algn="ctr"/>
                      <a:endParaRPr lang="en-GB"/>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r>
                        <a:rPr lang="en-US" sz="1600" b="1" dirty="0">
                          <a:effectLst/>
                          <a:latin typeface="+mn-lt"/>
                          <a:ea typeface="Times New Roman"/>
                          <a:cs typeface="Times New Roman"/>
                        </a:rPr>
                        <a:t>G3b</a:t>
                      </a:r>
                      <a:endParaRPr lang="en-US" sz="16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r>
                        <a:rPr lang="en-US" sz="1600" dirty="0">
                          <a:effectLst/>
                          <a:latin typeface="+mn-lt"/>
                          <a:ea typeface="Times New Roman"/>
                          <a:cs typeface="Times New Roman"/>
                        </a:rPr>
                        <a:t>30–44</a:t>
                      </a:r>
                      <a:endParaRPr lang="en-US" sz="16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endParaRPr lang="en-US" sz="1600" b="1" dirty="0">
                        <a:effectLst/>
                        <a:latin typeface="+mn-lt"/>
                        <a:ea typeface="Calibri"/>
                        <a:cs typeface="Times New Roman"/>
                      </a:endParaRPr>
                    </a:p>
                  </a:txBody>
                  <a:tcPr marL="68580" marR="685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endParaRPr lang="en-US" sz="1600" b="1" dirty="0">
                        <a:solidFill>
                          <a:schemeClr val="bg1"/>
                        </a:solidFill>
                        <a:effectLst/>
                        <a:latin typeface="+mn-lt"/>
                        <a:ea typeface="Calibri"/>
                        <a:cs typeface="Times New Roman"/>
                      </a:endParaRPr>
                    </a:p>
                  </a:txBody>
                  <a:tcPr marL="68580" marR="685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endParaRPr lang="en-US" sz="1600" b="1" dirty="0">
                        <a:solidFill>
                          <a:schemeClr val="bg1"/>
                        </a:solidFill>
                        <a:effectLst/>
                        <a:latin typeface="+mn-lt"/>
                        <a:ea typeface="Calibri"/>
                        <a:cs typeface="Times New Roman"/>
                      </a:endParaRPr>
                    </a:p>
                  </a:txBody>
                  <a:tcPr marL="68580" marR="685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7"/>
                  </a:ext>
                </a:extLst>
              </a:tr>
              <a:tr h="393595">
                <a:tc vMerge="1">
                  <a:txBody>
                    <a:bodyPr/>
                    <a:lstStyle/>
                    <a:p>
                      <a:pPr algn="ctr"/>
                      <a:endParaRPr lang="en-GB"/>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r>
                        <a:rPr lang="en-US" sz="1600" b="1" dirty="0">
                          <a:effectLst/>
                          <a:latin typeface="+mn-lt"/>
                          <a:ea typeface="Times New Roman"/>
                          <a:cs typeface="Times New Roman"/>
                        </a:rPr>
                        <a:t>G4</a:t>
                      </a:r>
                      <a:endParaRPr lang="en-US" sz="16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r>
                        <a:rPr lang="en-US" sz="1600" dirty="0">
                          <a:effectLst/>
                          <a:latin typeface="+mn-lt"/>
                          <a:ea typeface="Times New Roman"/>
                          <a:cs typeface="Times New Roman"/>
                        </a:rPr>
                        <a:t>15–29</a:t>
                      </a:r>
                      <a:endParaRPr lang="en-US" sz="16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endParaRPr lang="en-US" sz="1600" b="1" dirty="0">
                        <a:solidFill>
                          <a:schemeClr val="bg1"/>
                        </a:solidFill>
                        <a:effectLst/>
                        <a:latin typeface="+mn-lt"/>
                        <a:ea typeface="Calibri"/>
                        <a:cs typeface="Times New Roman"/>
                      </a:endParaRPr>
                    </a:p>
                  </a:txBody>
                  <a:tcPr marL="68580" marR="685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endParaRPr lang="en-US" sz="1600" b="1" dirty="0">
                        <a:solidFill>
                          <a:schemeClr val="bg1"/>
                        </a:solidFill>
                        <a:effectLst/>
                        <a:latin typeface="+mn-lt"/>
                        <a:ea typeface="Calibri"/>
                        <a:cs typeface="Times New Roman"/>
                      </a:endParaRPr>
                    </a:p>
                  </a:txBody>
                  <a:tcPr marL="68580" marR="685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endParaRPr lang="en-US" sz="1600" b="1" dirty="0">
                        <a:solidFill>
                          <a:schemeClr val="bg1"/>
                        </a:solidFill>
                        <a:effectLst/>
                        <a:latin typeface="+mn-lt"/>
                        <a:ea typeface="Calibri"/>
                        <a:cs typeface="Times New Roman"/>
                      </a:endParaRPr>
                    </a:p>
                  </a:txBody>
                  <a:tcPr marL="68580" marR="68580" marT="0" marB="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8"/>
                  </a:ext>
                </a:extLst>
              </a:tr>
              <a:tr h="393595">
                <a:tc vMerge="1">
                  <a:txBody>
                    <a:bodyPr/>
                    <a:lstStyle/>
                    <a:p>
                      <a:pPr algn="ctr"/>
                      <a:endParaRPr lang="en-GB" dirty="0"/>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r>
                        <a:rPr lang="en-US" sz="1600" b="1" dirty="0">
                          <a:effectLst/>
                          <a:latin typeface="+mn-lt"/>
                          <a:ea typeface="Times New Roman"/>
                          <a:cs typeface="Times New Roman"/>
                        </a:rPr>
                        <a:t>G5</a:t>
                      </a:r>
                      <a:endParaRPr lang="en-US" sz="16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1000"/>
                        </a:spcAft>
                      </a:pPr>
                      <a:r>
                        <a:rPr lang="en-US" sz="1600" dirty="0">
                          <a:effectLst/>
                          <a:latin typeface="+mn-lt"/>
                          <a:ea typeface="Times New Roman"/>
                          <a:cs typeface="Times New Roman"/>
                        </a:rPr>
                        <a:t>&lt;15</a:t>
                      </a:r>
                      <a:endParaRPr lang="en-US" sz="1600" dirty="0">
                        <a:effectLst/>
                        <a:latin typeface="+mn-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endParaRPr lang="en-GB" sz="1600" b="1" dirty="0">
                        <a:solidFill>
                          <a:schemeClr val="bg1"/>
                        </a:solidFill>
                        <a:latin typeface="+mn-lt"/>
                      </a:endParaRPr>
                    </a:p>
                  </a:txBody>
                  <a:tcPr marL="43561" marR="43561" marT="39740" marB="3974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1600" b="1" dirty="0">
                        <a:solidFill>
                          <a:schemeClr val="bg1"/>
                        </a:solidFill>
                        <a:latin typeface="+mn-lt"/>
                      </a:endParaRPr>
                    </a:p>
                  </a:txBody>
                  <a:tcPr marL="43561" marR="43561" marT="39740" marB="3974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endParaRPr lang="en-GB" sz="1600" b="1" dirty="0">
                        <a:solidFill>
                          <a:schemeClr val="bg1"/>
                        </a:solidFill>
                        <a:latin typeface="+mn-lt"/>
                      </a:endParaRPr>
                    </a:p>
                  </a:txBody>
                  <a:tcPr marL="43561" marR="43561" marT="39740" marB="39740"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9"/>
                  </a:ext>
                </a:extLst>
              </a:tr>
            </a:tbl>
          </a:graphicData>
        </a:graphic>
      </p:graphicFrame>
      <p:sp>
        <p:nvSpPr>
          <p:cNvPr id="3" name="Footer Placeholder 2">
            <a:extLst>
              <a:ext uri="{FF2B5EF4-FFF2-40B4-BE49-F238E27FC236}">
                <a16:creationId xmlns:a16="http://schemas.microsoft.com/office/drawing/2014/main" id="{CA701311-9BC6-47E4-A28F-0C1F1CC51880}"/>
              </a:ext>
            </a:extLst>
          </p:cNvPr>
          <p:cNvSpPr>
            <a:spLocks noGrp="1"/>
          </p:cNvSpPr>
          <p:nvPr>
            <p:ph type="ftr" sz="quarter" idx="13"/>
          </p:nvPr>
        </p:nvSpPr>
        <p:spPr>
          <a:xfrm>
            <a:off x="1776000" y="6213310"/>
            <a:ext cx="8190961" cy="414291"/>
          </a:xfrm>
        </p:spPr>
        <p:txBody>
          <a:bodyPr/>
          <a:lstStyle/>
          <a:p>
            <a:r>
              <a:rPr lang="en-US" dirty="0">
                <a:solidFill>
                  <a:srgbClr val="5A5A5A">
                    <a:lumMod val="60000"/>
                    <a:lumOff val="40000"/>
                  </a:srgbClr>
                </a:solidFill>
              </a:rPr>
              <a:t>Adapted from </a:t>
            </a:r>
            <a:r>
              <a:rPr lang="en-GB" dirty="0">
                <a:solidFill>
                  <a:srgbClr val="5A5A5A">
                    <a:lumMod val="60000"/>
                    <a:lumOff val="40000"/>
                  </a:srgbClr>
                </a:solidFill>
              </a:rPr>
              <a:t>Kidney Disease: Improving Global Outcomes (KDIGO) CKD Work Group. </a:t>
            </a:r>
            <a:r>
              <a:rPr lang="en-GB" i="1" dirty="0">
                <a:solidFill>
                  <a:srgbClr val="5A5A5A">
                    <a:lumMod val="60000"/>
                    <a:lumOff val="40000"/>
                  </a:srgbClr>
                </a:solidFill>
              </a:rPr>
              <a:t>Kidney Int </a:t>
            </a:r>
            <a:r>
              <a:rPr lang="en-GB" i="1" dirty="0" err="1">
                <a:solidFill>
                  <a:srgbClr val="5A5A5A">
                    <a:lumMod val="60000"/>
                    <a:lumOff val="40000"/>
                  </a:srgbClr>
                </a:solidFill>
              </a:rPr>
              <a:t>Suppl</a:t>
            </a:r>
            <a:r>
              <a:rPr lang="en-GB" dirty="0">
                <a:solidFill>
                  <a:srgbClr val="5A5A5A">
                    <a:lumMod val="60000"/>
                    <a:lumOff val="40000"/>
                  </a:srgbClr>
                </a:solidFill>
              </a:rPr>
              <a:t> 2013;3:1 </a:t>
            </a:r>
            <a:br>
              <a:rPr lang="en-GB" dirty="0">
                <a:solidFill>
                  <a:srgbClr val="5A5A5A">
                    <a:lumMod val="60000"/>
                    <a:lumOff val="40000"/>
                  </a:srgbClr>
                </a:solidFill>
              </a:rPr>
            </a:br>
            <a:r>
              <a:rPr lang="en-US" altLang="ja-JP" dirty="0"/>
              <a:t>*If no other markers of kidney disease, no CKD</a:t>
            </a:r>
          </a:p>
          <a:p>
            <a:r>
              <a:rPr lang="en-US" altLang="ja-JP" dirty="0"/>
              <a:t>CKD, chronic kidney disease; </a:t>
            </a:r>
            <a:r>
              <a:rPr lang="en-GB" dirty="0">
                <a:solidFill>
                  <a:srgbClr val="5A5A5A">
                    <a:lumMod val="60000"/>
                    <a:lumOff val="40000"/>
                  </a:srgbClr>
                </a:solidFill>
              </a:rPr>
              <a:t>eGFR, estimated glomerular filtration rate; UACR, urine albumin-to-creatinine ratio</a:t>
            </a:r>
            <a:br>
              <a:rPr lang="en-US" dirty="0">
                <a:solidFill>
                  <a:srgbClr val="5A5A5A">
                    <a:lumMod val="60000"/>
                    <a:lumOff val="40000"/>
                  </a:srgbClr>
                </a:solidFill>
              </a:rPr>
            </a:br>
            <a:r>
              <a:rPr lang="en-GB" dirty="0">
                <a:solidFill>
                  <a:srgbClr val="5A5A5A">
                    <a:lumMod val="60000"/>
                    <a:lumOff val="40000"/>
                  </a:srgbClr>
                </a:solidFill>
              </a:rPr>
              <a:t>1. </a:t>
            </a:r>
            <a:r>
              <a:rPr lang="nl-NL" dirty="0">
                <a:solidFill>
                  <a:srgbClr val="5A5A5A">
                    <a:lumMod val="60000"/>
                    <a:lumOff val="40000"/>
                  </a:srgbClr>
                </a:solidFill>
              </a:rPr>
              <a:t>Jardine MJ </a:t>
            </a:r>
            <a:r>
              <a:rPr lang="nl-NL" i="1" dirty="0">
                <a:solidFill>
                  <a:srgbClr val="5A5A5A">
                    <a:lumMod val="60000"/>
                    <a:lumOff val="40000"/>
                  </a:srgbClr>
                </a:solidFill>
              </a:rPr>
              <a:t>et al. Am J Nephrol </a:t>
            </a:r>
            <a:r>
              <a:rPr lang="nl-NL" dirty="0">
                <a:solidFill>
                  <a:srgbClr val="5A5A5A">
                    <a:lumMod val="60000"/>
                    <a:lumOff val="40000"/>
                  </a:srgbClr>
                </a:solidFill>
              </a:rPr>
              <a:t>2017;46:462; 2. ClinicalTrials.gov. </a:t>
            </a:r>
            <a:r>
              <a:rPr lang="en-GB" dirty="0">
                <a:solidFill>
                  <a:srgbClr val="5A5A5A">
                    <a:lumMod val="60000"/>
                    <a:lumOff val="40000"/>
                  </a:srgbClr>
                </a:solidFill>
              </a:rPr>
              <a:t>NCT03036150 (accessed April 2019); </a:t>
            </a:r>
            <a:r>
              <a:rPr lang="nl-NL" dirty="0">
                <a:solidFill>
                  <a:srgbClr val="5A5A5A">
                    <a:lumMod val="60000"/>
                    <a:lumOff val="40000"/>
                  </a:srgbClr>
                </a:solidFill>
              </a:rPr>
              <a:t>3. </a:t>
            </a:r>
            <a:r>
              <a:rPr lang="en-GB" dirty="0">
                <a:solidFill>
                  <a:srgbClr val="5A5A5A">
                    <a:lumMod val="60000"/>
                    <a:lumOff val="40000"/>
                  </a:srgbClr>
                </a:solidFill>
              </a:rPr>
              <a:t>ClinicalTrials.gov. </a:t>
            </a:r>
            <a:r>
              <a:rPr lang="en-US" dirty="0"/>
              <a:t>NCT03594110 </a:t>
            </a:r>
            <a:r>
              <a:rPr lang="en-GB" dirty="0">
                <a:solidFill>
                  <a:srgbClr val="5A5A5A">
                    <a:lumMod val="60000"/>
                    <a:lumOff val="40000"/>
                  </a:srgbClr>
                </a:solidFill>
              </a:rPr>
              <a:t>(accessed April 2019)</a:t>
            </a:r>
          </a:p>
        </p:txBody>
      </p:sp>
      <p:sp>
        <p:nvSpPr>
          <p:cNvPr id="64" name="Text Placeholder 3">
            <a:extLst>
              <a:ext uri="{FF2B5EF4-FFF2-40B4-BE49-F238E27FC236}">
                <a16:creationId xmlns:a16="http://schemas.microsoft.com/office/drawing/2014/main" id="{437986AC-E9D6-45DF-9A79-78BF8573FB45}"/>
              </a:ext>
            </a:extLst>
          </p:cNvPr>
          <p:cNvSpPr txBox="1">
            <a:spLocks/>
          </p:cNvSpPr>
          <p:nvPr/>
        </p:nvSpPr>
        <p:spPr>
          <a:xfrm>
            <a:off x="2955683" y="5351146"/>
            <a:ext cx="2295524" cy="240003"/>
          </a:xfrm>
          <a:prstGeom prst="rect">
            <a:avLst/>
          </a:prstGeom>
          <a:noFill/>
        </p:spPr>
        <p:txBody>
          <a:bodyPr vert="horz" lIns="0" tIns="0" rIns="0" bIns="0" rtlCol="0" anchor="t" anchorCtr="0">
            <a:noAutofit/>
          </a:bodyPr>
          <a:lstStyle>
            <a:lvl1pPr marL="0" indent="0" algn="l" defTabSz="457200" rtl="0" eaLnBrk="1" latinLnBrk="0" hangingPunct="1">
              <a:spcBef>
                <a:spcPct val="20000"/>
              </a:spcBef>
              <a:buFont typeface="Arial"/>
              <a:buNone/>
              <a:defRPr sz="1000" kern="1200" baseline="0">
                <a:solidFill>
                  <a:srgbClr val="5A5A5A"/>
                </a:solidFill>
                <a:latin typeface="Arial"/>
                <a:ea typeface="+mn-ea"/>
                <a:cs typeface="+mn-cs"/>
              </a:defRPr>
            </a:lvl1pPr>
            <a:lvl2pPr marL="454025" indent="-222250" algn="l" defTabSz="457200" rtl="0" eaLnBrk="1" latinLnBrk="0" hangingPunct="1">
              <a:spcBef>
                <a:spcPct val="20000"/>
              </a:spcBef>
              <a:buFont typeface="Arial"/>
              <a:buChar char="–"/>
              <a:defRPr sz="2200" kern="1200">
                <a:solidFill>
                  <a:srgbClr val="5A5A5A"/>
                </a:solidFill>
                <a:latin typeface="Arial"/>
                <a:ea typeface="+mn-ea"/>
                <a:cs typeface="+mn-cs"/>
              </a:defRPr>
            </a:lvl2pPr>
            <a:lvl3pPr marL="685800" indent="-231775" algn="l" defTabSz="457200" rtl="0" eaLnBrk="1" latinLnBrk="0" hangingPunct="1">
              <a:spcBef>
                <a:spcPct val="20000"/>
              </a:spcBef>
              <a:buFont typeface="Arial"/>
              <a:buChar char="•"/>
              <a:defRPr sz="1800" kern="1200">
                <a:solidFill>
                  <a:srgbClr val="5A5A5A"/>
                </a:solidFill>
                <a:latin typeface="Arial"/>
                <a:ea typeface="+mn-ea"/>
                <a:cs typeface="+mn-cs"/>
              </a:defRPr>
            </a:lvl3pPr>
            <a:lvl4pPr marL="858838" indent="-173038" algn="l" defTabSz="457200" rtl="0" eaLnBrk="1" latinLnBrk="0" hangingPunct="1">
              <a:spcBef>
                <a:spcPct val="20000"/>
              </a:spcBef>
              <a:buFont typeface="Arial"/>
              <a:buChar char="–"/>
              <a:defRPr sz="1600" kern="1200">
                <a:solidFill>
                  <a:srgbClr val="5A5A5A"/>
                </a:solidFill>
                <a:latin typeface="Arial"/>
                <a:ea typeface="+mn-ea"/>
                <a:cs typeface="+mn-cs"/>
              </a:defRPr>
            </a:lvl4pPr>
            <a:lvl5pPr marL="1030288" indent="-112713" algn="l" defTabSz="457200" rtl="0" eaLnBrk="1" latinLnBrk="0" hangingPunct="1">
              <a:spcBef>
                <a:spcPct val="20000"/>
              </a:spcBef>
              <a:buFont typeface="Arial"/>
              <a:buChar char="»"/>
              <a:defRPr sz="1400" kern="1200">
                <a:solidFill>
                  <a:srgbClr val="5A5A5A"/>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z="1200" dirty="0"/>
              <a:t>Low risk*</a:t>
            </a:r>
          </a:p>
        </p:txBody>
      </p:sp>
      <p:sp>
        <p:nvSpPr>
          <p:cNvPr id="65" name="Rectangle 64">
            <a:extLst>
              <a:ext uri="{FF2B5EF4-FFF2-40B4-BE49-F238E27FC236}">
                <a16:creationId xmlns:a16="http://schemas.microsoft.com/office/drawing/2014/main" id="{24E3BAA1-CE58-45D5-9052-F0E85EE68906}"/>
              </a:ext>
            </a:extLst>
          </p:cNvPr>
          <p:cNvSpPr/>
          <p:nvPr/>
        </p:nvSpPr>
        <p:spPr>
          <a:xfrm>
            <a:off x="2734641" y="5351146"/>
            <a:ext cx="180000" cy="240003"/>
          </a:xfrm>
          <a:prstGeom prst="rect">
            <a:avLst/>
          </a:prstGeom>
          <a:solidFill>
            <a:srgbClr val="92D050"/>
          </a:solidFill>
          <a:ln w="6350" cap="flat" cmpd="sng" algn="ctr">
            <a:noFill/>
            <a:prstDash val="solid"/>
            <a:miter lim="800000"/>
          </a:ln>
          <a:effectLst/>
        </p:spPr>
        <p:txBody>
          <a:bodyPr rtlCol="0" anchor="ctr"/>
          <a:lstStyle/>
          <a:p>
            <a:pPr algn="ctr" defTabSz="457200">
              <a:defRPr/>
            </a:pPr>
            <a:endParaRPr lang="en-GB" sz="2000" kern="0" dirty="0">
              <a:solidFill>
                <a:srgbClr val="5A5A5A"/>
              </a:solidFill>
            </a:endParaRPr>
          </a:p>
        </p:txBody>
      </p:sp>
      <p:sp>
        <p:nvSpPr>
          <p:cNvPr id="66" name="Rectangle 65">
            <a:extLst>
              <a:ext uri="{FF2B5EF4-FFF2-40B4-BE49-F238E27FC236}">
                <a16:creationId xmlns:a16="http://schemas.microsoft.com/office/drawing/2014/main" id="{12FF134E-3964-464C-AF5E-EF993E16CF8B}"/>
              </a:ext>
            </a:extLst>
          </p:cNvPr>
          <p:cNvSpPr/>
          <p:nvPr/>
        </p:nvSpPr>
        <p:spPr>
          <a:xfrm>
            <a:off x="4106241" y="5351146"/>
            <a:ext cx="180000" cy="240003"/>
          </a:xfrm>
          <a:prstGeom prst="rect">
            <a:avLst/>
          </a:prstGeom>
          <a:solidFill>
            <a:srgbClr val="FFFF00"/>
          </a:solidFill>
          <a:ln w="6350" cap="flat" cmpd="sng" algn="ctr">
            <a:noFill/>
            <a:prstDash val="solid"/>
            <a:miter lim="800000"/>
          </a:ln>
          <a:effectLst/>
        </p:spPr>
        <p:txBody>
          <a:bodyPr rtlCol="0" anchor="ctr"/>
          <a:lstStyle/>
          <a:p>
            <a:pPr algn="ctr" defTabSz="457200">
              <a:defRPr/>
            </a:pPr>
            <a:endParaRPr lang="en-GB" sz="2000" kern="0" dirty="0">
              <a:solidFill>
                <a:srgbClr val="5A5A5A"/>
              </a:solidFill>
            </a:endParaRPr>
          </a:p>
        </p:txBody>
      </p:sp>
      <p:sp>
        <p:nvSpPr>
          <p:cNvPr id="67" name="Rectangle 66">
            <a:extLst>
              <a:ext uri="{FF2B5EF4-FFF2-40B4-BE49-F238E27FC236}">
                <a16:creationId xmlns:a16="http://schemas.microsoft.com/office/drawing/2014/main" id="{98281C73-D6EC-4DA8-91AA-D47595847446}"/>
              </a:ext>
            </a:extLst>
          </p:cNvPr>
          <p:cNvSpPr/>
          <p:nvPr/>
        </p:nvSpPr>
        <p:spPr>
          <a:xfrm>
            <a:off x="6670146" y="5351146"/>
            <a:ext cx="180000" cy="240003"/>
          </a:xfrm>
          <a:prstGeom prst="rect">
            <a:avLst/>
          </a:prstGeom>
          <a:solidFill>
            <a:srgbClr val="FFC000"/>
          </a:solidFill>
          <a:ln w="6350" cap="flat" cmpd="sng" algn="ctr">
            <a:noFill/>
            <a:prstDash val="solid"/>
            <a:miter lim="800000"/>
          </a:ln>
          <a:effectLst/>
        </p:spPr>
        <p:txBody>
          <a:bodyPr rtlCol="0" anchor="ctr"/>
          <a:lstStyle/>
          <a:p>
            <a:pPr algn="ctr" defTabSz="457200">
              <a:defRPr/>
            </a:pPr>
            <a:endParaRPr lang="en-GB" sz="2000" kern="0" dirty="0">
              <a:solidFill>
                <a:srgbClr val="5A5A5A"/>
              </a:solidFill>
            </a:endParaRPr>
          </a:p>
        </p:txBody>
      </p:sp>
      <p:sp>
        <p:nvSpPr>
          <p:cNvPr id="68" name="Rectangle 67">
            <a:extLst>
              <a:ext uri="{FF2B5EF4-FFF2-40B4-BE49-F238E27FC236}">
                <a16:creationId xmlns:a16="http://schemas.microsoft.com/office/drawing/2014/main" id="{7D49831E-CF19-4591-9639-E1D338DB25C5}"/>
              </a:ext>
            </a:extLst>
          </p:cNvPr>
          <p:cNvSpPr/>
          <p:nvPr/>
        </p:nvSpPr>
        <p:spPr>
          <a:xfrm>
            <a:off x="8041745" y="5351146"/>
            <a:ext cx="180000" cy="240003"/>
          </a:xfrm>
          <a:prstGeom prst="rect">
            <a:avLst/>
          </a:prstGeom>
          <a:solidFill>
            <a:srgbClr val="FF0000"/>
          </a:solidFill>
          <a:ln w="6350" cap="flat" cmpd="sng" algn="ctr">
            <a:noFill/>
            <a:prstDash val="solid"/>
            <a:miter lim="800000"/>
          </a:ln>
          <a:effectLst/>
        </p:spPr>
        <p:txBody>
          <a:bodyPr rtlCol="0" anchor="ctr"/>
          <a:lstStyle/>
          <a:p>
            <a:pPr algn="ctr" defTabSz="457200">
              <a:defRPr/>
            </a:pPr>
            <a:endParaRPr lang="en-GB" sz="2000" kern="0" dirty="0">
              <a:solidFill>
                <a:srgbClr val="5A5A5A"/>
              </a:solidFill>
            </a:endParaRPr>
          </a:p>
        </p:txBody>
      </p:sp>
      <p:sp>
        <p:nvSpPr>
          <p:cNvPr id="69" name="Text Placeholder 3">
            <a:extLst>
              <a:ext uri="{FF2B5EF4-FFF2-40B4-BE49-F238E27FC236}">
                <a16:creationId xmlns:a16="http://schemas.microsoft.com/office/drawing/2014/main" id="{8CEB8403-3246-40A5-9A1B-A1A1CBFD46FA}"/>
              </a:ext>
            </a:extLst>
          </p:cNvPr>
          <p:cNvSpPr txBox="1">
            <a:spLocks/>
          </p:cNvSpPr>
          <p:nvPr/>
        </p:nvSpPr>
        <p:spPr>
          <a:xfrm>
            <a:off x="4333633" y="5354194"/>
            <a:ext cx="2234914" cy="233911"/>
          </a:xfrm>
          <a:prstGeom prst="rect">
            <a:avLst/>
          </a:prstGeom>
          <a:noFill/>
        </p:spPr>
        <p:txBody>
          <a:bodyPr vert="horz" lIns="0" tIns="0" rIns="0" bIns="0" rtlCol="0" anchor="t" anchorCtr="0">
            <a:noAutofit/>
          </a:bodyPr>
          <a:lstStyle>
            <a:lvl1pPr marL="0" indent="0" algn="l" defTabSz="457200" rtl="0" eaLnBrk="1" latinLnBrk="0" hangingPunct="1">
              <a:spcBef>
                <a:spcPct val="20000"/>
              </a:spcBef>
              <a:buFont typeface="Arial"/>
              <a:buNone/>
              <a:defRPr sz="1000" kern="1200" baseline="0">
                <a:solidFill>
                  <a:srgbClr val="5A5A5A"/>
                </a:solidFill>
                <a:latin typeface="Arial"/>
                <a:ea typeface="+mn-ea"/>
                <a:cs typeface="+mn-cs"/>
              </a:defRPr>
            </a:lvl1pPr>
            <a:lvl2pPr marL="454025" indent="-222250" algn="l" defTabSz="457200" rtl="0" eaLnBrk="1" latinLnBrk="0" hangingPunct="1">
              <a:spcBef>
                <a:spcPct val="20000"/>
              </a:spcBef>
              <a:buFont typeface="Arial"/>
              <a:buChar char="–"/>
              <a:defRPr sz="2200" kern="1200">
                <a:solidFill>
                  <a:srgbClr val="5A5A5A"/>
                </a:solidFill>
                <a:latin typeface="Arial"/>
                <a:ea typeface="+mn-ea"/>
                <a:cs typeface="+mn-cs"/>
              </a:defRPr>
            </a:lvl2pPr>
            <a:lvl3pPr marL="685800" indent="-231775" algn="l" defTabSz="457200" rtl="0" eaLnBrk="1" latinLnBrk="0" hangingPunct="1">
              <a:spcBef>
                <a:spcPct val="20000"/>
              </a:spcBef>
              <a:buFont typeface="Arial"/>
              <a:buChar char="•"/>
              <a:defRPr sz="1800" kern="1200">
                <a:solidFill>
                  <a:srgbClr val="5A5A5A"/>
                </a:solidFill>
                <a:latin typeface="Arial"/>
                <a:ea typeface="+mn-ea"/>
                <a:cs typeface="+mn-cs"/>
              </a:defRPr>
            </a:lvl3pPr>
            <a:lvl4pPr marL="858838" indent="-173038" algn="l" defTabSz="457200" rtl="0" eaLnBrk="1" latinLnBrk="0" hangingPunct="1">
              <a:spcBef>
                <a:spcPct val="20000"/>
              </a:spcBef>
              <a:buFont typeface="Arial"/>
              <a:buChar char="–"/>
              <a:defRPr sz="1600" kern="1200">
                <a:solidFill>
                  <a:srgbClr val="5A5A5A"/>
                </a:solidFill>
                <a:latin typeface="Arial"/>
                <a:ea typeface="+mn-ea"/>
                <a:cs typeface="+mn-cs"/>
              </a:defRPr>
            </a:lvl4pPr>
            <a:lvl5pPr marL="1030288" indent="-112713" algn="l" defTabSz="457200" rtl="0" eaLnBrk="1" latinLnBrk="0" hangingPunct="1">
              <a:spcBef>
                <a:spcPct val="20000"/>
              </a:spcBef>
              <a:buFont typeface="Arial"/>
              <a:buChar char="»"/>
              <a:defRPr sz="1400" kern="1200">
                <a:solidFill>
                  <a:srgbClr val="5A5A5A"/>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z="1200" dirty="0"/>
              <a:t>Moderately</a:t>
            </a:r>
            <a:r>
              <a:rPr lang="en-US" sz="1050" dirty="0"/>
              <a:t> </a:t>
            </a:r>
            <a:r>
              <a:rPr lang="en-US" sz="1200" dirty="0"/>
              <a:t>increased risk</a:t>
            </a:r>
          </a:p>
        </p:txBody>
      </p:sp>
      <p:sp>
        <p:nvSpPr>
          <p:cNvPr id="70" name="Text Placeholder 3">
            <a:extLst>
              <a:ext uri="{FF2B5EF4-FFF2-40B4-BE49-F238E27FC236}">
                <a16:creationId xmlns:a16="http://schemas.microsoft.com/office/drawing/2014/main" id="{6313EDC6-18C1-4CE3-A00B-4EBB169403D3}"/>
              </a:ext>
            </a:extLst>
          </p:cNvPr>
          <p:cNvSpPr txBox="1">
            <a:spLocks/>
          </p:cNvSpPr>
          <p:nvPr/>
        </p:nvSpPr>
        <p:spPr>
          <a:xfrm>
            <a:off x="6897540" y="5351147"/>
            <a:ext cx="1144206" cy="236957"/>
          </a:xfrm>
          <a:prstGeom prst="rect">
            <a:avLst/>
          </a:prstGeom>
          <a:noFill/>
        </p:spPr>
        <p:txBody>
          <a:bodyPr vert="horz" lIns="0" tIns="0" rIns="0" bIns="0" rtlCol="0" anchor="t" anchorCtr="0">
            <a:noAutofit/>
          </a:bodyPr>
          <a:lstStyle>
            <a:lvl1pPr marL="0" indent="0" algn="l" defTabSz="457200" rtl="0" eaLnBrk="1" latinLnBrk="0" hangingPunct="1">
              <a:spcBef>
                <a:spcPct val="20000"/>
              </a:spcBef>
              <a:buFont typeface="Arial"/>
              <a:buNone/>
              <a:defRPr sz="1000" kern="1200" baseline="0">
                <a:solidFill>
                  <a:srgbClr val="5A5A5A"/>
                </a:solidFill>
                <a:latin typeface="Arial"/>
                <a:ea typeface="+mn-ea"/>
                <a:cs typeface="+mn-cs"/>
              </a:defRPr>
            </a:lvl1pPr>
            <a:lvl2pPr marL="454025" indent="-222250" algn="l" defTabSz="457200" rtl="0" eaLnBrk="1" latinLnBrk="0" hangingPunct="1">
              <a:spcBef>
                <a:spcPct val="20000"/>
              </a:spcBef>
              <a:buFont typeface="Arial"/>
              <a:buChar char="–"/>
              <a:defRPr sz="2200" kern="1200">
                <a:solidFill>
                  <a:srgbClr val="5A5A5A"/>
                </a:solidFill>
                <a:latin typeface="Arial"/>
                <a:ea typeface="+mn-ea"/>
                <a:cs typeface="+mn-cs"/>
              </a:defRPr>
            </a:lvl2pPr>
            <a:lvl3pPr marL="685800" indent="-231775" algn="l" defTabSz="457200" rtl="0" eaLnBrk="1" latinLnBrk="0" hangingPunct="1">
              <a:spcBef>
                <a:spcPct val="20000"/>
              </a:spcBef>
              <a:buFont typeface="Arial"/>
              <a:buChar char="•"/>
              <a:defRPr sz="1800" kern="1200">
                <a:solidFill>
                  <a:srgbClr val="5A5A5A"/>
                </a:solidFill>
                <a:latin typeface="Arial"/>
                <a:ea typeface="+mn-ea"/>
                <a:cs typeface="+mn-cs"/>
              </a:defRPr>
            </a:lvl3pPr>
            <a:lvl4pPr marL="858838" indent="-173038" algn="l" defTabSz="457200" rtl="0" eaLnBrk="1" latinLnBrk="0" hangingPunct="1">
              <a:spcBef>
                <a:spcPct val="20000"/>
              </a:spcBef>
              <a:buFont typeface="Arial"/>
              <a:buChar char="–"/>
              <a:defRPr sz="1600" kern="1200">
                <a:solidFill>
                  <a:srgbClr val="5A5A5A"/>
                </a:solidFill>
                <a:latin typeface="Arial"/>
                <a:ea typeface="+mn-ea"/>
                <a:cs typeface="+mn-cs"/>
              </a:defRPr>
            </a:lvl4pPr>
            <a:lvl5pPr marL="1030288" indent="-112713" algn="l" defTabSz="457200" rtl="0" eaLnBrk="1" latinLnBrk="0" hangingPunct="1">
              <a:spcBef>
                <a:spcPct val="20000"/>
              </a:spcBef>
              <a:buFont typeface="Arial"/>
              <a:buChar char="»"/>
              <a:defRPr sz="1400" kern="1200">
                <a:solidFill>
                  <a:srgbClr val="5A5A5A"/>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z="1200" dirty="0"/>
              <a:t>High risk</a:t>
            </a:r>
          </a:p>
        </p:txBody>
      </p:sp>
      <p:sp>
        <p:nvSpPr>
          <p:cNvPr id="71" name="Text Placeholder 3">
            <a:extLst>
              <a:ext uri="{FF2B5EF4-FFF2-40B4-BE49-F238E27FC236}">
                <a16:creationId xmlns:a16="http://schemas.microsoft.com/office/drawing/2014/main" id="{8B6F3395-AE97-4146-BC39-457B29A7E0C7}"/>
              </a:ext>
            </a:extLst>
          </p:cNvPr>
          <p:cNvSpPr txBox="1">
            <a:spLocks/>
          </p:cNvSpPr>
          <p:nvPr/>
        </p:nvSpPr>
        <p:spPr>
          <a:xfrm>
            <a:off x="8268555" y="5355435"/>
            <a:ext cx="1698407" cy="276477"/>
          </a:xfrm>
          <a:prstGeom prst="rect">
            <a:avLst/>
          </a:prstGeom>
          <a:noFill/>
        </p:spPr>
        <p:txBody>
          <a:bodyPr vert="horz" lIns="0" tIns="0" rIns="0" bIns="0" rtlCol="0" anchor="t" anchorCtr="0">
            <a:noAutofit/>
          </a:bodyPr>
          <a:lstStyle>
            <a:lvl1pPr marL="0" indent="0" algn="l" defTabSz="457200" rtl="0" eaLnBrk="1" latinLnBrk="0" hangingPunct="1">
              <a:spcBef>
                <a:spcPct val="20000"/>
              </a:spcBef>
              <a:buFont typeface="Arial"/>
              <a:buNone/>
              <a:defRPr sz="1000" kern="1200" baseline="0">
                <a:solidFill>
                  <a:srgbClr val="5A5A5A"/>
                </a:solidFill>
                <a:latin typeface="Arial"/>
                <a:ea typeface="+mn-ea"/>
                <a:cs typeface="+mn-cs"/>
              </a:defRPr>
            </a:lvl1pPr>
            <a:lvl2pPr marL="454025" indent="-222250" algn="l" defTabSz="457200" rtl="0" eaLnBrk="1" latinLnBrk="0" hangingPunct="1">
              <a:spcBef>
                <a:spcPct val="20000"/>
              </a:spcBef>
              <a:buFont typeface="Arial"/>
              <a:buChar char="–"/>
              <a:defRPr sz="2200" kern="1200">
                <a:solidFill>
                  <a:srgbClr val="5A5A5A"/>
                </a:solidFill>
                <a:latin typeface="Arial"/>
                <a:ea typeface="+mn-ea"/>
                <a:cs typeface="+mn-cs"/>
              </a:defRPr>
            </a:lvl2pPr>
            <a:lvl3pPr marL="685800" indent="-231775" algn="l" defTabSz="457200" rtl="0" eaLnBrk="1" latinLnBrk="0" hangingPunct="1">
              <a:spcBef>
                <a:spcPct val="20000"/>
              </a:spcBef>
              <a:buFont typeface="Arial"/>
              <a:buChar char="•"/>
              <a:defRPr sz="1800" kern="1200">
                <a:solidFill>
                  <a:srgbClr val="5A5A5A"/>
                </a:solidFill>
                <a:latin typeface="Arial"/>
                <a:ea typeface="+mn-ea"/>
                <a:cs typeface="+mn-cs"/>
              </a:defRPr>
            </a:lvl3pPr>
            <a:lvl4pPr marL="858838" indent="-173038" algn="l" defTabSz="457200" rtl="0" eaLnBrk="1" latinLnBrk="0" hangingPunct="1">
              <a:spcBef>
                <a:spcPct val="20000"/>
              </a:spcBef>
              <a:buFont typeface="Arial"/>
              <a:buChar char="–"/>
              <a:defRPr sz="1600" kern="1200">
                <a:solidFill>
                  <a:srgbClr val="5A5A5A"/>
                </a:solidFill>
                <a:latin typeface="Arial"/>
                <a:ea typeface="+mn-ea"/>
                <a:cs typeface="+mn-cs"/>
              </a:defRPr>
            </a:lvl4pPr>
            <a:lvl5pPr marL="1030288" indent="-112713" algn="l" defTabSz="457200" rtl="0" eaLnBrk="1" latinLnBrk="0" hangingPunct="1">
              <a:spcBef>
                <a:spcPct val="20000"/>
              </a:spcBef>
              <a:buFont typeface="Arial"/>
              <a:buChar char="»"/>
              <a:defRPr sz="1400" kern="1200">
                <a:solidFill>
                  <a:srgbClr val="5A5A5A"/>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z="1200" dirty="0"/>
              <a:t>Very high risk</a:t>
            </a:r>
          </a:p>
        </p:txBody>
      </p:sp>
      <p:grpSp>
        <p:nvGrpSpPr>
          <p:cNvPr id="477" name="Group 476">
            <a:extLst>
              <a:ext uri="{FF2B5EF4-FFF2-40B4-BE49-F238E27FC236}">
                <a16:creationId xmlns:a16="http://schemas.microsoft.com/office/drawing/2014/main" id="{3C92FF50-BB33-4480-ADB8-7F3DDFB8ADA5}"/>
              </a:ext>
            </a:extLst>
          </p:cNvPr>
          <p:cNvGrpSpPr/>
          <p:nvPr/>
        </p:nvGrpSpPr>
        <p:grpSpPr>
          <a:xfrm>
            <a:off x="6219827" y="2519845"/>
            <a:ext cx="4196653" cy="1958112"/>
            <a:chOff x="4699594" y="2453562"/>
            <a:chExt cx="4192159" cy="1468584"/>
          </a:xfrm>
        </p:grpSpPr>
        <p:sp>
          <p:nvSpPr>
            <p:cNvPr id="480" name="Rectangle 479">
              <a:extLst>
                <a:ext uri="{FF2B5EF4-FFF2-40B4-BE49-F238E27FC236}">
                  <a16:creationId xmlns:a16="http://schemas.microsoft.com/office/drawing/2014/main" id="{AA8DE7DB-AF6B-40D3-A64E-48369940630B}"/>
                </a:ext>
              </a:extLst>
            </p:cNvPr>
            <p:cNvSpPr/>
            <p:nvPr/>
          </p:nvSpPr>
          <p:spPr bwMode="auto">
            <a:xfrm>
              <a:off x="6871427" y="2453562"/>
              <a:ext cx="2020326" cy="799876"/>
            </a:xfrm>
            <a:prstGeom prst="rect">
              <a:avLst/>
            </a:prstGeom>
            <a:solidFill>
              <a:schemeClr val="bg1"/>
            </a:solidFill>
            <a:ln w="19050" algn="ctr">
              <a:solidFill>
                <a:schemeClr val="accent5"/>
              </a:solidFill>
              <a:miter lim="800000"/>
              <a:headEnd/>
              <a:tailEnd/>
            </a:ln>
            <a:effectLst/>
          </p:spPr>
          <p:txBody>
            <a:bodyPr rot="0" spcFirstLastPara="0" vertOverflow="overflow" horzOverflow="overflow" vert="horz" wrap="square" lIns="69949" tIns="34974" rIns="69949" bIns="34974" numCol="1" spcCol="0" rtlCol="0" fromWordArt="0" anchor="ctr" anchorCtr="0" forceAA="0" compatLnSpc="1">
              <a:prstTxWarp prst="textNoShape">
                <a:avLst/>
              </a:prstTxWarp>
              <a:noAutofit/>
            </a:bodyPr>
            <a:lstStyle/>
            <a:p>
              <a:pPr algn="ctr">
                <a:spcBef>
                  <a:spcPts val="600"/>
                </a:spcBef>
                <a:buClr>
                  <a:srgbClr val="F0414B"/>
                </a:buClr>
              </a:pPr>
              <a:r>
                <a:rPr lang="en-GB" sz="1100" b="1" dirty="0">
                  <a:solidFill>
                    <a:srgbClr val="5A5A5A"/>
                  </a:solidFill>
                </a:rPr>
                <a:t>DAPA-CKD population</a:t>
              </a:r>
              <a:r>
                <a:rPr lang="en-GB" sz="1100" b="1" baseline="30000" dirty="0">
                  <a:solidFill>
                    <a:srgbClr val="5A5A5A"/>
                  </a:solidFill>
                </a:rPr>
                <a:t>2</a:t>
              </a:r>
              <a:endParaRPr lang="en-GB" sz="1100" b="1" dirty="0">
                <a:solidFill>
                  <a:srgbClr val="5A5A5A"/>
                </a:solidFill>
              </a:endParaRPr>
            </a:p>
            <a:p>
              <a:pPr algn="ctr">
                <a:spcBef>
                  <a:spcPts val="600"/>
                </a:spcBef>
                <a:buClr>
                  <a:srgbClr val="43AC99"/>
                </a:buClr>
              </a:pPr>
              <a:r>
                <a:rPr lang="en-GB" sz="1000" dirty="0">
                  <a:solidFill>
                    <a:srgbClr val="5A5A5A"/>
                  </a:solidFill>
                </a:rPr>
                <a:t>eGFR </a:t>
              </a:r>
              <a:r>
                <a:rPr lang="en-GB" sz="1000" dirty="0">
                  <a:solidFill>
                    <a:srgbClr val="5A5A5A"/>
                  </a:solidFill>
                  <a:ea typeface="ＭＳ Ｐゴシック" pitchFamily="34" charset="-128"/>
                  <a:cs typeface="Arial" pitchFamily="34" charset="0"/>
                </a:rPr>
                <a:t>&gt;25 to &lt;75 ml/min/1.73 m</a:t>
              </a:r>
              <a:r>
                <a:rPr lang="en-GB" sz="1000" baseline="30000" dirty="0">
                  <a:solidFill>
                    <a:srgbClr val="5A5A5A"/>
                  </a:solidFill>
                  <a:ea typeface="ＭＳ Ｐゴシック" pitchFamily="34" charset="-128"/>
                  <a:cs typeface="Arial" pitchFamily="34" charset="0"/>
                </a:rPr>
                <a:t>2 </a:t>
              </a:r>
              <a:br>
                <a:rPr lang="en-GB" sz="1000" baseline="30000" dirty="0">
                  <a:solidFill>
                    <a:srgbClr val="5A5A5A"/>
                  </a:solidFill>
                  <a:ea typeface="ＭＳ Ｐゴシック" pitchFamily="34" charset="-128"/>
                  <a:cs typeface="Arial" pitchFamily="34" charset="0"/>
                </a:rPr>
              </a:br>
              <a:r>
                <a:rPr lang="en-GB" sz="1000" b="1" dirty="0">
                  <a:solidFill>
                    <a:srgbClr val="5A5A5A"/>
                  </a:solidFill>
                  <a:ea typeface="ＭＳ Ｐゴシック" pitchFamily="34" charset="-128"/>
                  <a:cs typeface="Arial" pitchFamily="34" charset="0"/>
                </a:rPr>
                <a:t>and</a:t>
              </a:r>
              <a:r>
                <a:rPr lang="en-GB" sz="1000" dirty="0">
                  <a:solidFill>
                    <a:srgbClr val="5A5A5A"/>
                  </a:solidFill>
                  <a:ea typeface="ＭＳ Ｐゴシック" pitchFamily="34" charset="-128"/>
                  <a:cs typeface="Arial" pitchFamily="34" charset="0"/>
                </a:rPr>
                <a:t> UACR &gt;200 mg/g </a:t>
              </a:r>
              <a:endParaRPr lang="en-GB" sz="1000" baseline="30000" dirty="0">
                <a:solidFill>
                  <a:srgbClr val="5A5A5A"/>
                </a:solidFill>
                <a:ea typeface="ＭＳ Ｐゴシック" pitchFamily="34" charset="-128"/>
                <a:cs typeface="Arial" pitchFamily="34" charset="0"/>
              </a:endParaRPr>
            </a:p>
          </p:txBody>
        </p:sp>
        <p:cxnSp>
          <p:nvCxnSpPr>
            <p:cNvPr id="481" name="Connector: Elbow 13">
              <a:extLst>
                <a:ext uri="{FF2B5EF4-FFF2-40B4-BE49-F238E27FC236}">
                  <a16:creationId xmlns:a16="http://schemas.microsoft.com/office/drawing/2014/main" id="{818456CA-A1C2-44A9-B1CC-ACD6505CEA90}"/>
                </a:ext>
              </a:extLst>
            </p:cNvPr>
            <p:cNvCxnSpPr>
              <a:cxnSpLocks/>
              <a:stCxn id="480" idx="1"/>
              <a:endCxn id="479" idx="3"/>
            </p:cNvCxnSpPr>
            <p:nvPr/>
          </p:nvCxnSpPr>
          <p:spPr>
            <a:xfrm rot="10800000" flipV="1">
              <a:off x="6724774" y="2853500"/>
              <a:ext cx="146653" cy="654646"/>
            </a:xfrm>
            <a:prstGeom prst="bentConnector3">
              <a:avLst/>
            </a:prstGeom>
            <a:ln w="19050">
              <a:solidFill>
                <a:schemeClr val="accent5"/>
              </a:solidFill>
              <a:prstDash val="solid"/>
            </a:ln>
          </p:spPr>
          <p:style>
            <a:lnRef idx="1">
              <a:schemeClr val="dk1"/>
            </a:lnRef>
            <a:fillRef idx="0">
              <a:schemeClr val="dk1"/>
            </a:fillRef>
            <a:effectRef idx="0">
              <a:schemeClr val="dk1"/>
            </a:effectRef>
            <a:fontRef idx="minor">
              <a:schemeClr val="tx1"/>
            </a:fontRef>
          </p:style>
        </p:cxnSp>
        <p:sp>
          <p:nvSpPr>
            <p:cNvPr id="479" name="Rectangle 478">
              <a:extLst>
                <a:ext uri="{FF2B5EF4-FFF2-40B4-BE49-F238E27FC236}">
                  <a16:creationId xmlns:a16="http://schemas.microsoft.com/office/drawing/2014/main" id="{BBE1787A-BBD4-41AF-BE4D-2FAD725E459F}"/>
                </a:ext>
              </a:extLst>
            </p:cNvPr>
            <p:cNvSpPr/>
            <p:nvPr/>
          </p:nvSpPr>
          <p:spPr bwMode="auto">
            <a:xfrm>
              <a:off x="4699594" y="3094146"/>
              <a:ext cx="2025180" cy="828000"/>
            </a:xfrm>
            <a:prstGeom prst="rect">
              <a:avLst/>
            </a:prstGeom>
            <a:solidFill>
              <a:schemeClr val="bg1">
                <a:lumMod val="95000"/>
                <a:alpha val="61000"/>
              </a:schemeClr>
            </a:solidFill>
            <a:ln w="19050" algn="ctr">
              <a:solidFill>
                <a:schemeClr val="accent5"/>
              </a:solidFill>
              <a:miter lim="800000"/>
              <a:headEnd/>
              <a:tailEnd/>
            </a:ln>
            <a:effectLst/>
          </p:spPr>
          <p:txBody>
            <a:bodyPr rot="0" spcFirstLastPara="0" vertOverflow="overflow" horzOverflow="overflow" vert="horz" wrap="square" lIns="69949" tIns="34974" rIns="69949" bIns="34974" numCol="1" spcCol="0" rtlCol="0" fromWordArt="0" anchor="ctr" anchorCtr="0" forceAA="0" compatLnSpc="1">
              <a:prstTxWarp prst="textNoShape">
                <a:avLst/>
              </a:prstTxWarp>
              <a:noAutofit/>
            </a:bodyPr>
            <a:lstStyle/>
            <a:p>
              <a:pPr algn="ctr">
                <a:spcBef>
                  <a:spcPts val="600"/>
                </a:spcBef>
                <a:buClr>
                  <a:srgbClr val="F0414B"/>
                </a:buClr>
              </a:pPr>
              <a:endParaRPr lang="en-GB" sz="1000" baseline="30000" dirty="0">
                <a:solidFill>
                  <a:srgbClr val="5A5A5A"/>
                </a:solidFill>
                <a:ea typeface="ＭＳ Ｐゴシック" pitchFamily="34" charset="-128"/>
                <a:cs typeface="Arial" pitchFamily="34" charset="0"/>
              </a:endParaRPr>
            </a:p>
          </p:txBody>
        </p:sp>
      </p:grpSp>
      <p:grpSp>
        <p:nvGrpSpPr>
          <p:cNvPr id="483" name="Group 482">
            <a:extLst>
              <a:ext uri="{FF2B5EF4-FFF2-40B4-BE49-F238E27FC236}">
                <a16:creationId xmlns:a16="http://schemas.microsoft.com/office/drawing/2014/main" id="{1A0D84E7-B433-4448-B1B6-41698E7E6DD1}"/>
              </a:ext>
            </a:extLst>
          </p:cNvPr>
          <p:cNvGrpSpPr/>
          <p:nvPr/>
        </p:nvGrpSpPr>
        <p:grpSpPr>
          <a:xfrm>
            <a:off x="3828784" y="3185794"/>
            <a:ext cx="6580621" cy="1926340"/>
            <a:chOff x="2311131" y="2932134"/>
            <a:chExt cx="6580621" cy="1444755"/>
          </a:xfrm>
        </p:grpSpPr>
        <p:sp>
          <p:nvSpPr>
            <p:cNvPr id="487" name="Rectangle 486">
              <a:extLst>
                <a:ext uri="{FF2B5EF4-FFF2-40B4-BE49-F238E27FC236}">
                  <a16:creationId xmlns:a16="http://schemas.microsoft.com/office/drawing/2014/main" id="{835CEE92-B4B6-45CB-AFF6-0B6EEEFADD7F}"/>
                </a:ext>
              </a:extLst>
            </p:cNvPr>
            <p:cNvSpPr/>
            <p:nvPr/>
          </p:nvSpPr>
          <p:spPr bwMode="auto">
            <a:xfrm>
              <a:off x="6871427" y="3342794"/>
              <a:ext cx="2020325" cy="1034095"/>
            </a:xfrm>
            <a:prstGeom prst="rect">
              <a:avLst/>
            </a:prstGeom>
            <a:solidFill>
              <a:schemeClr val="bg1"/>
            </a:solidFill>
            <a:ln w="19050" algn="ctr">
              <a:solidFill>
                <a:schemeClr val="accent1"/>
              </a:solidFill>
              <a:miter lim="800000"/>
              <a:headEnd/>
              <a:tailEnd/>
            </a:ln>
            <a:effectLst/>
          </p:spPr>
          <p:txBody>
            <a:bodyPr rot="0" spcFirstLastPara="0" vertOverflow="overflow" horzOverflow="overflow" vert="horz" wrap="none" lIns="69949" tIns="34974" rIns="69949" bIns="34974" numCol="1" spcCol="0" rtlCol="0" fromWordArt="0" anchor="ctr" anchorCtr="0" forceAA="0" compatLnSpc="1">
              <a:prstTxWarp prst="textNoShape">
                <a:avLst/>
              </a:prstTxWarp>
              <a:noAutofit/>
            </a:bodyPr>
            <a:lstStyle/>
            <a:p>
              <a:pPr algn="ctr">
                <a:spcBef>
                  <a:spcPts val="600"/>
                </a:spcBef>
                <a:buClr>
                  <a:srgbClr val="F0414B"/>
                </a:buClr>
              </a:pPr>
              <a:r>
                <a:rPr lang="en-GB" sz="1100" b="1" dirty="0">
                  <a:solidFill>
                    <a:srgbClr val="5A5A5A"/>
                  </a:solidFill>
                </a:rPr>
                <a:t>EMPA-KIDNEY population</a:t>
              </a:r>
              <a:r>
                <a:rPr lang="en-GB" sz="1100" b="1" baseline="30000" dirty="0">
                  <a:solidFill>
                    <a:srgbClr val="5A5A5A"/>
                  </a:solidFill>
                </a:rPr>
                <a:t>3</a:t>
              </a:r>
              <a:endParaRPr lang="en-GB" sz="1100" b="1" dirty="0">
                <a:solidFill>
                  <a:srgbClr val="5A5A5A"/>
                </a:solidFill>
              </a:endParaRPr>
            </a:p>
            <a:p>
              <a:pPr algn="ctr">
                <a:spcBef>
                  <a:spcPts val="600"/>
                </a:spcBef>
                <a:buClr>
                  <a:srgbClr val="43AC99"/>
                </a:buClr>
              </a:pPr>
              <a:r>
                <a:rPr lang="en-GB" sz="1000" dirty="0">
                  <a:solidFill>
                    <a:srgbClr val="5A5A5A"/>
                  </a:solidFill>
                </a:rPr>
                <a:t>eGFR </a:t>
              </a:r>
              <a:r>
                <a:rPr lang="en-GB" sz="1000" dirty="0">
                  <a:solidFill>
                    <a:srgbClr val="5A5A5A"/>
                  </a:solidFill>
                  <a:ea typeface="ＭＳ Ｐゴシック" pitchFamily="34" charset="-128"/>
                  <a:cs typeface="Arial" pitchFamily="34" charset="0"/>
                </a:rPr>
                <a:t>≥20 to &lt;45 ml/min/1.73 m</a:t>
              </a:r>
              <a:r>
                <a:rPr lang="en-GB" sz="1000" baseline="30000" dirty="0">
                  <a:solidFill>
                    <a:srgbClr val="5A5A5A"/>
                  </a:solidFill>
                  <a:ea typeface="ＭＳ Ｐゴシック" pitchFamily="34" charset="-128"/>
                  <a:cs typeface="Arial" pitchFamily="34" charset="0"/>
                </a:rPr>
                <a:t>2</a:t>
              </a:r>
            </a:p>
            <a:p>
              <a:pPr algn="ctr">
                <a:spcBef>
                  <a:spcPts val="600"/>
                </a:spcBef>
                <a:buClr>
                  <a:srgbClr val="43AC99"/>
                </a:buClr>
              </a:pPr>
              <a:r>
                <a:rPr lang="en-GB" sz="1000" dirty="0">
                  <a:solidFill>
                    <a:srgbClr val="5A5A5A"/>
                  </a:solidFill>
                </a:rPr>
                <a:t>eGFR </a:t>
              </a:r>
              <a:r>
                <a:rPr lang="en-GB" sz="1000" dirty="0">
                  <a:solidFill>
                    <a:srgbClr val="5A5A5A"/>
                  </a:solidFill>
                  <a:ea typeface="ＭＳ Ｐゴシック" pitchFamily="34" charset="-128"/>
                  <a:cs typeface="Arial" pitchFamily="34" charset="0"/>
                </a:rPr>
                <a:t>≥45 to &lt;90 ml/min/1.73 m</a:t>
              </a:r>
              <a:r>
                <a:rPr lang="en-GB" sz="1000" baseline="30000" dirty="0">
                  <a:solidFill>
                    <a:srgbClr val="5A5A5A"/>
                  </a:solidFill>
                  <a:ea typeface="ＭＳ Ｐゴシック" pitchFamily="34" charset="-128"/>
                  <a:cs typeface="Arial" pitchFamily="34" charset="0"/>
                </a:rPr>
                <a:t>2 </a:t>
              </a:r>
              <a:br>
                <a:rPr lang="en-GB" sz="1000" baseline="30000" dirty="0">
                  <a:solidFill>
                    <a:srgbClr val="5A5A5A"/>
                  </a:solidFill>
                  <a:ea typeface="ＭＳ Ｐゴシック" pitchFamily="34" charset="-128"/>
                  <a:cs typeface="Arial" pitchFamily="34" charset="0"/>
                </a:rPr>
              </a:br>
              <a:r>
                <a:rPr lang="en-GB" sz="1000" b="1" dirty="0">
                  <a:solidFill>
                    <a:srgbClr val="5A5A5A"/>
                  </a:solidFill>
                  <a:ea typeface="ＭＳ Ｐゴシック" pitchFamily="34" charset="-128"/>
                  <a:cs typeface="Arial" pitchFamily="34" charset="0"/>
                </a:rPr>
                <a:t>and</a:t>
              </a:r>
              <a:r>
                <a:rPr lang="en-GB" sz="1000" dirty="0">
                  <a:solidFill>
                    <a:srgbClr val="5A5A5A"/>
                  </a:solidFill>
                  <a:ea typeface="ＭＳ Ｐゴシック" pitchFamily="34" charset="-128"/>
                  <a:cs typeface="Arial" pitchFamily="34" charset="0"/>
                </a:rPr>
                <a:t> UACR ≥200 mg/g </a:t>
              </a:r>
              <a:endParaRPr lang="en-GB" sz="1000" baseline="30000" dirty="0">
                <a:solidFill>
                  <a:srgbClr val="5A5A5A"/>
                </a:solidFill>
                <a:ea typeface="ＭＳ Ｐゴシック" pitchFamily="34" charset="-128"/>
                <a:cs typeface="Arial" pitchFamily="34" charset="0"/>
              </a:endParaRPr>
            </a:p>
          </p:txBody>
        </p:sp>
        <p:sp>
          <p:nvSpPr>
            <p:cNvPr id="488" name="Freeform: Shape 5">
              <a:extLst>
                <a:ext uri="{FF2B5EF4-FFF2-40B4-BE49-F238E27FC236}">
                  <a16:creationId xmlns:a16="http://schemas.microsoft.com/office/drawing/2014/main" id="{C975B645-121B-4820-A455-127FEEE0F87F}"/>
                </a:ext>
              </a:extLst>
            </p:cNvPr>
            <p:cNvSpPr/>
            <p:nvPr/>
          </p:nvSpPr>
          <p:spPr bwMode="auto">
            <a:xfrm>
              <a:off x="2311131" y="2932134"/>
              <a:ext cx="4427458" cy="1066727"/>
            </a:xfrm>
            <a:custGeom>
              <a:avLst/>
              <a:gdLst>
                <a:gd name="connsiteX0" fmla="*/ 5510254 w 5510254"/>
                <a:gd name="connsiteY0" fmla="*/ 0 h 1447138"/>
                <a:gd name="connsiteX1" fmla="*/ 3196424 w 5510254"/>
                <a:gd name="connsiteY1" fmla="*/ 0 h 1447138"/>
                <a:gd name="connsiteX2" fmla="*/ 3196424 w 5510254"/>
                <a:gd name="connsiteY2" fmla="*/ 874644 h 1447138"/>
                <a:gd name="connsiteX3" fmla="*/ 0 w 5510254"/>
                <a:gd name="connsiteY3" fmla="*/ 874644 h 1447138"/>
                <a:gd name="connsiteX4" fmla="*/ 0 w 5510254"/>
                <a:gd name="connsiteY4" fmla="*/ 1447138 h 1447138"/>
                <a:gd name="connsiteX5" fmla="*/ 5510254 w 5510254"/>
                <a:gd name="connsiteY5" fmla="*/ 1447138 h 1447138"/>
                <a:gd name="connsiteX6" fmla="*/ 5510254 w 5510254"/>
                <a:gd name="connsiteY6" fmla="*/ 0 h 1447138"/>
                <a:gd name="connsiteX0" fmla="*/ 5510254 w 5510254"/>
                <a:gd name="connsiteY0" fmla="*/ 0 h 1447138"/>
                <a:gd name="connsiteX1" fmla="*/ 3196424 w 5510254"/>
                <a:gd name="connsiteY1" fmla="*/ 0 h 1447138"/>
                <a:gd name="connsiteX2" fmla="*/ 3184541 w 5510254"/>
                <a:gd name="connsiteY2" fmla="*/ 802242 h 1447138"/>
                <a:gd name="connsiteX3" fmla="*/ 0 w 5510254"/>
                <a:gd name="connsiteY3" fmla="*/ 874644 h 1447138"/>
                <a:gd name="connsiteX4" fmla="*/ 0 w 5510254"/>
                <a:gd name="connsiteY4" fmla="*/ 1447138 h 1447138"/>
                <a:gd name="connsiteX5" fmla="*/ 5510254 w 5510254"/>
                <a:gd name="connsiteY5" fmla="*/ 1447138 h 1447138"/>
                <a:gd name="connsiteX6" fmla="*/ 5510254 w 5510254"/>
                <a:gd name="connsiteY6" fmla="*/ 0 h 1447138"/>
                <a:gd name="connsiteX0" fmla="*/ 5510254 w 5510254"/>
                <a:gd name="connsiteY0" fmla="*/ 0 h 1447138"/>
                <a:gd name="connsiteX1" fmla="*/ 3196424 w 5510254"/>
                <a:gd name="connsiteY1" fmla="*/ 0 h 1447138"/>
                <a:gd name="connsiteX2" fmla="*/ 3184541 w 5510254"/>
                <a:gd name="connsiteY2" fmla="*/ 802242 h 1447138"/>
                <a:gd name="connsiteX3" fmla="*/ 0 w 5510254"/>
                <a:gd name="connsiteY3" fmla="*/ 795661 h 1447138"/>
                <a:gd name="connsiteX4" fmla="*/ 0 w 5510254"/>
                <a:gd name="connsiteY4" fmla="*/ 1447138 h 1447138"/>
                <a:gd name="connsiteX5" fmla="*/ 5510254 w 5510254"/>
                <a:gd name="connsiteY5" fmla="*/ 1447138 h 1447138"/>
                <a:gd name="connsiteX6" fmla="*/ 5510254 w 5510254"/>
                <a:gd name="connsiteY6" fmla="*/ 0 h 1447138"/>
                <a:gd name="connsiteX0" fmla="*/ 5510254 w 5510254"/>
                <a:gd name="connsiteY0" fmla="*/ 0 h 1447138"/>
                <a:gd name="connsiteX1" fmla="*/ 3196424 w 5510254"/>
                <a:gd name="connsiteY1" fmla="*/ 0 h 1447138"/>
                <a:gd name="connsiteX2" fmla="*/ 3196425 w 5510254"/>
                <a:gd name="connsiteY2" fmla="*/ 802242 h 1447138"/>
                <a:gd name="connsiteX3" fmla="*/ 0 w 5510254"/>
                <a:gd name="connsiteY3" fmla="*/ 795661 h 1447138"/>
                <a:gd name="connsiteX4" fmla="*/ 0 w 5510254"/>
                <a:gd name="connsiteY4" fmla="*/ 1447138 h 1447138"/>
                <a:gd name="connsiteX5" fmla="*/ 5510254 w 5510254"/>
                <a:gd name="connsiteY5" fmla="*/ 1447138 h 1447138"/>
                <a:gd name="connsiteX6" fmla="*/ 5510254 w 5510254"/>
                <a:gd name="connsiteY6" fmla="*/ 0 h 1447138"/>
                <a:gd name="connsiteX0" fmla="*/ 5510254 w 5510254"/>
                <a:gd name="connsiteY0" fmla="*/ 0 h 1447138"/>
                <a:gd name="connsiteX1" fmla="*/ 3196424 w 5510254"/>
                <a:gd name="connsiteY1" fmla="*/ 0 h 1447138"/>
                <a:gd name="connsiteX2" fmla="*/ 3200386 w 5510254"/>
                <a:gd name="connsiteY2" fmla="*/ 797854 h 1447138"/>
                <a:gd name="connsiteX3" fmla="*/ 0 w 5510254"/>
                <a:gd name="connsiteY3" fmla="*/ 795661 h 1447138"/>
                <a:gd name="connsiteX4" fmla="*/ 0 w 5510254"/>
                <a:gd name="connsiteY4" fmla="*/ 1447138 h 1447138"/>
                <a:gd name="connsiteX5" fmla="*/ 5510254 w 5510254"/>
                <a:gd name="connsiteY5" fmla="*/ 1447138 h 1447138"/>
                <a:gd name="connsiteX6" fmla="*/ 5510254 w 5510254"/>
                <a:gd name="connsiteY6" fmla="*/ 0 h 1447138"/>
                <a:gd name="connsiteX0" fmla="*/ 5510254 w 5510254"/>
                <a:gd name="connsiteY0" fmla="*/ 0 h 1447138"/>
                <a:gd name="connsiteX1" fmla="*/ 3196424 w 5510254"/>
                <a:gd name="connsiteY1" fmla="*/ 0 h 1447138"/>
                <a:gd name="connsiteX2" fmla="*/ 3204347 w 5510254"/>
                <a:gd name="connsiteY2" fmla="*/ 797854 h 1447138"/>
                <a:gd name="connsiteX3" fmla="*/ 0 w 5510254"/>
                <a:gd name="connsiteY3" fmla="*/ 795661 h 1447138"/>
                <a:gd name="connsiteX4" fmla="*/ 0 w 5510254"/>
                <a:gd name="connsiteY4" fmla="*/ 1447138 h 1447138"/>
                <a:gd name="connsiteX5" fmla="*/ 5510254 w 5510254"/>
                <a:gd name="connsiteY5" fmla="*/ 1447138 h 1447138"/>
                <a:gd name="connsiteX6" fmla="*/ 5510254 w 5510254"/>
                <a:gd name="connsiteY6" fmla="*/ 0 h 1447138"/>
                <a:gd name="connsiteX0" fmla="*/ 5510254 w 5510254"/>
                <a:gd name="connsiteY0" fmla="*/ 0 h 1447138"/>
                <a:gd name="connsiteX1" fmla="*/ 3196424 w 5510254"/>
                <a:gd name="connsiteY1" fmla="*/ 0 h 1447138"/>
                <a:gd name="connsiteX2" fmla="*/ 3200386 w 5510254"/>
                <a:gd name="connsiteY2" fmla="*/ 793466 h 1447138"/>
                <a:gd name="connsiteX3" fmla="*/ 0 w 5510254"/>
                <a:gd name="connsiteY3" fmla="*/ 795661 h 1447138"/>
                <a:gd name="connsiteX4" fmla="*/ 0 w 5510254"/>
                <a:gd name="connsiteY4" fmla="*/ 1447138 h 1447138"/>
                <a:gd name="connsiteX5" fmla="*/ 5510254 w 5510254"/>
                <a:gd name="connsiteY5" fmla="*/ 1447138 h 1447138"/>
                <a:gd name="connsiteX6" fmla="*/ 5510254 w 5510254"/>
                <a:gd name="connsiteY6" fmla="*/ 0 h 1447138"/>
                <a:gd name="connsiteX0" fmla="*/ 5510254 w 5510254"/>
                <a:gd name="connsiteY0" fmla="*/ 0 h 1447138"/>
                <a:gd name="connsiteX1" fmla="*/ 3196424 w 5510254"/>
                <a:gd name="connsiteY1" fmla="*/ 0 h 1447138"/>
                <a:gd name="connsiteX2" fmla="*/ 2978114 w 5510254"/>
                <a:gd name="connsiteY2" fmla="*/ 793467 h 1447138"/>
                <a:gd name="connsiteX3" fmla="*/ 0 w 5510254"/>
                <a:gd name="connsiteY3" fmla="*/ 795661 h 1447138"/>
                <a:gd name="connsiteX4" fmla="*/ 0 w 5510254"/>
                <a:gd name="connsiteY4" fmla="*/ 1447138 h 1447138"/>
                <a:gd name="connsiteX5" fmla="*/ 5510254 w 5510254"/>
                <a:gd name="connsiteY5" fmla="*/ 1447138 h 1447138"/>
                <a:gd name="connsiteX6" fmla="*/ 5510254 w 5510254"/>
                <a:gd name="connsiteY6" fmla="*/ 0 h 1447138"/>
                <a:gd name="connsiteX0" fmla="*/ 5510254 w 5510254"/>
                <a:gd name="connsiteY0" fmla="*/ 3319 h 1450457"/>
                <a:gd name="connsiteX1" fmla="*/ 2974153 w 5510254"/>
                <a:gd name="connsiteY1" fmla="*/ 0 h 1450457"/>
                <a:gd name="connsiteX2" fmla="*/ 2978114 w 5510254"/>
                <a:gd name="connsiteY2" fmla="*/ 796786 h 1450457"/>
                <a:gd name="connsiteX3" fmla="*/ 0 w 5510254"/>
                <a:gd name="connsiteY3" fmla="*/ 798980 h 1450457"/>
                <a:gd name="connsiteX4" fmla="*/ 0 w 5510254"/>
                <a:gd name="connsiteY4" fmla="*/ 1450457 h 1450457"/>
                <a:gd name="connsiteX5" fmla="*/ 5510254 w 5510254"/>
                <a:gd name="connsiteY5" fmla="*/ 1450457 h 1450457"/>
                <a:gd name="connsiteX6" fmla="*/ 5510254 w 5510254"/>
                <a:gd name="connsiteY6" fmla="*/ 3319 h 145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0254" h="1450457">
                  <a:moveTo>
                    <a:pt x="5510254" y="3319"/>
                  </a:moveTo>
                  <a:lnTo>
                    <a:pt x="2974153" y="0"/>
                  </a:lnTo>
                  <a:cubicBezTo>
                    <a:pt x="2974153" y="267414"/>
                    <a:pt x="2978114" y="529372"/>
                    <a:pt x="2978114" y="796786"/>
                  </a:cubicBezTo>
                  <a:lnTo>
                    <a:pt x="0" y="798980"/>
                  </a:lnTo>
                  <a:lnTo>
                    <a:pt x="0" y="1450457"/>
                  </a:lnTo>
                  <a:lnTo>
                    <a:pt x="5510254" y="1450457"/>
                  </a:lnTo>
                  <a:lnTo>
                    <a:pt x="5510254" y="3319"/>
                  </a:lnTo>
                  <a:close/>
                </a:path>
              </a:pathLst>
            </a:custGeom>
            <a:solidFill>
              <a:schemeClr val="bg1">
                <a:lumMod val="95000"/>
                <a:alpha val="62000"/>
              </a:schemeClr>
            </a:solidFill>
            <a:ln w="19050" algn="ctr">
              <a:solidFill>
                <a:schemeClr val="accent1"/>
              </a:solidFill>
              <a:miter lim="800000"/>
              <a:headEnd/>
              <a:tailEnd/>
            </a:ln>
            <a:effectLst/>
          </p:spPr>
          <p:txBody>
            <a:bodyPr lIns="69949" tIns="34974" rIns="69949" bIns="34974" rtlCol="0" anchor="ctr"/>
            <a:lstStyle/>
            <a:p>
              <a:pPr marL="228600" indent="-228600" algn="ctr">
                <a:spcBef>
                  <a:spcPts val="600"/>
                </a:spcBef>
                <a:buClr>
                  <a:srgbClr val="F0414B"/>
                </a:buClr>
                <a:buFont typeface="Arial" panose="020B0604020202020204" pitchFamily="34" charset="0"/>
                <a:buChar char="•"/>
              </a:pPr>
              <a:endParaRPr lang="en-GB" sz="2000" dirty="0">
                <a:solidFill>
                  <a:srgbClr val="5A5A5A"/>
                </a:solidFill>
              </a:endParaRPr>
            </a:p>
          </p:txBody>
        </p:sp>
        <p:cxnSp>
          <p:nvCxnSpPr>
            <p:cNvPr id="489" name="Connector: Elbow 23">
              <a:extLst>
                <a:ext uri="{FF2B5EF4-FFF2-40B4-BE49-F238E27FC236}">
                  <a16:creationId xmlns:a16="http://schemas.microsoft.com/office/drawing/2014/main" id="{792C95EB-2634-4878-A608-2C032B3CC21C}"/>
                </a:ext>
              </a:extLst>
            </p:cNvPr>
            <p:cNvCxnSpPr/>
            <p:nvPr/>
          </p:nvCxnSpPr>
          <p:spPr>
            <a:xfrm rot="10800000">
              <a:off x="6810373" y="3478699"/>
              <a:ext cx="61054" cy="378762"/>
            </a:xfrm>
            <a:prstGeom prst="bentConnector2">
              <a:avLst/>
            </a:prstGeom>
            <a:ln w="19050">
              <a:solidFill>
                <a:schemeClr val="accent1"/>
              </a:solidFill>
              <a:prstDash val="solid"/>
            </a:ln>
          </p:spPr>
          <p:style>
            <a:lnRef idx="1">
              <a:schemeClr val="dk1"/>
            </a:lnRef>
            <a:fillRef idx="0">
              <a:schemeClr val="dk1"/>
            </a:fillRef>
            <a:effectRef idx="0">
              <a:schemeClr val="dk1"/>
            </a:effectRef>
            <a:fontRef idx="minor">
              <a:schemeClr val="tx1"/>
            </a:fontRef>
          </p:style>
        </p:cxnSp>
        <p:cxnSp>
          <p:nvCxnSpPr>
            <p:cNvPr id="490" name="Straight Connector 489">
              <a:extLst>
                <a:ext uri="{FF2B5EF4-FFF2-40B4-BE49-F238E27FC236}">
                  <a16:creationId xmlns:a16="http://schemas.microsoft.com/office/drawing/2014/main" id="{B878F5C4-5B0E-44C3-9DBE-75C848A0E911}"/>
                </a:ext>
              </a:extLst>
            </p:cNvPr>
            <p:cNvCxnSpPr/>
            <p:nvPr/>
          </p:nvCxnSpPr>
          <p:spPr>
            <a:xfrm flipH="1">
              <a:off x="6751696" y="3481080"/>
              <a:ext cx="64800" cy="0"/>
            </a:xfrm>
            <a:prstGeom prst="line">
              <a:avLst/>
            </a:prstGeom>
            <a:ln w="19050">
              <a:solidFill>
                <a:schemeClr val="accent1"/>
              </a:solidFill>
              <a:prstDash val="solid"/>
            </a:ln>
          </p:spPr>
          <p:style>
            <a:lnRef idx="1">
              <a:schemeClr val="dk1"/>
            </a:lnRef>
            <a:fillRef idx="0">
              <a:schemeClr val="dk1"/>
            </a:fillRef>
            <a:effectRef idx="0">
              <a:schemeClr val="dk1"/>
            </a:effectRef>
            <a:fontRef idx="minor">
              <a:schemeClr val="tx1"/>
            </a:fontRef>
          </p:style>
        </p:cxnSp>
      </p:grpSp>
      <p:grpSp>
        <p:nvGrpSpPr>
          <p:cNvPr id="465" name="Group 464"/>
          <p:cNvGrpSpPr/>
          <p:nvPr/>
        </p:nvGrpSpPr>
        <p:grpSpPr>
          <a:xfrm>
            <a:off x="6774598" y="1352988"/>
            <a:ext cx="3629004" cy="3004256"/>
            <a:chOff x="5262748" y="1454865"/>
            <a:chExt cx="3629004" cy="2253192"/>
          </a:xfrm>
        </p:grpSpPr>
        <p:grpSp>
          <p:nvGrpSpPr>
            <p:cNvPr id="471" name="Group 470">
              <a:extLst>
                <a:ext uri="{FF2B5EF4-FFF2-40B4-BE49-F238E27FC236}">
                  <a16:creationId xmlns:a16="http://schemas.microsoft.com/office/drawing/2014/main" id="{3A4B8525-2D3C-4F42-BADA-D2F1DAAE54C9}"/>
                </a:ext>
              </a:extLst>
            </p:cNvPr>
            <p:cNvGrpSpPr/>
            <p:nvPr/>
          </p:nvGrpSpPr>
          <p:grpSpPr>
            <a:xfrm>
              <a:off x="6742349" y="1454865"/>
              <a:ext cx="2149403" cy="1834954"/>
              <a:chOff x="6742349" y="1555621"/>
              <a:chExt cx="2149403" cy="1834954"/>
            </a:xfrm>
          </p:grpSpPr>
          <p:sp>
            <p:nvSpPr>
              <p:cNvPr id="474" name="Rectangle 473">
                <a:extLst>
                  <a:ext uri="{FF2B5EF4-FFF2-40B4-BE49-F238E27FC236}">
                    <a16:creationId xmlns:a16="http://schemas.microsoft.com/office/drawing/2014/main" id="{9FDF67A1-B0AB-4F5D-8B54-92F2CF3A1001}"/>
                  </a:ext>
                </a:extLst>
              </p:cNvPr>
              <p:cNvSpPr/>
              <p:nvPr/>
            </p:nvSpPr>
            <p:spPr bwMode="auto">
              <a:xfrm>
                <a:off x="6879705" y="1555621"/>
                <a:ext cx="2012047" cy="799876"/>
              </a:xfrm>
              <a:prstGeom prst="rect">
                <a:avLst/>
              </a:prstGeom>
              <a:solidFill>
                <a:schemeClr val="bg1"/>
              </a:solidFill>
              <a:ln w="19050" algn="ctr">
                <a:solidFill>
                  <a:schemeClr val="accent5">
                    <a:lumMod val="40000"/>
                    <a:lumOff val="60000"/>
                  </a:schemeClr>
                </a:solidFill>
                <a:miter lim="800000"/>
                <a:headEnd/>
                <a:tailEnd/>
              </a:ln>
              <a:effectLst/>
            </p:spPr>
            <p:txBody>
              <a:bodyPr rot="0" spcFirstLastPara="0" vertOverflow="overflow" horzOverflow="overflow" vert="horz" wrap="square" lIns="69949" tIns="34974" rIns="69949" bIns="34974" numCol="1" spcCol="0" rtlCol="0" fromWordArt="0" anchor="ctr" anchorCtr="0" forceAA="0" compatLnSpc="1">
                <a:prstTxWarp prst="textNoShape">
                  <a:avLst/>
                </a:prstTxWarp>
                <a:noAutofit/>
              </a:bodyPr>
              <a:lstStyle/>
              <a:p>
                <a:pPr algn="ctr">
                  <a:spcBef>
                    <a:spcPts val="600"/>
                  </a:spcBef>
                  <a:buClr>
                    <a:srgbClr val="F0414B"/>
                  </a:buClr>
                </a:pPr>
                <a:r>
                  <a:rPr lang="en-GB" sz="1100" b="1" dirty="0">
                    <a:solidFill>
                      <a:srgbClr val="5A5A5A"/>
                    </a:solidFill>
                  </a:rPr>
                  <a:t>CREDENCE population</a:t>
                </a:r>
                <a:r>
                  <a:rPr lang="en-GB" sz="1100" b="1" baseline="30000" dirty="0">
                    <a:solidFill>
                      <a:srgbClr val="5A5A5A"/>
                    </a:solidFill>
                  </a:rPr>
                  <a:t>1</a:t>
                </a:r>
                <a:endParaRPr lang="en-GB" sz="1100" b="1" dirty="0">
                  <a:solidFill>
                    <a:srgbClr val="5A5A5A"/>
                  </a:solidFill>
                </a:endParaRPr>
              </a:p>
              <a:p>
                <a:pPr algn="ctr">
                  <a:spcBef>
                    <a:spcPts val="600"/>
                  </a:spcBef>
                  <a:buClr>
                    <a:srgbClr val="43AC99"/>
                  </a:buClr>
                </a:pPr>
                <a:r>
                  <a:rPr lang="en-GB" sz="1000" dirty="0">
                    <a:solidFill>
                      <a:srgbClr val="5A5A5A"/>
                    </a:solidFill>
                  </a:rPr>
                  <a:t>eGFR </a:t>
                </a:r>
                <a:r>
                  <a:rPr lang="en-GB" sz="1000" dirty="0">
                    <a:solidFill>
                      <a:srgbClr val="5A5A5A"/>
                    </a:solidFill>
                    <a:ea typeface="ＭＳ Ｐゴシック" pitchFamily="34" charset="-128"/>
                    <a:cs typeface="Arial" pitchFamily="34" charset="0"/>
                  </a:rPr>
                  <a:t>≥30 to &lt;90 ml/min/1.73 m</a:t>
                </a:r>
                <a:r>
                  <a:rPr lang="en-GB" sz="1000" baseline="30000" dirty="0">
                    <a:solidFill>
                      <a:srgbClr val="5A5A5A"/>
                    </a:solidFill>
                    <a:ea typeface="ＭＳ Ｐゴシック" pitchFamily="34" charset="-128"/>
                    <a:cs typeface="Arial" pitchFamily="34" charset="0"/>
                  </a:rPr>
                  <a:t>2</a:t>
                </a:r>
                <a:r>
                  <a:rPr lang="en-GB" sz="1000" dirty="0">
                    <a:solidFill>
                      <a:srgbClr val="5A5A5A"/>
                    </a:solidFill>
                    <a:ea typeface="ＭＳ Ｐゴシック" pitchFamily="34" charset="-128"/>
                    <a:cs typeface="Arial" pitchFamily="34" charset="0"/>
                  </a:rPr>
                  <a:t> </a:t>
                </a:r>
                <a:r>
                  <a:rPr lang="en-GB" sz="1000" b="1" dirty="0">
                    <a:solidFill>
                      <a:srgbClr val="5A5A5A"/>
                    </a:solidFill>
                    <a:ea typeface="ＭＳ Ｐゴシック" pitchFamily="34" charset="-128"/>
                    <a:cs typeface="Arial" pitchFamily="34" charset="0"/>
                  </a:rPr>
                  <a:t>and</a:t>
                </a:r>
                <a:r>
                  <a:rPr lang="en-GB" sz="1000" dirty="0">
                    <a:solidFill>
                      <a:srgbClr val="5A5A5A"/>
                    </a:solidFill>
                    <a:ea typeface="ＭＳ Ｐゴシック" pitchFamily="34" charset="-128"/>
                    <a:cs typeface="Arial" pitchFamily="34" charset="0"/>
                  </a:rPr>
                  <a:t> UACR &gt;300 mg/g </a:t>
                </a:r>
                <a:endParaRPr lang="en-GB" sz="1000" baseline="30000" dirty="0">
                  <a:solidFill>
                    <a:srgbClr val="5A5A5A"/>
                  </a:solidFill>
                  <a:ea typeface="ＭＳ Ｐゴシック" pitchFamily="34" charset="-128"/>
                  <a:cs typeface="Arial" pitchFamily="34" charset="0"/>
                </a:endParaRPr>
              </a:p>
            </p:txBody>
          </p:sp>
          <p:cxnSp>
            <p:nvCxnSpPr>
              <p:cNvPr id="475" name="Connector: Elbow 9">
                <a:extLst>
                  <a:ext uri="{FF2B5EF4-FFF2-40B4-BE49-F238E27FC236}">
                    <a16:creationId xmlns:a16="http://schemas.microsoft.com/office/drawing/2014/main" id="{62138FD2-5ABD-4254-91BD-592D5FEF99CA}"/>
                  </a:ext>
                </a:extLst>
              </p:cNvPr>
              <p:cNvCxnSpPr/>
              <p:nvPr/>
            </p:nvCxnSpPr>
            <p:spPr>
              <a:xfrm rot="10800000" flipV="1">
                <a:off x="6742349" y="1965084"/>
                <a:ext cx="137357" cy="1425491"/>
              </a:xfrm>
              <a:prstGeom prst="bentConnector3">
                <a:avLst/>
              </a:prstGeom>
              <a:solidFill>
                <a:schemeClr val="bg1"/>
              </a:solidFill>
              <a:ln w="19050" algn="ctr">
                <a:solidFill>
                  <a:schemeClr val="tx2"/>
                </a:solidFill>
                <a:miter lim="800000"/>
                <a:headEnd/>
                <a:tailEnd/>
              </a:ln>
              <a:effectLst/>
            </p:spPr>
          </p:cxnSp>
        </p:grpSp>
        <p:grpSp>
          <p:nvGrpSpPr>
            <p:cNvPr id="467" name="Group 466">
              <a:extLst>
                <a:ext uri="{FF2B5EF4-FFF2-40B4-BE49-F238E27FC236}">
                  <a16:creationId xmlns:a16="http://schemas.microsoft.com/office/drawing/2014/main" id="{3A4B8525-2D3C-4F42-BADA-D2F1DAAE54C9}"/>
                </a:ext>
              </a:extLst>
            </p:cNvPr>
            <p:cNvGrpSpPr/>
            <p:nvPr/>
          </p:nvGrpSpPr>
          <p:grpSpPr>
            <a:xfrm>
              <a:off x="5262748" y="1454865"/>
              <a:ext cx="3629004" cy="2253192"/>
              <a:chOff x="5262748" y="1555621"/>
              <a:chExt cx="3629004" cy="2253192"/>
            </a:xfrm>
          </p:grpSpPr>
          <p:sp>
            <p:nvSpPr>
              <p:cNvPr id="468" name="Rectangle 467">
                <a:extLst>
                  <a:ext uri="{FF2B5EF4-FFF2-40B4-BE49-F238E27FC236}">
                    <a16:creationId xmlns:a16="http://schemas.microsoft.com/office/drawing/2014/main" id="{6D94C0D1-C83A-4CFF-87BF-08592B1C189A}"/>
                  </a:ext>
                </a:extLst>
              </p:cNvPr>
              <p:cNvSpPr/>
              <p:nvPr/>
            </p:nvSpPr>
            <p:spPr bwMode="auto">
              <a:xfrm>
                <a:off x="5262748" y="2933318"/>
                <a:ext cx="1479600" cy="875495"/>
              </a:xfrm>
              <a:prstGeom prst="rect">
                <a:avLst/>
              </a:prstGeom>
              <a:solidFill>
                <a:schemeClr val="bg1">
                  <a:lumMod val="95000"/>
                  <a:alpha val="62000"/>
                </a:schemeClr>
              </a:solidFill>
              <a:ln w="19050" algn="ctr">
                <a:solidFill>
                  <a:schemeClr val="accent5">
                    <a:lumMod val="40000"/>
                    <a:lumOff val="60000"/>
                  </a:schemeClr>
                </a:solidFill>
                <a:miter lim="800000"/>
                <a:headEnd/>
                <a:tailEnd/>
              </a:ln>
              <a:effectLst/>
            </p:spPr>
            <p:txBody>
              <a:bodyPr rot="0" spcFirstLastPara="0" vertOverflow="overflow" horzOverflow="overflow" vert="horz" wrap="square" lIns="69949" tIns="34974" rIns="69949" bIns="34974" numCol="1" spcCol="0" rtlCol="0" fromWordArt="0" anchor="ctr" anchorCtr="0" forceAA="0" compatLnSpc="1">
                <a:prstTxWarp prst="textNoShape">
                  <a:avLst/>
                </a:prstTxWarp>
                <a:noAutofit/>
              </a:bodyPr>
              <a:lstStyle/>
              <a:p>
                <a:pPr algn="ctr">
                  <a:spcBef>
                    <a:spcPts val="600"/>
                  </a:spcBef>
                  <a:buClr>
                    <a:srgbClr val="F0414B"/>
                  </a:buClr>
                </a:pPr>
                <a:endParaRPr lang="en-GB" sz="1000" baseline="30000" dirty="0">
                  <a:solidFill>
                    <a:srgbClr val="5A5A5A"/>
                  </a:solidFill>
                  <a:ea typeface="ＭＳ Ｐゴシック" pitchFamily="34" charset="-128"/>
                  <a:cs typeface="Arial" pitchFamily="34" charset="0"/>
                </a:endParaRPr>
              </a:p>
            </p:txBody>
          </p:sp>
          <p:sp>
            <p:nvSpPr>
              <p:cNvPr id="469" name="Rectangle 468">
                <a:extLst>
                  <a:ext uri="{FF2B5EF4-FFF2-40B4-BE49-F238E27FC236}">
                    <a16:creationId xmlns:a16="http://schemas.microsoft.com/office/drawing/2014/main" id="{9FDF67A1-B0AB-4F5D-8B54-92F2CF3A1001}"/>
                  </a:ext>
                </a:extLst>
              </p:cNvPr>
              <p:cNvSpPr/>
              <p:nvPr/>
            </p:nvSpPr>
            <p:spPr bwMode="auto">
              <a:xfrm>
                <a:off x="6879705" y="1555621"/>
                <a:ext cx="2012047" cy="799876"/>
              </a:xfrm>
              <a:prstGeom prst="rect">
                <a:avLst/>
              </a:prstGeom>
              <a:solidFill>
                <a:schemeClr val="bg1"/>
              </a:solidFill>
              <a:ln w="19050" algn="ctr">
                <a:solidFill>
                  <a:schemeClr val="accent5">
                    <a:lumMod val="40000"/>
                    <a:lumOff val="60000"/>
                  </a:schemeClr>
                </a:solidFill>
                <a:miter lim="800000"/>
                <a:headEnd/>
                <a:tailEnd/>
              </a:ln>
              <a:effectLst/>
            </p:spPr>
            <p:txBody>
              <a:bodyPr rot="0" spcFirstLastPara="0" vertOverflow="overflow" horzOverflow="overflow" vert="horz" wrap="square" lIns="69949" tIns="34974" rIns="69949" bIns="34974" numCol="1" spcCol="0" rtlCol="0" fromWordArt="0" anchor="ctr" anchorCtr="0" forceAA="0" compatLnSpc="1">
                <a:prstTxWarp prst="textNoShape">
                  <a:avLst/>
                </a:prstTxWarp>
                <a:noAutofit/>
              </a:bodyPr>
              <a:lstStyle/>
              <a:p>
                <a:pPr algn="ctr">
                  <a:spcBef>
                    <a:spcPts val="600"/>
                  </a:spcBef>
                  <a:buClr>
                    <a:srgbClr val="F0414B"/>
                  </a:buClr>
                </a:pPr>
                <a:r>
                  <a:rPr lang="en-GB" sz="1100" b="1" dirty="0">
                    <a:solidFill>
                      <a:srgbClr val="5A5A5A"/>
                    </a:solidFill>
                  </a:rPr>
                  <a:t>CREDENCE population</a:t>
                </a:r>
                <a:r>
                  <a:rPr lang="en-GB" sz="1100" b="1" baseline="30000" dirty="0">
                    <a:solidFill>
                      <a:srgbClr val="5A5A5A"/>
                    </a:solidFill>
                  </a:rPr>
                  <a:t>1</a:t>
                </a:r>
                <a:endParaRPr lang="en-GB" sz="1100" b="1" dirty="0">
                  <a:solidFill>
                    <a:srgbClr val="5A5A5A"/>
                  </a:solidFill>
                </a:endParaRPr>
              </a:p>
              <a:p>
                <a:pPr algn="ctr">
                  <a:spcBef>
                    <a:spcPts val="600"/>
                  </a:spcBef>
                  <a:buClr>
                    <a:srgbClr val="43AC99"/>
                  </a:buClr>
                </a:pPr>
                <a:r>
                  <a:rPr lang="en-GB" sz="1000" dirty="0">
                    <a:solidFill>
                      <a:srgbClr val="5A5A5A"/>
                    </a:solidFill>
                  </a:rPr>
                  <a:t>eGFR </a:t>
                </a:r>
                <a:r>
                  <a:rPr lang="en-GB" sz="1000" dirty="0">
                    <a:solidFill>
                      <a:srgbClr val="5A5A5A"/>
                    </a:solidFill>
                    <a:ea typeface="ＭＳ Ｐゴシック" pitchFamily="34" charset="-128"/>
                    <a:cs typeface="Arial" pitchFamily="34" charset="0"/>
                  </a:rPr>
                  <a:t>≥30 to &lt;90 ml/min/1.73 m</a:t>
                </a:r>
                <a:r>
                  <a:rPr lang="en-GB" sz="1000" baseline="30000" dirty="0">
                    <a:solidFill>
                      <a:srgbClr val="5A5A5A"/>
                    </a:solidFill>
                    <a:ea typeface="ＭＳ Ｐゴシック" pitchFamily="34" charset="-128"/>
                    <a:cs typeface="Arial" pitchFamily="34" charset="0"/>
                  </a:rPr>
                  <a:t>2</a:t>
                </a:r>
                <a:r>
                  <a:rPr lang="en-GB" sz="1000" dirty="0">
                    <a:solidFill>
                      <a:srgbClr val="5A5A5A"/>
                    </a:solidFill>
                    <a:ea typeface="ＭＳ Ｐゴシック" pitchFamily="34" charset="-128"/>
                    <a:cs typeface="Arial" pitchFamily="34" charset="0"/>
                  </a:rPr>
                  <a:t> </a:t>
                </a:r>
                <a:r>
                  <a:rPr lang="en-GB" sz="1000" b="1" dirty="0">
                    <a:solidFill>
                      <a:srgbClr val="5A5A5A"/>
                    </a:solidFill>
                    <a:ea typeface="ＭＳ Ｐゴシック" pitchFamily="34" charset="-128"/>
                    <a:cs typeface="Arial" pitchFamily="34" charset="0"/>
                  </a:rPr>
                  <a:t>and</a:t>
                </a:r>
                <a:r>
                  <a:rPr lang="en-GB" sz="1000" dirty="0">
                    <a:solidFill>
                      <a:srgbClr val="5A5A5A"/>
                    </a:solidFill>
                    <a:ea typeface="ＭＳ Ｐゴシック" pitchFamily="34" charset="-128"/>
                    <a:cs typeface="Arial" pitchFamily="34" charset="0"/>
                  </a:rPr>
                  <a:t> UACR &gt;300 mg/g </a:t>
                </a:r>
                <a:endParaRPr lang="en-GB" sz="1000" baseline="30000" dirty="0">
                  <a:solidFill>
                    <a:srgbClr val="5A5A5A"/>
                  </a:solidFill>
                  <a:ea typeface="ＭＳ Ｐゴシック" pitchFamily="34" charset="-128"/>
                  <a:cs typeface="Arial" pitchFamily="34" charset="0"/>
                </a:endParaRPr>
              </a:p>
            </p:txBody>
          </p:sp>
          <p:cxnSp>
            <p:nvCxnSpPr>
              <p:cNvPr id="470" name="Connector: Elbow 9">
                <a:extLst>
                  <a:ext uri="{FF2B5EF4-FFF2-40B4-BE49-F238E27FC236}">
                    <a16:creationId xmlns:a16="http://schemas.microsoft.com/office/drawing/2014/main" id="{62138FD2-5ABD-4254-91BD-592D5FEF99CA}"/>
                  </a:ext>
                </a:extLst>
              </p:cNvPr>
              <p:cNvCxnSpPr/>
              <p:nvPr/>
            </p:nvCxnSpPr>
            <p:spPr>
              <a:xfrm rot="10800000" flipV="1">
                <a:off x="6742349" y="1965084"/>
                <a:ext cx="137357" cy="1425491"/>
              </a:xfrm>
              <a:prstGeom prst="bentConnector3">
                <a:avLst/>
              </a:prstGeom>
              <a:solidFill>
                <a:schemeClr val="bg1"/>
              </a:solidFill>
              <a:ln w="19050" algn="ctr">
                <a:solidFill>
                  <a:schemeClr val="accent5">
                    <a:lumMod val="40000"/>
                    <a:lumOff val="60000"/>
                  </a:schemeClr>
                </a:solidFill>
                <a:miter lim="800000"/>
                <a:headEnd/>
                <a:tailEnd/>
              </a:ln>
              <a:effectLst/>
            </p:spPr>
          </p:cxnSp>
        </p:grpSp>
      </p:grpSp>
    </p:spTree>
    <p:extLst>
      <p:ext uri="{BB962C8B-B14F-4D97-AF65-F5344CB8AC3E}">
        <p14:creationId xmlns:p14="http://schemas.microsoft.com/office/powerpoint/2010/main" val="174632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5"/>
                                        </p:tgtEl>
                                        <p:attrNameLst>
                                          <p:attrName>style.visibility</p:attrName>
                                        </p:attrNameLst>
                                      </p:cBhvr>
                                      <p:to>
                                        <p:strVal val="visible"/>
                                      </p:to>
                                    </p:set>
                                    <p:animEffect transition="in" filter="fade">
                                      <p:cBhvr>
                                        <p:cTn id="7" dur="500"/>
                                        <p:tgtEl>
                                          <p:spTgt spid="4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65"/>
                                        </p:tgtEl>
                                      </p:cBhvr>
                                    </p:animEffect>
                                    <p:set>
                                      <p:cBhvr>
                                        <p:cTn id="12" dur="1" fill="hold">
                                          <p:stCondLst>
                                            <p:cond delay="499"/>
                                          </p:stCondLst>
                                        </p:cTn>
                                        <p:tgtEl>
                                          <p:spTgt spid="465"/>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477"/>
                                        </p:tgtEl>
                                        <p:attrNameLst>
                                          <p:attrName>style.visibility</p:attrName>
                                        </p:attrNameLst>
                                      </p:cBhvr>
                                      <p:to>
                                        <p:strVal val="visible"/>
                                      </p:to>
                                    </p:set>
                                    <p:animEffect transition="in" filter="fade">
                                      <p:cBhvr>
                                        <p:cTn id="15" dur="500"/>
                                        <p:tgtEl>
                                          <p:spTgt spid="47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477"/>
                                        </p:tgtEl>
                                      </p:cBhvr>
                                    </p:animEffect>
                                    <p:set>
                                      <p:cBhvr>
                                        <p:cTn id="20" dur="1" fill="hold">
                                          <p:stCondLst>
                                            <p:cond delay="499"/>
                                          </p:stCondLst>
                                        </p:cTn>
                                        <p:tgtEl>
                                          <p:spTgt spid="477"/>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483"/>
                                        </p:tgtEl>
                                        <p:attrNameLst>
                                          <p:attrName>style.visibility</p:attrName>
                                        </p:attrNameLst>
                                      </p:cBhvr>
                                      <p:to>
                                        <p:strVal val="visible"/>
                                      </p:to>
                                    </p:set>
                                    <p:animEffect transition="in" filter="fade">
                                      <p:cBhvr>
                                        <p:cTn id="23" dur="500"/>
                                        <p:tgtEl>
                                          <p:spTgt spid="48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65"/>
                                        </p:tgtEl>
                                        <p:attrNameLst>
                                          <p:attrName>style.visibility</p:attrName>
                                        </p:attrNameLst>
                                      </p:cBhvr>
                                      <p:to>
                                        <p:strVal val="visible"/>
                                      </p:to>
                                    </p:set>
                                    <p:animEffect transition="in" filter="fade">
                                      <p:cBhvr>
                                        <p:cTn id="28" dur="500"/>
                                        <p:tgtEl>
                                          <p:spTgt spid="465"/>
                                        </p:tgtEl>
                                      </p:cBhvr>
                                    </p:animEffect>
                                  </p:childTnLst>
                                </p:cTn>
                              </p:par>
                              <p:par>
                                <p:cTn id="29" presetID="10" presetClass="entr" presetSubtype="0" fill="hold" nodeType="withEffect">
                                  <p:stCondLst>
                                    <p:cond delay="0"/>
                                  </p:stCondLst>
                                  <p:childTnLst>
                                    <p:set>
                                      <p:cBhvr>
                                        <p:cTn id="30" dur="1" fill="hold">
                                          <p:stCondLst>
                                            <p:cond delay="0"/>
                                          </p:stCondLst>
                                        </p:cTn>
                                        <p:tgtEl>
                                          <p:spTgt spid="477"/>
                                        </p:tgtEl>
                                        <p:attrNameLst>
                                          <p:attrName>style.visibility</p:attrName>
                                        </p:attrNameLst>
                                      </p:cBhvr>
                                      <p:to>
                                        <p:strVal val="visible"/>
                                      </p:to>
                                    </p:set>
                                    <p:animEffect transition="in" filter="fade">
                                      <p:cBhvr>
                                        <p:cTn id="31" dur="500"/>
                                        <p:tgtEl>
                                          <p:spTgt spid="4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347CF6-0060-4CD5-A5F6-E26487B36DD6}"/>
              </a:ext>
            </a:extLst>
          </p:cNvPr>
          <p:cNvSpPr>
            <a:spLocks noGrp="1"/>
          </p:cNvSpPr>
          <p:nvPr>
            <p:ph type="title"/>
          </p:nvPr>
        </p:nvSpPr>
        <p:spPr/>
        <p:txBody>
          <a:bodyPr/>
          <a:lstStyle/>
          <a:p>
            <a:r>
              <a:rPr lang="es-ES" dirty="0"/>
              <a:t>Consenso ADA/EASD</a:t>
            </a:r>
          </a:p>
        </p:txBody>
      </p:sp>
      <p:sp>
        <p:nvSpPr>
          <p:cNvPr id="5" name="object 8">
            <a:extLst>
              <a:ext uri="{FF2B5EF4-FFF2-40B4-BE49-F238E27FC236}">
                <a16:creationId xmlns:a16="http://schemas.microsoft.com/office/drawing/2014/main" id="{7EB5DCEC-8F64-460A-A6C8-93625D1CA4E1}"/>
              </a:ext>
            </a:extLst>
          </p:cNvPr>
          <p:cNvSpPr txBox="1"/>
          <p:nvPr/>
        </p:nvSpPr>
        <p:spPr>
          <a:xfrm>
            <a:off x="5043947" y="6492875"/>
            <a:ext cx="7036171" cy="307777"/>
          </a:xfrm>
          <a:prstGeom prst="rect">
            <a:avLst/>
          </a:prstGeom>
        </p:spPr>
        <p:txBody>
          <a:bodyPr vert="horz" wrap="square" lIns="0" tIns="0" rIns="0" bIns="0" rtlCol="0">
            <a:spAutoFit/>
          </a:bodyPr>
          <a:lstStyle/>
          <a:p>
            <a:pPr marL="12700" algn="r">
              <a:lnSpc>
                <a:spcPct val="100000"/>
              </a:lnSpc>
            </a:pPr>
            <a:r>
              <a:rPr lang="en-US" sz="1000" spc="-10" dirty="0" err="1">
                <a:cs typeface="Calibri"/>
              </a:rPr>
              <a:t>Buse</a:t>
            </a:r>
            <a:r>
              <a:rPr lang="en-US" sz="1000" spc="-10" dirty="0">
                <a:cs typeface="Calibri"/>
              </a:rPr>
              <a:t> B. 2019 Update to: Management of Hyperglycemia in Type 2 Diabetes, 2018. A Consensus Report by the American Diabetes Association (ADA) and the European Association for the Study of Diabetes (EASD). Diabetes Care 2020 Feb; 43(2): 487-493</a:t>
            </a:r>
            <a:endParaRPr sz="1000" dirty="0">
              <a:latin typeface="Calibri"/>
              <a:cs typeface="Calibri"/>
            </a:endParaRPr>
          </a:p>
        </p:txBody>
      </p:sp>
      <p:pic>
        <p:nvPicPr>
          <p:cNvPr id="8" name="Picture 3">
            <a:extLst>
              <a:ext uri="{FF2B5EF4-FFF2-40B4-BE49-F238E27FC236}">
                <a16:creationId xmlns:a16="http://schemas.microsoft.com/office/drawing/2014/main" id="{DDE1A978-D895-4AC4-8A5B-107F88C8DE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44472" y="1547891"/>
            <a:ext cx="6503055" cy="4628347"/>
          </a:xfrm>
          <a:prstGeom prst="rect">
            <a:avLst/>
          </a:prstGeom>
        </p:spPr>
      </p:pic>
      <p:pic>
        <p:nvPicPr>
          <p:cNvPr id="9" name="Picture 3">
            <a:extLst>
              <a:ext uri="{FF2B5EF4-FFF2-40B4-BE49-F238E27FC236}">
                <a16:creationId xmlns:a16="http://schemas.microsoft.com/office/drawing/2014/main" id="{E2BB3779-605F-485D-8CB0-C1550A8DF34D}"/>
              </a:ext>
            </a:extLst>
          </p:cNvPr>
          <p:cNvPicPr>
            <a:picLocks noChangeAspect="1"/>
          </p:cNvPicPr>
          <p:nvPr/>
        </p:nvPicPr>
        <p:blipFill rotWithShape="1">
          <a:blip r:embed="rId2">
            <a:extLst>
              <a:ext uri="{28A0092B-C50C-407E-A947-70E740481C1C}">
                <a14:useLocalDpi xmlns:a14="http://schemas.microsoft.com/office/drawing/2010/main" val="0"/>
              </a:ext>
            </a:extLst>
          </a:blip>
          <a:srcRect l="1845" t="20833" r="64439" b="14146"/>
          <a:stretch/>
        </p:blipFill>
        <p:spPr>
          <a:xfrm>
            <a:off x="1132921" y="1477844"/>
            <a:ext cx="3809506" cy="5228592"/>
          </a:xfrm>
          <a:prstGeom prst="rect">
            <a:avLst/>
          </a:prstGeom>
        </p:spPr>
      </p:pic>
    </p:spTree>
    <p:extLst>
      <p:ext uri="{BB962C8B-B14F-4D97-AF65-F5344CB8AC3E}">
        <p14:creationId xmlns:p14="http://schemas.microsoft.com/office/powerpoint/2010/main" val="146209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330BA7-E6C6-46E0-B181-D7A0A26544D9}"/>
              </a:ext>
            </a:extLst>
          </p:cNvPr>
          <p:cNvSpPr>
            <a:spLocks noGrp="1"/>
          </p:cNvSpPr>
          <p:nvPr>
            <p:ph type="title"/>
          </p:nvPr>
        </p:nvSpPr>
        <p:spPr/>
        <p:txBody>
          <a:bodyPr/>
          <a:lstStyle/>
          <a:p>
            <a:r>
              <a:rPr lang="es-ES" dirty="0" err="1">
                <a:solidFill>
                  <a:schemeClr val="accent1">
                    <a:lumMod val="75000"/>
                  </a:schemeClr>
                </a:solidFill>
              </a:rPr>
              <a:t>Take</a:t>
            </a:r>
            <a:r>
              <a:rPr lang="es-ES" dirty="0">
                <a:solidFill>
                  <a:schemeClr val="accent1">
                    <a:lumMod val="75000"/>
                  </a:schemeClr>
                </a:solidFill>
              </a:rPr>
              <a:t> </a:t>
            </a:r>
            <a:r>
              <a:rPr lang="es-ES" dirty="0" err="1">
                <a:solidFill>
                  <a:schemeClr val="accent1">
                    <a:lumMod val="75000"/>
                  </a:schemeClr>
                </a:solidFill>
              </a:rPr>
              <a:t>to</a:t>
            </a:r>
            <a:r>
              <a:rPr lang="es-ES" dirty="0">
                <a:solidFill>
                  <a:schemeClr val="accent1">
                    <a:lumMod val="75000"/>
                  </a:schemeClr>
                </a:solidFill>
              </a:rPr>
              <a:t> home</a:t>
            </a:r>
          </a:p>
        </p:txBody>
      </p:sp>
      <p:sp>
        <p:nvSpPr>
          <p:cNvPr id="3" name="Marcador de contenido 2">
            <a:extLst>
              <a:ext uri="{FF2B5EF4-FFF2-40B4-BE49-F238E27FC236}">
                <a16:creationId xmlns:a16="http://schemas.microsoft.com/office/drawing/2014/main" id="{59823BFF-26FD-4B3A-B6AA-191D24470A0F}"/>
              </a:ext>
            </a:extLst>
          </p:cNvPr>
          <p:cNvSpPr>
            <a:spLocks noGrp="1"/>
          </p:cNvSpPr>
          <p:nvPr>
            <p:ph idx="1"/>
          </p:nvPr>
        </p:nvSpPr>
        <p:spPr/>
        <p:txBody>
          <a:bodyPr>
            <a:normAutofit fontScale="92500" lnSpcReduction="10000"/>
          </a:bodyPr>
          <a:lstStyle/>
          <a:p>
            <a:pPr marL="514350" indent="-514350">
              <a:buFont typeface="+mj-lt"/>
              <a:buAutoNum type="arabicPeriod"/>
            </a:pPr>
            <a:r>
              <a:rPr lang="es-ES" dirty="0"/>
              <a:t>Empagliflozina es el único iSGLT2 que ha demostrado reducir eventos CV y mortalidad CV</a:t>
            </a:r>
          </a:p>
          <a:p>
            <a:pPr marL="514350" indent="-514350">
              <a:buFont typeface="+mj-lt"/>
              <a:buAutoNum type="arabicPeriod"/>
            </a:pPr>
            <a:r>
              <a:rPr lang="es-ES" dirty="0"/>
              <a:t>Podemos aceptar un efecto clase en reducción de ingresos y fallecimientos por IC</a:t>
            </a:r>
          </a:p>
          <a:p>
            <a:pPr marL="514350" indent="-514350">
              <a:buFont typeface="+mj-lt"/>
              <a:buAutoNum type="arabicPeriod"/>
            </a:pPr>
            <a:r>
              <a:rPr lang="es-ES" dirty="0"/>
              <a:t>También podríamos aceptar el efecto </a:t>
            </a:r>
            <a:r>
              <a:rPr lang="es-ES" dirty="0" err="1"/>
              <a:t>nefroprotector</a:t>
            </a:r>
            <a:r>
              <a:rPr lang="es-ES" dirty="0"/>
              <a:t> como efecto de clase</a:t>
            </a:r>
          </a:p>
          <a:p>
            <a:pPr marL="514350" indent="-514350">
              <a:buFont typeface="+mj-lt"/>
              <a:buAutoNum type="arabicPeriod"/>
            </a:pPr>
            <a:r>
              <a:rPr lang="es-ES" dirty="0"/>
              <a:t>El riesgo de amputaciones, tras los EC y estudios en vida real, parece que sólo estaría presente con canagliflozina</a:t>
            </a:r>
          </a:p>
          <a:p>
            <a:pPr marL="514350" indent="-514350">
              <a:buFont typeface="+mj-lt"/>
              <a:buAutoNum type="arabicPeriod"/>
            </a:pPr>
            <a:r>
              <a:rPr lang="es-ES" dirty="0"/>
              <a:t>Frente a aGLP1</a:t>
            </a:r>
          </a:p>
          <a:p>
            <a:pPr lvl="1"/>
            <a:r>
              <a:rPr lang="es-ES" dirty="0"/>
              <a:t>Los iSLGT2 son superiores en IC y ERC</a:t>
            </a:r>
          </a:p>
          <a:p>
            <a:pPr lvl="1"/>
            <a:r>
              <a:rPr lang="es-ES" dirty="0"/>
              <a:t>Empagliflozina dispone de resultados más robustos en reducción del RCV</a:t>
            </a:r>
          </a:p>
        </p:txBody>
      </p:sp>
    </p:spTree>
    <p:extLst>
      <p:ext uri="{BB962C8B-B14F-4D97-AF65-F5344CB8AC3E}">
        <p14:creationId xmlns:p14="http://schemas.microsoft.com/office/powerpoint/2010/main" val="195487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1 Conector recto"/>
          <p:cNvCxnSpPr/>
          <p:nvPr/>
        </p:nvCxnSpPr>
        <p:spPr>
          <a:xfrm>
            <a:off x="3175" y="893"/>
            <a:ext cx="914162"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Rectángulo 2">
            <a:extLst>
              <a:ext uri="{FF2B5EF4-FFF2-40B4-BE49-F238E27FC236}">
                <a16:creationId xmlns:a16="http://schemas.microsoft.com/office/drawing/2014/main" id="{C295A1BE-81B1-4153-8597-8D8AE8D511BD}"/>
              </a:ext>
            </a:extLst>
          </p:cNvPr>
          <p:cNvSpPr/>
          <p:nvPr/>
        </p:nvSpPr>
        <p:spPr>
          <a:xfrm>
            <a:off x="8628887" y="6457579"/>
            <a:ext cx="4077167" cy="253850"/>
          </a:xfrm>
          <a:prstGeom prst="rect">
            <a:avLst/>
          </a:prstGeom>
        </p:spPr>
        <p:txBody>
          <a:bodyPr wrap="square">
            <a:spAutoFit/>
          </a:bodyPr>
          <a:lstStyle/>
          <a:p>
            <a:pPr algn="ctr"/>
            <a:r>
              <a:rPr lang="en-US" altLang="es-ES" sz="1050" dirty="0">
                <a:solidFill>
                  <a:srgbClr val="000000"/>
                </a:solidFill>
                <a:latin typeface="Calibri"/>
              </a:rPr>
              <a:t>Fuente: N </a:t>
            </a:r>
            <a:r>
              <a:rPr lang="en-US" altLang="es-ES" sz="1050" dirty="0" err="1">
                <a:solidFill>
                  <a:srgbClr val="000000"/>
                </a:solidFill>
                <a:latin typeface="Calibri"/>
              </a:rPr>
              <a:t>Engl</a:t>
            </a:r>
            <a:r>
              <a:rPr lang="en-US" altLang="es-ES" sz="1050" dirty="0">
                <a:solidFill>
                  <a:srgbClr val="000000"/>
                </a:solidFill>
                <a:latin typeface="Calibri"/>
              </a:rPr>
              <a:t> J Med. 2017 Jul 20;377(3):300-301</a:t>
            </a:r>
          </a:p>
        </p:txBody>
      </p:sp>
      <p:sp>
        <p:nvSpPr>
          <p:cNvPr id="8" name="Title 1">
            <a:extLst>
              <a:ext uri="{FF2B5EF4-FFF2-40B4-BE49-F238E27FC236}">
                <a16:creationId xmlns:a16="http://schemas.microsoft.com/office/drawing/2014/main" id="{AC3D9BA4-4068-43E9-B3E9-A343CB9743F3}"/>
              </a:ext>
            </a:extLst>
          </p:cNvPr>
          <p:cNvSpPr>
            <a:spLocks noGrp="1"/>
          </p:cNvSpPr>
          <p:nvPr>
            <p:ph type="title"/>
          </p:nvPr>
        </p:nvSpPr>
        <p:spPr>
          <a:xfrm>
            <a:off x="311939" y="400422"/>
            <a:ext cx="11876889" cy="926571"/>
          </a:xfrm>
        </p:spPr>
        <p:txBody>
          <a:bodyPr anchor="ctr"/>
          <a:lstStyle/>
          <a:p>
            <a:pPr algn="ctr"/>
            <a:r>
              <a:rPr lang="es-ES" b="1" dirty="0">
                <a:solidFill>
                  <a:schemeClr val="accent1">
                    <a:lumMod val="75000"/>
                  </a:schemeClr>
                </a:solidFill>
                <a:latin typeface="Calibri"/>
              </a:rPr>
              <a:t>Justificación: mortalidad y riesgo cardiovascular en el paciente diabético</a:t>
            </a:r>
            <a:endParaRPr lang="es-ES" b="1" i="1" dirty="0">
              <a:solidFill>
                <a:schemeClr val="accent1">
                  <a:lumMod val="75000"/>
                </a:schemeClr>
              </a:solidFill>
              <a:latin typeface="Calibri"/>
            </a:endParaRPr>
          </a:p>
        </p:txBody>
      </p:sp>
      <p:pic>
        <p:nvPicPr>
          <p:cNvPr id="9" name="Imagen 3">
            <a:extLst>
              <a:ext uri="{FF2B5EF4-FFF2-40B4-BE49-F238E27FC236}">
                <a16:creationId xmlns:a16="http://schemas.microsoft.com/office/drawing/2014/main" id="{D51D822D-A6D5-4F73-8A20-3E916740EA5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0" t="47613" r="50725" b="10281"/>
          <a:stretch/>
        </p:blipFill>
        <p:spPr bwMode="auto">
          <a:xfrm>
            <a:off x="4873997" y="2444111"/>
            <a:ext cx="3446787" cy="28963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3">
            <a:extLst>
              <a:ext uri="{FF2B5EF4-FFF2-40B4-BE49-F238E27FC236}">
                <a16:creationId xmlns:a16="http://schemas.microsoft.com/office/drawing/2014/main" id="{24EE0668-D161-4792-AD8A-2459EE981BE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338" t="2056" r="2437" b="55457"/>
          <a:stretch/>
        </p:blipFill>
        <p:spPr bwMode="auto">
          <a:xfrm>
            <a:off x="311938" y="2032223"/>
            <a:ext cx="4253956" cy="3720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3">
            <a:extLst>
              <a:ext uri="{FF2B5EF4-FFF2-40B4-BE49-F238E27FC236}">
                <a16:creationId xmlns:a16="http://schemas.microsoft.com/office/drawing/2014/main" id="{8EC69C27-BD05-446A-A78F-A4D68B05A97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027" t="46978" r="2779" b="10915"/>
          <a:stretch/>
        </p:blipFill>
        <p:spPr bwMode="auto">
          <a:xfrm>
            <a:off x="8628886" y="2400500"/>
            <a:ext cx="3339688" cy="28963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292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arcador de texto 12">
            <a:extLst>
              <a:ext uri="{FF2B5EF4-FFF2-40B4-BE49-F238E27FC236}">
                <a16:creationId xmlns:a16="http://schemas.microsoft.com/office/drawing/2014/main" id="{52264973-1DFD-4CDB-81C8-09751AFAB753}"/>
              </a:ext>
            </a:extLst>
          </p:cNvPr>
          <p:cNvSpPr>
            <a:spLocks noGrp="1"/>
          </p:cNvSpPr>
          <p:nvPr>
            <p:ph type="body" idx="1"/>
          </p:nvPr>
        </p:nvSpPr>
        <p:spPr/>
        <p:txBody>
          <a:bodyPr/>
          <a:lstStyle/>
          <a:p>
            <a:r>
              <a:rPr lang="es-ES" dirty="0"/>
              <a:t>Evento CV</a:t>
            </a:r>
          </a:p>
        </p:txBody>
      </p:sp>
      <p:pic>
        <p:nvPicPr>
          <p:cNvPr id="19" name="Marcador de contenido 18">
            <a:extLst>
              <a:ext uri="{FF2B5EF4-FFF2-40B4-BE49-F238E27FC236}">
                <a16:creationId xmlns:a16="http://schemas.microsoft.com/office/drawing/2014/main" id="{FD5BD886-E412-4449-AAFD-71529CBE4A33}"/>
              </a:ext>
            </a:extLst>
          </p:cNvPr>
          <p:cNvPicPr>
            <a:picLocks noGrp="1" noChangeAspect="1"/>
          </p:cNvPicPr>
          <p:nvPr>
            <p:ph sz="half" idx="2"/>
          </p:nvPr>
        </p:nvPicPr>
        <p:blipFill rotWithShape="1">
          <a:blip r:embed="rId2"/>
          <a:srcRect l="5036" t="5989" b="7476"/>
          <a:stretch/>
        </p:blipFill>
        <p:spPr>
          <a:xfrm>
            <a:off x="735491" y="2549066"/>
            <a:ext cx="4954509" cy="3790921"/>
          </a:xfrm>
          <a:prstGeom prst="rect">
            <a:avLst/>
          </a:prstGeom>
        </p:spPr>
      </p:pic>
      <p:sp>
        <p:nvSpPr>
          <p:cNvPr id="15" name="Marcador de texto 14">
            <a:extLst>
              <a:ext uri="{FF2B5EF4-FFF2-40B4-BE49-F238E27FC236}">
                <a16:creationId xmlns:a16="http://schemas.microsoft.com/office/drawing/2014/main" id="{BFD017C7-5DE6-4B58-901C-9DD073874B6E}"/>
              </a:ext>
            </a:extLst>
          </p:cNvPr>
          <p:cNvSpPr>
            <a:spLocks noGrp="1"/>
          </p:cNvSpPr>
          <p:nvPr>
            <p:ph type="body" sz="quarter" idx="3"/>
          </p:nvPr>
        </p:nvSpPr>
        <p:spPr/>
        <p:txBody>
          <a:bodyPr/>
          <a:lstStyle/>
          <a:p>
            <a:r>
              <a:rPr lang="es-ES" dirty="0"/>
              <a:t>Mortalidad CV</a:t>
            </a:r>
          </a:p>
        </p:txBody>
      </p:sp>
      <p:pic>
        <p:nvPicPr>
          <p:cNvPr id="4" name="Imagen 3">
            <a:extLst>
              <a:ext uri="{FF2B5EF4-FFF2-40B4-BE49-F238E27FC236}">
                <a16:creationId xmlns:a16="http://schemas.microsoft.com/office/drawing/2014/main" id="{0661BC76-11C2-446B-AADF-35341008128D}"/>
              </a:ext>
            </a:extLst>
          </p:cNvPr>
          <p:cNvPicPr>
            <a:picLocks noChangeAspect="1"/>
          </p:cNvPicPr>
          <p:nvPr/>
        </p:nvPicPr>
        <p:blipFill>
          <a:blip r:embed="rId3" cstate="print"/>
          <a:stretch>
            <a:fillRect/>
          </a:stretch>
        </p:blipFill>
        <p:spPr>
          <a:xfrm>
            <a:off x="11657982" y="-1716"/>
            <a:ext cx="532431" cy="659528"/>
          </a:xfrm>
          <a:prstGeom prst="rect">
            <a:avLst/>
          </a:prstGeom>
        </p:spPr>
      </p:pic>
      <p:sp>
        <p:nvSpPr>
          <p:cNvPr id="5" name="Rectángulo 4">
            <a:extLst>
              <a:ext uri="{FF2B5EF4-FFF2-40B4-BE49-F238E27FC236}">
                <a16:creationId xmlns:a16="http://schemas.microsoft.com/office/drawing/2014/main" id="{933EC4BA-F0B6-474E-B4FD-DECB32BC4F63}"/>
              </a:ext>
            </a:extLst>
          </p:cNvPr>
          <p:cNvSpPr/>
          <p:nvPr/>
        </p:nvSpPr>
        <p:spPr>
          <a:xfrm>
            <a:off x="89114" y="6500747"/>
            <a:ext cx="3431456" cy="248144"/>
          </a:xfrm>
          <a:prstGeom prst="rect">
            <a:avLst/>
          </a:prstGeom>
        </p:spPr>
        <p:txBody>
          <a:bodyPr wrap="none">
            <a:spAutoFit/>
          </a:bodyPr>
          <a:lstStyle/>
          <a:p>
            <a:pPr defTabSz="771340" eaLnBrk="0" fontAlgn="base" hangingPunct="0">
              <a:spcBef>
                <a:spcPct val="0"/>
              </a:spcBef>
              <a:defRPr/>
            </a:pPr>
            <a:r>
              <a:rPr lang="es-ES" sz="1013" dirty="0">
                <a:solidFill>
                  <a:prstClr val="black"/>
                </a:solidFill>
                <a:latin typeface="Calibri" panose="020F0502020204030204" pitchFamily="34" charset="0"/>
                <a:ea typeface="Calibri" panose="020F0502020204030204" pitchFamily="34" charset="0"/>
                <a:cs typeface="Times New Roman" panose="02020603050405020304" pitchFamily="18" charset="0"/>
              </a:rPr>
              <a:t>IBERICAN</a:t>
            </a:r>
            <a:r>
              <a:rPr lang="es-ES" sz="1013"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es-ES" sz="1013" dirty="0">
                <a:solidFill>
                  <a:prstClr val="black"/>
                </a:solidFill>
                <a:latin typeface="Calibri" panose="020F0502020204030204" pitchFamily="34" charset="0"/>
                <a:ea typeface="Calibri" panose="020F0502020204030204" pitchFamily="34" charset="0"/>
                <a:cs typeface="Times New Roman" panose="02020603050405020304" pitchFamily="18" charset="0"/>
              </a:rPr>
              <a:t> - Agencia de Investigación, Fundación Semergen -</a:t>
            </a:r>
          </a:p>
        </p:txBody>
      </p:sp>
      <p:sp>
        <p:nvSpPr>
          <p:cNvPr id="7" name="Text Box 4">
            <a:extLst>
              <a:ext uri="{FF2B5EF4-FFF2-40B4-BE49-F238E27FC236}">
                <a16:creationId xmlns:a16="http://schemas.microsoft.com/office/drawing/2014/main" id="{DF502FC2-623E-4B05-AABA-1DF7E29738D8}"/>
              </a:ext>
            </a:extLst>
          </p:cNvPr>
          <p:cNvSpPr txBox="1">
            <a:spLocks noChangeArrowheads="1"/>
          </p:cNvSpPr>
          <p:nvPr/>
        </p:nvSpPr>
        <p:spPr bwMode="auto">
          <a:xfrm>
            <a:off x="94045" y="1330173"/>
            <a:ext cx="745524" cy="307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126" eaLnBrk="0" fontAlgn="base" hangingPunct="0">
              <a:spcBef>
                <a:spcPct val="0"/>
              </a:spcBef>
              <a:spcAft>
                <a:spcPct val="0"/>
              </a:spcAft>
              <a:defRPr/>
            </a:pPr>
            <a:r>
              <a:rPr lang="en-US" sz="1400" b="1" dirty="0">
                <a:solidFill>
                  <a:srgbClr val="143246"/>
                </a:solidFill>
                <a:latin typeface="Arial Narrow" pitchFamily="34" charset="0"/>
              </a:rPr>
              <a:t>N=8.066</a:t>
            </a:r>
          </a:p>
        </p:txBody>
      </p:sp>
      <p:sp>
        <p:nvSpPr>
          <p:cNvPr id="8" name="Rectángulo 4">
            <a:extLst>
              <a:ext uri="{FF2B5EF4-FFF2-40B4-BE49-F238E27FC236}">
                <a16:creationId xmlns:a16="http://schemas.microsoft.com/office/drawing/2014/main" id="{E9D9DEFB-E8FF-48D3-A421-0D6D2949B29D}"/>
              </a:ext>
            </a:extLst>
          </p:cNvPr>
          <p:cNvSpPr>
            <a:spLocks noChangeArrowheads="1"/>
          </p:cNvSpPr>
          <p:nvPr/>
        </p:nvSpPr>
        <p:spPr bwMode="auto">
          <a:xfrm>
            <a:off x="1021921" y="328048"/>
            <a:ext cx="10330510" cy="631724"/>
          </a:xfrm>
          <a:prstGeom prst="rect">
            <a:avLst/>
          </a:prstGeom>
          <a:noFill/>
          <a:ln w="9525">
            <a:noFill/>
            <a:miter lim="800000"/>
            <a:headEnd/>
            <a:tailEnd/>
          </a:ln>
        </p:spPr>
        <p:txBody>
          <a:bodyPr wrap="square" lIns="77117" tIns="38559" rIns="77117" bIns="38559">
            <a:spAutoFit/>
          </a:bodyPr>
          <a:lstStyle/>
          <a:p>
            <a:pPr algn="ctr" defTabSz="914126">
              <a:defRPr/>
            </a:pPr>
            <a:r>
              <a:rPr lang="es-ES" sz="3599" dirty="0">
                <a:solidFill>
                  <a:schemeClr val="accent1">
                    <a:lumMod val="75000"/>
                  </a:schemeClr>
                </a:solidFill>
                <a:effectLst>
                  <a:outerShdw blurRad="38100" dist="38100" dir="2700000" algn="tl">
                    <a:srgbClr val="DDDDDD"/>
                  </a:outerShdw>
                </a:effectLst>
                <a:latin typeface="Calibri" panose="020F0502020204030204"/>
                <a:ea typeface="ＭＳ Ｐゴシック" charset="0"/>
              </a:rPr>
              <a:t>Valor pronóstico de la DM</a:t>
            </a:r>
            <a:endParaRPr lang="es-ES" sz="3599" dirty="0">
              <a:solidFill>
                <a:schemeClr val="accent1">
                  <a:lumMod val="75000"/>
                </a:schemeClr>
              </a:solidFill>
              <a:latin typeface="Calibri" panose="020F0502020204030204"/>
              <a:ea typeface="ＭＳ Ｐゴシック" charset="0"/>
              <a:cs typeface="ＭＳ Ｐゴシック" charset="0"/>
            </a:endParaRPr>
          </a:p>
        </p:txBody>
      </p:sp>
      <p:sp>
        <p:nvSpPr>
          <p:cNvPr id="9" name="Rectangle 9">
            <a:extLst>
              <a:ext uri="{FF2B5EF4-FFF2-40B4-BE49-F238E27FC236}">
                <a16:creationId xmlns:a16="http://schemas.microsoft.com/office/drawing/2014/main" id="{64EA28CC-6F02-4FEC-9A7B-4C52C7932868}"/>
              </a:ext>
            </a:extLst>
          </p:cNvPr>
          <p:cNvSpPr>
            <a:spLocks noChangeArrowheads="1"/>
          </p:cNvSpPr>
          <p:nvPr/>
        </p:nvSpPr>
        <p:spPr bwMode="ltGray">
          <a:xfrm flipV="1">
            <a:off x="1588" y="1053356"/>
            <a:ext cx="12188824" cy="188971"/>
          </a:xfrm>
          <a:prstGeom prst="rect">
            <a:avLst/>
          </a:prstGeom>
          <a:gradFill flip="none" rotWithShape="1">
            <a:gsLst>
              <a:gs pos="99000">
                <a:srgbClr val="17662C"/>
              </a:gs>
              <a:gs pos="0">
                <a:srgbClr val="FF8000"/>
              </a:gs>
            </a:gsLst>
            <a:lin ang="0" scaled="1"/>
            <a:tileRect/>
          </a:gradFill>
          <a:ln>
            <a:noFill/>
          </a:ln>
        </p:spPr>
        <p:txBody>
          <a:bodyPr wrap="none" anchor="ctr"/>
          <a:lstStyle/>
          <a:p>
            <a:pPr defTabSz="914126">
              <a:defRPr/>
            </a:pPr>
            <a:endParaRPr lang="es-ES" sz="1519">
              <a:solidFill>
                <a:srgbClr val="000000"/>
              </a:solidFill>
              <a:latin typeface="Calibri"/>
              <a:ea typeface="ＭＳ Ｐゴシック" charset="0"/>
              <a:cs typeface="ＭＳ Ｐゴシック" charset="0"/>
            </a:endParaRPr>
          </a:p>
        </p:txBody>
      </p:sp>
      <p:pic>
        <p:nvPicPr>
          <p:cNvPr id="10" name="Imagen 9" descr="Logo SEMERGEN ok.jpg">
            <a:extLst>
              <a:ext uri="{FF2B5EF4-FFF2-40B4-BE49-F238E27FC236}">
                <a16:creationId xmlns:a16="http://schemas.microsoft.com/office/drawing/2014/main" id="{24C3BFB0-131D-432F-99A3-1FD08CE43D8E}"/>
              </a:ext>
            </a:extLst>
          </p:cNvPr>
          <p:cNvPicPr>
            <a:picLocks noChangeAspect="1"/>
          </p:cNvPicPr>
          <p:nvPr/>
        </p:nvPicPr>
        <p:blipFill>
          <a:blip r:embed="rId4"/>
          <a:srcRect/>
          <a:stretch>
            <a:fillRect/>
          </a:stretch>
        </p:blipFill>
        <p:spPr bwMode="auto">
          <a:xfrm>
            <a:off x="33068" y="894"/>
            <a:ext cx="702422" cy="563672"/>
          </a:xfrm>
          <a:prstGeom prst="rect">
            <a:avLst/>
          </a:prstGeom>
          <a:noFill/>
          <a:ln w="9525">
            <a:noFill/>
            <a:miter lim="800000"/>
            <a:headEnd/>
            <a:tailEnd/>
          </a:ln>
        </p:spPr>
      </p:pic>
      <p:pic>
        <p:nvPicPr>
          <p:cNvPr id="17" name="Marcador de contenido 16">
            <a:extLst>
              <a:ext uri="{FF2B5EF4-FFF2-40B4-BE49-F238E27FC236}">
                <a16:creationId xmlns:a16="http://schemas.microsoft.com/office/drawing/2014/main" id="{00000000-0008-0000-0A00-000006000000}"/>
              </a:ext>
            </a:extLst>
          </p:cNvPr>
          <p:cNvPicPr>
            <a:picLocks noGrp="1" noChangeAspect="1"/>
          </p:cNvPicPr>
          <p:nvPr>
            <p:ph sz="quarter" idx="4"/>
          </p:nvPr>
        </p:nvPicPr>
        <p:blipFill rotWithShape="1">
          <a:blip r:embed="rId5"/>
          <a:srcRect l="5620" t="5518" b="6087"/>
          <a:stretch/>
        </p:blipFill>
        <p:spPr>
          <a:xfrm>
            <a:off x="6160032" y="2593730"/>
            <a:ext cx="5206137" cy="3907017"/>
          </a:xfrm>
          <a:prstGeom prst="rect">
            <a:avLst/>
          </a:prstGeom>
        </p:spPr>
      </p:pic>
      <p:pic>
        <p:nvPicPr>
          <p:cNvPr id="18" name="Imagen 17">
            <a:extLst>
              <a:ext uri="{FF2B5EF4-FFF2-40B4-BE49-F238E27FC236}">
                <a16:creationId xmlns:a16="http://schemas.microsoft.com/office/drawing/2014/main" id="{8EE28881-BDC6-4EEE-89A1-27F45B0BB153}"/>
              </a:ext>
            </a:extLst>
          </p:cNvPr>
          <p:cNvPicPr>
            <a:picLocks noChangeAspect="1"/>
          </p:cNvPicPr>
          <p:nvPr/>
        </p:nvPicPr>
        <p:blipFill>
          <a:blip r:embed="rId6"/>
          <a:stretch>
            <a:fillRect/>
          </a:stretch>
        </p:blipFill>
        <p:spPr>
          <a:xfrm>
            <a:off x="6615765" y="5433375"/>
            <a:ext cx="2653280" cy="713389"/>
          </a:xfrm>
          <a:prstGeom prst="rect">
            <a:avLst/>
          </a:prstGeom>
        </p:spPr>
      </p:pic>
      <p:pic>
        <p:nvPicPr>
          <p:cNvPr id="20" name="Imagen 19">
            <a:extLst>
              <a:ext uri="{FF2B5EF4-FFF2-40B4-BE49-F238E27FC236}">
                <a16:creationId xmlns:a16="http://schemas.microsoft.com/office/drawing/2014/main" id="{E179F807-4C8A-459C-83BF-0ABD9B802AAD}"/>
              </a:ext>
            </a:extLst>
          </p:cNvPr>
          <p:cNvPicPr>
            <a:picLocks noChangeAspect="1"/>
          </p:cNvPicPr>
          <p:nvPr/>
        </p:nvPicPr>
        <p:blipFill>
          <a:blip r:embed="rId7"/>
          <a:stretch>
            <a:fillRect/>
          </a:stretch>
        </p:blipFill>
        <p:spPr>
          <a:xfrm>
            <a:off x="1089878" y="5433375"/>
            <a:ext cx="2498708" cy="671829"/>
          </a:xfrm>
          <a:prstGeom prst="rect">
            <a:avLst/>
          </a:prstGeom>
        </p:spPr>
      </p:pic>
    </p:spTree>
    <p:extLst>
      <p:ext uri="{BB962C8B-B14F-4D97-AF65-F5344CB8AC3E}">
        <p14:creationId xmlns:p14="http://schemas.microsoft.com/office/powerpoint/2010/main" val="391200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txBox="1">
            <a:spLocks/>
          </p:cNvSpPr>
          <p:nvPr/>
        </p:nvSpPr>
        <p:spPr>
          <a:xfrm>
            <a:off x="141569" y="5748500"/>
            <a:ext cx="9251653" cy="504000"/>
          </a:xfrm>
          <a:prstGeom prst="rect">
            <a:avLst/>
          </a:prstGeom>
        </p:spPr>
        <p:txBody>
          <a:bodyPr lIns="121899" tIns="60949" rIns="121899" bIns="60949"/>
          <a:lstStyle>
            <a:defPPr>
              <a:defRPr lang="en-US"/>
            </a:defPPr>
            <a:lvl1pPr marL="0" algn="l" defTabSz="457118" rtl="0" eaLnBrk="1" latinLnBrk="0" hangingPunct="1">
              <a:defRPr sz="1800" kern="1200">
                <a:solidFill>
                  <a:schemeClr val="tx1"/>
                </a:solidFill>
                <a:latin typeface="+mn-lt"/>
                <a:ea typeface="+mn-ea"/>
                <a:cs typeface="+mn-cs"/>
              </a:defRPr>
            </a:lvl1pPr>
            <a:lvl2pPr marL="457118" algn="l" defTabSz="457118" rtl="0" eaLnBrk="1" latinLnBrk="0" hangingPunct="1">
              <a:defRPr sz="1800" kern="1200">
                <a:solidFill>
                  <a:schemeClr val="tx1"/>
                </a:solidFill>
                <a:latin typeface="+mn-lt"/>
                <a:ea typeface="+mn-ea"/>
                <a:cs typeface="+mn-cs"/>
              </a:defRPr>
            </a:lvl2pPr>
            <a:lvl3pPr marL="914243" algn="l" defTabSz="457118" rtl="0" eaLnBrk="1" latinLnBrk="0" hangingPunct="1">
              <a:defRPr sz="1800" kern="1200">
                <a:solidFill>
                  <a:schemeClr val="tx1"/>
                </a:solidFill>
                <a:latin typeface="+mn-lt"/>
                <a:ea typeface="+mn-ea"/>
                <a:cs typeface="+mn-cs"/>
              </a:defRPr>
            </a:lvl3pPr>
            <a:lvl4pPr marL="1371362" algn="l" defTabSz="457118" rtl="0" eaLnBrk="1" latinLnBrk="0" hangingPunct="1">
              <a:defRPr sz="1800" kern="1200">
                <a:solidFill>
                  <a:schemeClr val="tx1"/>
                </a:solidFill>
                <a:latin typeface="+mn-lt"/>
                <a:ea typeface="+mn-ea"/>
                <a:cs typeface="+mn-cs"/>
              </a:defRPr>
            </a:lvl4pPr>
            <a:lvl5pPr marL="1828484" algn="l" defTabSz="457118" rtl="0" eaLnBrk="1" latinLnBrk="0" hangingPunct="1">
              <a:defRPr sz="1800" kern="1200">
                <a:solidFill>
                  <a:schemeClr val="tx1"/>
                </a:solidFill>
                <a:latin typeface="+mn-lt"/>
                <a:ea typeface="+mn-ea"/>
                <a:cs typeface="+mn-cs"/>
              </a:defRPr>
            </a:lvl5pPr>
            <a:lvl6pPr marL="2285601" algn="l" defTabSz="457118" rtl="0" eaLnBrk="1" latinLnBrk="0" hangingPunct="1">
              <a:defRPr sz="1800" kern="1200">
                <a:solidFill>
                  <a:schemeClr val="tx1"/>
                </a:solidFill>
                <a:latin typeface="+mn-lt"/>
                <a:ea typeface="+mn-ea"/>
                <a:cs typeface="+mn-cs"/>
              </a:defRPr>
            </a:lvl6pPr>
            <a:lvl7pPr marL="2742719" algn="l" defTabSz="457118" rtl="0" eaLnBrk="1" latinLnBrk="0" hangingPunct="1">
              <a:defRPr sz="1800" kern="1200">
                <a:solidFill>
                  <a:schemeClr val="tx1"/>
                </a:solidFill>
                <a:latin typeface="+mn-lt"/>
                <a:ea typeface="+mn-ea"/>
                <a:cs typeface="+mn-cs"/>
              </a:defRPr>
            </a:lvl7pPr>
            <a:lvl8pPr marL="3199840" algn="l" defTabSz="457118" rtl="0" eaLnBrk="1" latinLnBrk="0" hangingPunct="1">
              <a:defRPr sz="1800" kern="1200">
                <a:solidFill>
                  <a:schemeClr val="tx1"/>
                </a:solidFill>
                <a:latin typeface="+mn-lt"/>
                <a:ea typeface="+mn-ea"/>
                <a:cs typeface="+mn-cs"/>
              </a:defRPr>
            </a:lvl8pPr>
            <a:lvl9pPr marL="3656960" algn="l" defTabSz="457118" rtl="0" eaLnBrk="1" latinLnBrk="0" hangingPunct="1">
              <a:defRPr sz="1800" kern="1200">
                <a:solidFill>
                  <a:schemeClr val="tx1"/>
                </a:solidFill>
                <a:latin typeface="+mn-lt"/>
                <a:ea typeface="+mn-ea"/>
                <a:cs typeface="+mn-cs"/>
              </a:defRPr>
            </a:lvl9pPr>
          </a:lstStyle>
          <a:p>
            <a:pPr>
              <a:defRPr/>
            </a:pPr>
            <a:r>
              <a:rPr lang="en-US" sz="1100" dirty="0">
                <a:solidFill>
                  <a:prstClr val="black">
                    <a:lumMod val="50000"/>
                    <a:lumOff val="50000"/>
                  </a:prstClr>
                </a:solidFill>
              </a:rPr>
              <a:t>ERC: </a:t>
            </a:r>
            <a:r>
              <a:rPr lang="en-US" sz="1100" dirty="0" err="1">
                <a:solidFill>
                  <a:prstClr val="black">
                    <a:lumMod val="50000"/>
                    <a:lumOff val="50000"/>
                  </a:prstClr>
                </a:solidFill>
              </a:rPr>
              <a:t>enfermedad</a:t>
            </a:r>
            <a:r>
              <a:rPr lang="en-US" sz="1100" dirty="0">
                <a:solidFill>
                  <a:prstClr val="black">
                    <a:lumMod val="50000"/>
                    <a:lumOff val="50000"/>
                  </a:prstClr>
                </a:solidFill>
              </a:rPr>
              <a:t> renal </a:t>
            </a:r>
            <a:r>
              <a:rPr lang="en-US" sz="1100" dirty="0" err="1">
                <a:solidFill>
                  <a:prstClr val="black">
                    <a:lumMod val="50000"/>
                    <a:lumOff val="50000"/>
                  </a:prstClr>
                </a:solidFill>
              </a:rPr>
              <a:t>crónica</a:t>
            </a:r>
            <a:r>
              <a:rPr lang="en-US" sz="1100" dirty="0">
                <a:solidFill>
                  <a:prstClr val="black">
                    <a:lumMod val="50000"/>
                    <a:lumOff val="50000"/>
                  </a:prstClr>
                </a:solidFill>
              </a:rPr>
              <a:t>, CV: cardiovascular, DM2 diabetes mellitus </a:t>
            </a:r>
            <a:r>
              <a:rPr lang="en-US" sz="1100" dirty="0" err="1">
                <a:solidFill>
                  <a:prstClr val="black">
                    <a:lumMod val="50000"/>
                    <a:lumOff val="50000"/>
                  </a:prstClr>
                </a:solidFill>
              </a:rPr>
              <a:t>tipo</a:t>
            </a:r>
            <a:r>
              <a:rPr lang="en-US" sz="1100" dirty="0">
                <a:solidFill>
                  <a:prstClr val="black">
                    <a:lumMod val="50000"/>
                    <a:lumOff val="50000"/>
                  </a:prstClr>
                </a:solidFill>
              </a:rPr>
              <a:t> 2 </a:t>
            </a:r>
          </a:p>
          <a:p>
            <a:pPr>
              <a:defRPr/>
            </a:pPr>
            <a:r>
              <a:rPr lang="en-US" sz="1100" dirty="0">
                <a:solidFill>
                  <a:prstClr val="black">
                    <a:lumMod val="50000"/>
                    <a:lumOff val="50000"/>
                  </a:prstClr>
                </a:solidFill>
              </a:rPr>
              <a:t>Se </a:t>
            </a:r>
            <a:r>
              <a:rPr lang="en-US" sz="1100" dirty="0" err="1">
                <a:solidFill>
                  <a:prstClr val="black">
                    <a:lumMod val="50000"/>
                    <a:lumOff val="50000"/>
                  </a:prstClr>
                </a:solidFill>
              </a:rPr>
              <a:t>entiende</a:t>
            </a:r>
            <a:r>
              <a:rPr lang="en-US" sz="1100" dirty="0">
                <a:solidFill>
                  <a:prstClr val="black">
                    <a:lumMod val="50000"/>
                    <a:lumOff val="50000"/>
                  </a:prstClr>
                </a:solidFill>
              </a:rPr>
              <a:t> </a:t>
            </a:r>
            <a:r>
              <a:rPr lang="en-US" sz="1100" dirty="0" err="1">
                <a:solidFill>
                  <a:prstClr val="black">
                    <a:lumMod val="50000"/>
                    <a:lumOff val="50000"/>
                  </a:prstClr>
                </a:solidFill>
              </a:rPr>
              <a:t>por</a:t>
            </a:r>
            <a:r>
              <a:rPr lang="en-US" sz="1100" dirty="0">
                <a:solidFill>
                  <a:prstClr val="black">
                    <a:lumMod val="50000"/>
                    <a:lumOff val="50000"/>
                  </a:prstClr>
                </a:solidFill>
              </a:rPr>
              <a:t> </a:t>
            </a:r>
            <a:r>
              <a:rPr lang="en-US" sz="1100" dirty="0" err="1">
                <a:solidFill>
                  <a:prstClr val="black">
                    <a:lumMod val="50000"/>
                    <a:lumOff val="50000"/>
                  </a:prstClr>
                </a:solidFill>
              </a:rPr>
              <a:t>población</a:t>
            </a:r>
            <a:r>
              <a:rPr lang="en-US" sz="1100" dirty="0">
                <a:solidFill>
                  <a:prstClr val="black">
                    <a:lumMod val="50000"/>
                    <a:lumOff val="50000"/>
                  </a:prstClr>
                </a:solidFill>
              </a:rPr>
              <a:t> general a la </a:t>
            </a:r>
            <a:r>
              <a:rPr lang="en-US" sz="1100" dirty="0" err="1">
                <a:solidFill>
                  <a:prstClr val="black">
                    <a:lumMod val="50000"/>
                    <a:lumOff val="50000"/>
                  </a:prstClr>
                </a:solidFill>
              </a:rPr>
              <a:t>población</a:t>
            </a:r>
            <a:r>
              <a:rPr lang="en-US" sz="1100" dirty="0">
                <a:solidFill>
                  <a:prstClr val="black">
                    <a:lumMod val="50000"/>
                    <a:lumOff val="50000"/>
                  </a:prstClr>
                </a:solidFill>
              </a:rPr>
              <a:t> sin diabetes</a:t>
            </a:r>
          </a:p>
          <a:p>
            <a:pPr>
              <a:defRPr/>
            </a:pPr>
            <a:r>
              <a:rPr lang="en-US" sz="1100" dirty="0">
                <a:solidFill>
                  <a:prstClr val="black">
                    <a:lumMod val="50000"/>
                    <a:lumOff val="50000"/>
                  </a:prstClr>
                </a:solidFill>
              </a:rPr>
              <a:t>1. </a:t>
            </a:r>
            <a:r>
              <a:rPr lang="en-GB" altLang="en-US" sz="1100" dirty="0" err="1">
                <a:solidFill>
                  <a:prstClr val="black">
                    <a:lumMod val="50000"/>
                    <a:lumOff val="50000"/>
                  </a:prstClr>
                </a:solidFill>
              </a:rPr>
              <a:t>Sarwar</a:t>
            </a:r>
            <a:r>
              <a:rPr lang="en-GB" altLang="en-US" sz="1100" dirty="0">
                <a:solidFill>
                  <a:prstClr val="black">
                    <a:lumMod val="50000"/>
                    <a:lumOff val="50000"/>
                  </a:prstClr>
                </a:solidFill>
              </a:rPr>
              <a:t> N </a:t>
            </a:r>
            <a:r>
              <a:rPr lang="en-GB" altLang="en-US" sz="1100" i="1" dirty="0">
                <a:solidFill>
                  <a:prstClr val="black">
                    <a:lumMod val="50000"/>
                    <a:lumOff val="50000"/>
                  </a:prstClr>
                </a:solidFill>
              </a:rPr>
              <a:t>et al. Lancet </a:t>
            </a:r>
            <a:r>
              <a:rPr lang="en-GB" altLang="en-US" sz="1100" dirty="0">
                <a:solidFill>
                  <a:prstClr val="black">
                    <a:lumMod val="50000"/>
                    <a:lumOff val="50000"/>
                  </a:prstClr>
                </a:solidFill>
              </a:rPr>
              <a:t>2010;375:2215; 2. </a:t>
            </a:r>
            <a:r>
              <a:rPr lang="en-US" sz="1100" dirty="0">
                <a:solidFill>
                  <a:prstClr val="black">
                    <a:lumMod val="50000"/>
                    <a:lumOff val="50000"/>
                  </a:prstClr>
                </a:solidFill>
              </a:rPr>
              <a:t>Thomas M </a:t>
            </a:r>
            <a:r>
              <a:rPr lang="en-US" sz="1100" i="1" dirty="0">
                <a:solidFill>
                  <a:prstClr val="black">
                    <a:lumMod val="50000"/>
                    <a:lumOff val="50000"/>
                  </a:prstClr>
                </a:solidFill>
              </a:rPr>
              <a:t>et al. Nat Rev </a:t>
            </a:r>
            <a:r>
              <a:rPr lang="en-US" sz="1100" i="1" dirty="0" err="1">
                <a:solidFill>
                  <a:prstClr val="black">
                    <a:lumMod val="50000"/>
                    <a:lumOff val="50000"/>
                  </a:prstClr>
                </a:solidFill>
              </a:rPr>
              <a:t>Nephrol</a:t>
            </a:r>
            <a:r>
              <a:rPr lang="en-US" sz="1100" i="1" dirty="0">
                <a:solidFill>
                  <a:prstClr val="black">
                    <a:lumMod val="50000"/>
                    <a:lumOff val="50000"/>
                  </a:prstClr>
                </a:solidFill>
              </a:rPr>
              <a:t> </a:t>
            </a:r>
            <a:r>
              <a:rPr lang="en-US" sz="1100" dirty="0">
                <a:solidFill>
                  <a:prstClr val="black">
                    <a:lumMod val="50000"/>
                    <a:lumOff val="50000"/>
                  </a:prstClr>
                </a:solidFill>
              </a:rPr>
              <a:t>2016;12:73 </a:t>
            </a:r>
            <a:endParaRPr lang="en-GB" altLang="en-US" sz="1100" dirty="0">
              <a:solidFill>
                <a:prstClr val="black">
                  <a:lumMod val="50000"/>
                  <a:lumOff val="50000"/>
                </a:prstClr>
              </a:solidFill>
            </a:endParaRPr>
          </a:p>
        </p:txBody>
      </p:sp>
      <p:sp>
        <p:nvSpPr>
          <p:cNvPr id="3" name="Title 5"/>
          <p:cNvSpPr txBox="1">
            <a:spLocks/>
          </p:cNvSpPr>
          <p:nvPr/>
        </p:nvSpPr>
        <p:spPr>
          <a:xfrm>
            <a:off x="534439" y="400374"/>
            <a:ext cx="10798538" cy="663839"/>
          </a:xfrm>
          <a:prstGeom prst="rect">
            <a:avLst/>
          </a:prstGeom>
        </p:spPr>
        <p:txBody>
          <a:bodyPr lIns="121899" tIns="60949" rIns="121899" bIns="60949"/>
          <a:lstStyle>
            <a:lvl1pPr algn="ctr" defTabSz="457118" rtl="0" eaLnBrk="1" latinLnBrk="0" hangingPunct="1">
              <a:spcBef>
                <a:spcPct val="0"/>
              </a:spcBef>
              <a:buNone/>
              <a:defRPr sz="4400" kern="1200">
                <a:solidFill>
                  <a:schemeClr val="tx1"/>
                </a:solidFill>
                <a:latin typeface="+mj-lt"/>
                <a:ea typeface="+mj-ea"/>
                <a:cs typeface="+mj-cs"/>
              </a:defRPr>
            </a:lvl1pPr>
          </a:lstStyle>
          <a:p>
            <a:r>
              <a:rPr lang="nb-NO" sz="2700" dirty="0">
                <a:solidFill>
                  <a:schemeClr val="accent1">
                    <a:lumMod val="75000"/>
                  </a:schemeClr>
                </a:solidFill>
              </a:rPr>
              <a:t>La enfermedad CV y renal son prevalentes en el paciente con DM2 </a:t>
            </a:r>
            <a:endParaRPr lang="en-GB" sz="2700" dirty="0">
              <a:solidFill>
                <a:schemeClr val="accent1">
                  <a:lumMod val="75000"/>
                </a:schemeClr>
              </a:solidFill>
            </a:endParaRPr>
          </a:p>
        </p:txBody>
      </p:sp>
      <p:sp>
        <p:nvSpPr>
          <p:cNvPr id="4" name="Rectangle 12">
            <a:extLst>
              <a:ext uri="{FF2B5EF4-FFF2-40B4-BE49-F238E27FC236}">
                <a16:creationId xmlns:a16="http://schemas.microsoft.com/office/drawing/2014/main" id="{36B0D96E-816F-4EFD-BD36-44A4727CD80D}"/>
              </a:ext>
            </a:extLst>
          </p:cNvPr>
          <p:cNvSpPr/>
          <p:nvPr/>
        </p:nvSpPr>
        <p:spPr>
          <a:xfrm>
            <a:off x="6128009" y="1687428"/>
            <a:ext cx="5734717" cy="4117836"/>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08" tIns="45711" rIns="91408" bIns="45711" rtlCol="0" anchor="ctr"/>
          <a:lstStyle/>
          <a:p>
            <a:pPr algn="ctr" defTabSz="914059">
              <a:defRPr/>
            </a:pPr>
            <a:endParaRPr lang="en-GB" dirty="0">
              <a:solidFill>
                <a:srgbClr val="FFFFFF"/>
              </a:solidFill>
            </a:endParaRPr>
          </a:p>
        </p:txBody>
      </p:sp>
      <p:sp>
        <p:nvSpPr>
          <p:cNvPr id="5" name="Rectangle 15">
            <a:extLst>
              <a:ext uri="{FF2B5EF4-FFF2-40B4-BE49-F238E27FC236}">
                <a16:creationId xmlns:a16="http://schemas.microsoft.com/office/drawing/2014/main" id="{7BA47E42-5927-435E-B6FE-99BB83DB1255}"/>
              </a:ext>
            </a:extLst>
          </p:cNvPr>
          <p:cNvSpPr/>
          <p:nvPr/>
        </p:nvSpPr>
        <p:spPr>
          <a:xfrm>
            <a:off x="192918" y="2622198"/>
            <a:ext cx="5740790" cy="923327"/>
          </a:xfrm>
          <a:prstGeom prst="rect">
            <a:avLst/>
          </a:prstGeom>
        </p:spPr>
        <p:txBody>
          <a:bodyPr wrap="square" lIns="91408" tIns="45711" rIns="91408" bIns="45711">
            <a:spAutoFit/>
          </a:bodyPr>
          <a:lstStyle/>
          <a:p>
            <a:pPr algn="ctr" defTabSz="685551">
              <a:lnSpc>
                <a:spcPct val="90000"/>
              </a:lnSpc>
              <a:spcBef>
                <a:spcPts val="751"/>
              </a:spcBef>
              <a:buClr>
                <a:srgbClr val="8F3089"/>
              </a:buClr>
              <a:defRPr/>
            </a:pPr>
            <a:r>
              <a:rPr lang="en-GB" sz="2000" dirty="0">
                <a:solidFill>
                  <a:srgbClr val="5A5A5A"/>
                </a:solidFill>
              </a:rPr>
              <a:t>Los </a:t>
            </a:r>
            <a:r>
              <a:rPr lang="en-GB" sz="2000" dirty="0" err="1">
                <a:solidFill>
                  <a:srgbClr val="5A5A5A"/>
                </a:solidFill>
              </a:rPr>
              <a:t>pacientes</a:t>
            </a:r>
            <a:r>
              <a:rPr lang="en-GB" sz="2000" dirty="0">
                <a:solidFill>
                  <a:srgbClr val="5A5A5A"/>
                </a:solidFill>
              </a:rPr>
              <a:t> con DM2 </a:t>
            </a:r>
            <a:r>
              <a:rPr lang="en-GB" sz="2000" dirty="0" err="1">
                <a:solidFill>
                  <a:srgbClr val="5A5A5A"/>
                </a:solidFill>
              </a:rPr>
              <a:t>tienen</a:t>
            </a:r>
            <a:r>
              <a:rPr lang="en-GB" sz="2000" dirty="0">
                <a:solidFill>
                  <a:srgbClr val="5A5A5A"/>
                </a:solidFill>
              </a:rPr>
              <a:t> </a:t>
            </a:r>
            <a:r>
              <a:rPr lang="en-GB" sz="2000" b="1" dirty="0">
                <a:solidFill>
                  <a:srgbClr val="C00000"/>
                </a:solidFill>
              </a:rPr>
              <a:t>el </a:t>
            </a:r>
            <a:r>
              <a:rPr lang="en-GB" sz="2000" b="1" dirty="0" err="1">
                <a:solidFill>
                  <a:srgbClr val="C00000"/>
                </a:solidFill>
              </a:rPr>
              <a:t>doble</a:t>
            </a:r>
            <a:r>
              <a:rPr lang="en-GB" sz="2000" b="1" dirty="0">
                <a:solidFill>
                  <a:srgbClr val="C00000"/>
                </a:solidFill>
              </a:rPr>
              <a:t> de </a:t>
            </a:r>
            <a:r>
              <a:rPr lang="en-GB" sz="2000" b="1" dirty="0" err="1">
                <a:solidFill>
                  <a:srgbClr val="C00000"/>
                </a:solidFill>
              </a:rPr>
              <a:t>riesgo</a:t>
            </a:r>
            <a:r>
              <a:rPr lang="en-GB" sz="2000" b="1" dirty="0">
                <a:solidFill>
                  <a:srgbClr val="C00000"/>
                </a:solidFill>
              </a:rPr>
              <a:t> de </a:t>
            </a:r>
            <a:r>
              <a:rPr lang="en-GB" sz="2000" b="1" dirty="0" err="1">
                <a:solidFill>
                  <a:srgbClr val="C00000"/>
                </a:solidFill>
              </a:rPr>
              <a:t>enfermedad</a:t>
            </a:r>
            <a:r>
              <a:rPr lang="en-GB" sz="2000" b="1" dirty="0">
                <a:solidFill>
                  <a:srgbClr val="C00000"/>
                </a:solidFill>
              </a:rPr>
              <a:t> CV </a:t>
            </a:r>
            <a:r>
              <a:rPr lang="en-GB" sz="2000" dirty="0" err="1">
                <a:solidFill>
                  <a:srgbClr val="5A5A5A"/>
                </a:solidFill>
              </a:rPr>
              <a:t>comparado</a:t>
            </a:r>
            <a:r>
              <a:rPr lang="en-GB" sz="2000" dirty="0">
                <a:solidFill>
                  <a:srgbClr val="5A5A5A"/>
                </a:solidFill>
              </a:rPr>
              <a:t> con la </a:t>
            </a:r>
            <a:r>
              <a:rPr lang="en-GB" sz="2000" dirty="0" err="1">
                <a:solidFill>
                  <a:srgbClr val="5A5A5A"/>
                </a:solidFill>
              </a:rPr>
              <a:t>población</a:t>
            </a:r>
            <a:r>
              <a:rPr lang="en-GB" sz="2000" dirty="0">
                <a:solidFill>
                  <a:srgbClr val="5A5A5A"/>
                </a:solidFill>
              </a:rPr>
              <a:t> general </a:t>
            </a:r>
            <a:r>
              <a:rPr lang="en-GB" sz="2000" baseline="30000" dirty="0">
                <a:solidFill>
                  <a:srgbClr val="5A5A5A"/>
                </a:solidFill>
              </a:rPr>
              <a:t>1</a:t>
            </a:r>
            <a:r>
              <a:rPr lang="en-GB" sz="2000" dirty="0">
                <a:solidFill>
                  <a:srgbClr val="5A5A5A"/>
                </a:solidFill>
              </a:rPr>
              <a:t> </a:t>
            </a:r>
          </a:p>
        </p:txBody>
      </p:sp>
      <p:grpSp>
        <p:nvGrpSpPr>
          <p:cNvPr id="6" name="Group 21"/>
          <p:cNvGrpSpPr/>
          <p:nvPr/>
        </p:nvGrpSpPr>
        <p:grpSpPr>
          <a:xfrm>
            <a:off x="2641007" y="1620710"/>
            <a:ext cx="850688" cy="850909"/>
            <a:chOff x="2879917" y="2061784"/>
            <a:chExt cx="850909" cy="850909"/>
          </a:xfrm>
        </p:grpSpPr>
        <p:sp>
          <p:nvSpPr>
            <p:cNvPr id="7" name="Oval 17">
              <a:extLst>
                <a:ext uri="{FF2B5EF4-FFF2-40B4-BE49-F238E27FC236}">
                  <a16:creationId xmlns:a16="http://schemas.microsoft.com/office/drawing/2014/main" id="{93461474-3D3A-410B-95F7-E41D70FC45CB}"/>
                </a:ext>
              </a:extLst>
            </p:cNvPr>
            <p:cNvSpPr/>
            <p:nvPr/>
          </p:nvSpPr>
          <p:spPr>
            <a:xfrm>
              <a:off x="2879917" y="2061784"/>
              <a:ext cx="850909" cy="850909"/>
            </a:xfrm>
            <a:prstGeom prst="ellipse">
              <a:avLst/>
            </a:prstGeom>
            <a:solidFill>
              <a:schemeClr val="bg1">
                <a:lumMod val="95000"/>
              </a:schemeClr>
            </a:solidFill>
            <a:ln w="38100" cmpd="dbl">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59">
                <a:defRPr/>
              </a:pPr>
              <a:endParaRPr lang="en-GB" dirty="0">
                <a:solidFill>
                  <a:srgbClr val="FFFFFF"/>
                </a:solidFill>
              </a:endParaRPr>
            </a:p>
          </p:txBody>
        </p:sp>
        <p:pic>
          <p:nvPicPr>
            <p:cNvPr id="8" name="Picture 19">
              <a:extLst>
                <a:ext uri="{FF2B5EF4-FFF2-40B4-BE49-F238E27FC236}">
                  <a16:creationId xmlns:a16="http://schemas.microsoft.com/office/drawing/2014/main" id="{E651682F-4E40-4FC5-A002-11A29B5F6B4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3024270" y="2209689"/>
              <a:ext cx="514397" cy="598359"/>
            </a:xfrm>
            <a:prstGeom prst="rect">
              <a:avLst/>
            </a:prstGeom>
          </p:spPr>
        </p:pic>
      </p:grpSp>
      <p:pic>
        <p:nvPicPr>
          <p:cNvPr id="9" name="Picture 28"/>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856054" y="3663984"/>
            <a:ext cx="766327" cy="1607991"/>
          </a:xfrm>
          <a:prstGeom prst="rect">
            <a:avLst/>
          </a:prstGeom>
        </p:spPr>
      </p:pic>
      <p:pic>
        <p:nvPicPr>
          <p:cNvPr id="10" name="Picture 29"/>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510340" y="4329624"/>
            <a:ext cx="449102" cy="942353"/>
          </a:xfrm>
          <a:prstGeom prst="rect">
            <a:avLst/>
          </a:prstGeom>
        </p:spPr>
      </p:pic>
      <p:sp>
        <p:nvSpPr>
          <p:cNvPr id="11" name="TextBox 64">
            <a:extLst>
              <a:ext uri="{FF2B5EF4-FFF2-40B4-BE49-F238E27FC236}">
                <a16:creationId xmlns:a16="http://schemas.microsoft.com/office/drawing/2014/main" id="{ED741825-72BA-4960-9ADD-0F591CAD6B1F}"/>
              </a:ext>
            </a:extLst>
          </p:cNvPr>
          <p:cNvSpPr txBox="1"/>
          <p:nvPr/>
        </p:nvSpPr>
        <p:spPr>
          <a:xfrm>
            <a:off x="2351103" y="3795344"/>
            <a:ext cx="407419" cy="369314"/>
          </a:xfrm>
          <a:prstGeom prst="rect">
            <a:avLst/>
          </a:prstGeom>
          <a:noFill/>
        </p:spPr>
        <p:txBody>
          <a:bodyPr wrap="none" lIns="91408" tIns="45711" rIns="91408" bIns="45711" rtlCol="0">
            <a:spAutoFit/>
          </a:bodyPr>
          <a:lstStyle/>
          <a:p>
            <a:pPr defTabSz="914059">
              <a:defRPr/>
            </a:pPr>
            <a:r>
              <a:rPr lang="en-GB" b="1" dirty="0">
                <a:solidFill>
                  <a:srgbClr val="F0414B"/>
                </a:solidFill>
              </a:rPr>
              <a:t>2x</a:t>
            </a:r>
          </a:p>
        </p:txBody>
      </p:sp>
      <p:sp>
        <p:nvSpPr>
          <p:cNvPr id="12" name="Rectangle 14">
            <a:extLst>
              <a:ext uri="{FF2B5EF4-FFF2-40B4-BE49-F238E27FC236}">
                <a16:creationId xmlns:a16="http://schemas.microsoft.com/office/drawing/2014/main" id="{9D6C2F8E-BA14-4F3D-B840-FEBF7F6C9262}"/>
              </a:ext>
            </a:extLst>
          </p:cNvPr>
          <p:cNvSpPr/>
          <p:nvPr/>
        </p:nvSpPr>
        <p:spPr>
          <a:xfrm>
            <a:off x="6128009" y="2622187"/>
            <a:ext cx="5734717" cy="646313"/>
          </a:xfrm>
          <a:prstGeom prst="rect">
            <a:avLst/>
          </a:prstGeom>
        </p:spPr>
        <p:txBody>
          <a:bodyPr wrap="square" lIns="91408" tIns="45711" rIns="91408" bIns="45711">
            <a:spAutoFit/>
          </a:bodyPr>
          <a:lstStyle/>
          <a:p>
            <a:pPr algn="ctr" defTabSz="685551">
              <a:lnSpc>
                <a:spcPct val="90000"/>
              </a:lnSpc>
              <a:spcBef>
                <a:spcPts val="751"/>
              </a:spcBef>
              <a:buClr>
                <a:srgbClr val="8F3089"/>
              </a:buClr>
              <a:defRPr/>
            </a:pPr>
            <a:r>
              <a:rPr lang="en-GB" sz="2000" dirty="0">
                <a:solidFill>
                  <a:srgbClr val="5A5A5A"/>
                </a:solidFill>
              </a:rPr>
              <a:t>La </a:t>
            </a:r>
            <a:r>
              <a:rPr lang="en-GB" b="1" dirty="0" err="1">
                <a:solidFill>
                  <a:srgbClr val="004081"/>
                </a:solidFill>
              </a:rPr>
              <a:t>enfermedad</a:t>
            </a:r>
            <a:r>
              <a:rPr lang="en-GB" b="1" dirty="0">
                <a:solidFill>
                  <a:srgbClr val="004081"/>
                </a:solidFill>
              </a:rPr>
              <a:t> renal</a:t>
            </a:r>
            <a:r>
              <a:rPr lang="en-GB" sz="2000" dirty="0">
                <a:solidFill>
                  <a:srgbClr val="5A5A5A"/>
                </a:solidFill>
              </a:rPr>
              <a:t> se </a:t>
            </a:r>
            <a:r>
              <a:rPr lang="en-GB" sz="2000" dirty="0" err="1">
                <a:solidFill>
                  <a:srgbClr val="5A5A5A"/>
                </a:solidFill>
              </a:rPr>
              <a:t>estima</a:t>
            </a:r>
            <a:r>
              <a:rPr lang="en-GB" sz="2000" dirty="0">
                <a:solidFill>
                  <a:srgbClr val="5A5A5A"/>
                </a:solidFill>
              </a:rPr>
              <a:t> que </a:t>
            </a:r>
            <a:r>
              <a:rPr lang="en-GB" sz="2000" dirty="0" err="1">
                <a:solidFill>
                  <a:srgbClr val="5A5A5A"/>
                </a:solidFill>
              </a:rPr>
              <a:t>afecta</a:t>
            </a:r>
            <a:r>
              <a:rPr lang="en-GB" sz="2000" dirty="0">
                <a:solidFill>
                  <a:srgbClr val="5A5A5A"/>
                </a:solidFill>
              </a:rPr>
              <a:t> al </a:t>
            </a:r>
            <a:r>
              <a:rPr lang="en-GB" b="1" dirty="0">
                <a:solidFill>
                  <a:srgbClr val="004081"/>
                </a:solidFill>
              </a:rPr>
              <a:t>~50% </a:t>
            </a:r>
            <a:br>
              <a:rPr lang="en-GB" b="1" dirty="0">
                <a:solidFill>
                  <a:srgbClr val="004081"/>
                </a:solidFill>
              </a:rPr>
            </a:br>
            <a:r>
              <a:rPr lang="en-GB" b="1" dirty="0">
                <a:solidFill>
                  <a:srgbClr val="004081"/>
                </a:solidFill>
              </a:rPr>
              <a:t> </a:t>
            </a:r>
            <a:r>
              <a:rPr lang="en-GB" sz="2000" dirty="0">
                <a:solidFill>
                  <a:srgbClr val="5A5A5A"/>
                </a:solidFill>
              </a:rPr>
              <a:t>de </a:t>
            </a:r>
            <a:r>
              <a:rPr lang="en-GB" sz="2000" dirty="0" err="1">
                <a:solidFill>
                  <a:srgbClr val="5A5A5A"/>
                </a:solidFill>
              </a:rPr>
              <a:t>los</a:t>
            </a:r>
            <a:r>
              <a:rPr lang="en-GB" sz="2000" dirty="0">
                <a:solidFill>
                  <a:srgbClr val="5A5A5A"/>
                </a:solidFill>
              </a:rPr>
              <a:t> </a:t>
            </a:r>
            <a:r>
              <a:rPr lang="en-GB" sz="2000" dirty="0" err="1">
                <a:solidFill>
                  <a:srgbClr val="5A5A5A"/>
                </a:solidFill>
              </a:rPr>
              <a:t>pacientes</a:t>
            </a:r>
            <a:r>
              <a:rPr lang="en-GB" sz="2000" dirty="0">
                <a:solidFill>
                  <a:srgbClr val="5A5A5A"/>
                </a:solidFill>
              </a:rPr>
              <a:t> con DM2</a:t>
            </a:r>
            <a:r>
              <a:rPr lang="en-US" sz="2000" baseline="30000" dirty="0">
                <a:solidFill>
                  <a:srgbClr val="5A5A5A"/>
                </a:solidFill>
              </a:rPr>
              <a:t>2</a:t>
            </a:r>
            <a:endParaRPr lang="en-GB" sz="2000" baseline="30000" dirty="0">
              <a:solidFill>
                <a:srgbClr val="5A5A5A"/>
              </a:solidFill>
            </a:endParaRPr>
          </a:p>
        </p:txBody>
      </p:sp>
      <p:grpSp>
        <p:nvGrpSpPr>
          <p:cNvPr id="13" name="Group 22"/>
          <p:cNvGrpSpPr/>
          <p:nvPr/>
        </p:nvGrpSpPr>
        <p:grpSpPr>
          <a:xfrm>
            <a:off x="8570024" y="1620710"/>
            <a:ext cx="850688" cy="850909"/>
            <a:chOff x="7994462" y="2061784"/>
            <a:chExt cx="850909" cy="850909"/>
          </a:xfrm>
        </p:grpSpPr>
        <p:sp>
          <p:nvSpPr>
            <p:cNvPr id="14" name="Oval 16">
              <a:extLst>
                <a:ext uri="{FF2B5EF4-FFF2-40B4-BE49-F238E27FC236}">
                  <a16:creationId xmlns:a16="http://schemas.microsoft.com/office/drawing/2014/main" id="{8912DD22-3A25-4E3B-BDA7-E8C273A79902}"/>
                </a:ext>
              </a:extLst>
            </p:cNvPr>
            <p:cNvSpPr/>
            <p:nvPr/>
          </p:nvSpPr>
          <p:spPr>
            <a:xfrm>
              <a:off x="7994462" y="2061784"/>
              <a:ext cx="850909" cy="850909"/>
            </a:xfrm>
            <a:prstGeom prst="ellipse">
              <a:avLst/>
            </a:prstGeom>
            <a:solidFill>
              <a:schemeClr val="bg1">
                <a:lumMod val="95000"/>
              </a:schemeClr>
            </a:solidFill>
            <a:ln w="38100" cmpd="dbl">
              <a:solidFill>
                <a:srgbClr val="0040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59">
                <a:defRPr/>
              </a:pPr>
              <a:endParaRPr lang="en-GB" dirty="0">
                <a:solidFill>
                  <a:srgbClr val="FFFFFF"/>
                </a:solidFill>
              </a:endParaRPr>
            </a:p>
          </p:txBody>
        </p:sp>
        <p:pic>
          <p:nvPicPr>
            <p:cNvPr id="15" name="Picture 18">
              <a:extLst>
                <a:ext uri="{FF2B5EF4-FFF2-40B4-BE49-F238E27FC236}">
                  <a16:creationId xmlns:a16="http://schemas.microsoft.com/office/drawing/2014/main" id="{19452367-3779-4433-8B38-73D4E3DE9C06}"/>
                </a:ext>
              </a:extLst>
            </p:cNvPr>
            <p:cNvPicPr>
              <a:picLocks noChangeAspect="1"/>
            </p:cNvPicPr>
            <p:nvPr/>
          </p:nvPicPr>
          <p:blipFill>
            <a:blip r:embed="rId6"/>
            <a:stretch>
              <a:fillRect/>
            </a:stretch>
          </p:blipFill>
          <p:spPr>
            <a:xfrm>
              <a:off x="8093928" y="2224894"/>
              <a:ext cx="644975" cy="601152"/>
            </a:xfrm>
            <a:prstGeom prst="rect">
              <a:avLst/>
            </a:prstGeom>
          </p:spPr>
        </p:pic>
      </p:grpSp>
      <p:pic>
        <p:nvPicPr>
          <p:cNvPr id="1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4327" y="3775400"/>
            <a:ext cx="2468856" cy="1489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7624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2"/>
          <p:cNvSpPr txBox="1">
            <a:spLocks/>
          </p:cNvSpPr>
          <p:nvPr/>
        </p:nvSpPr>
        <p:spPr>
          <a:xfrm>
            <a:off x="5091213" y="6540583"/>
            <a:ext cx="7099200" cy="248145"/>
          </a:xfrm>
          <a:prstGeom prst="rect">
            <a:avLst/>
          </a:prstGeom>
        </p:spPr>
        <p:txBody>
          <a:bodyPr/>
          <a:lstStyle>
            <a:defPPr>
              <a:defRPr lang="en-US"/>
            </a:defPPr>
            <a:lvl1pPr marL="0" algn="l" defTabSz="457118" rtl="0" eaLnBrk="1" latinLnBrk="0" hangingPunct="1">
              <a:defRPr sz="1800" kern="1200">
                <a:solidFill>
                  <a:schemeClr val="tx1"/>
                </a:solidFill>
                <a:latin typeface="+mn-lt"/>
                <a:ea typeface="+mn-ea"/>
                <a:cs typeface="+mn-cs"/>
              </a:defRPr>
            </a:lvl1pPr>
            <a:lvl2pPr marL="457118" algn="l" defTabSz="457118" rtl="0" eaLnBrk="1" latinLnBrk="0" hangingPunct="1">
              <a:defRPr sz="1800" kern="1200">
                <a:solidFill>
                  <a:schemeClr val="tx1"/>
                </a:solidFill>
                <a:latin typeface="+mn-lt"/>
                <a:ea typeface="+mn-ea"/>
                <a:cs typeface="+mn-cs"/>
              </a:defRPr>
            </a:lvl2pPr>
            <a:lvl3pPr marL="914243" algn="l" defTabSz="457118" rtl="0" eaLnBrk="1" latinLnBrk="0" hangingPunct="1">
              <a:defRPr sz="1800" kern="1200">
                <a:solidFill>
                  <a:schemeClr val="tx1"/>
                </a:solidFill>
                <a:latin typeface="+mn-lt"/>
                <a:ea typeface="+mn-ea"/>
                <a:cs typeface="+mn-cs"/>
              </a:defRPr>
            </a:lvl3pPr>
            <a:lvl4pPr marL="1371362" algn="l" defTabSz="457118" rtl="0" eaLnBrk="1" latinLnBrk="0" hangingPunct="1">
              <a:defRPr sz="1800" kern="1200">
                <a:solidFill>
                  <a:schemeClr val="tx1"/>
                </a:solidFill>
                <a:latin typeface="+mn-lt"/>
                <a:ea typeface="+mn-ea"/>
                <a:cs typeface="+mn-cs"/>
              </a:defRPr>
            </a:lvl4pPr>
            <a:lvl5pPr marL="1828484" algn="l" defTabSz="457118" rtl="0" eaLnBrk="1" latinLnBrk="0" hangingPunct="1">
              <a:defRPr sz="1800" kern="1200">
                <a:solidFill>
                  <a:schemeClr val="tx1"/>
                </a:solidFill>
                <a:latin typeface="+mn-lt"/>
                <a:ea typeface="+mn-ea"/>
                <a:cs typeface="+mn-cs"/>
              </a:defRPr>
            </a:lvl5pPr>
            <a:lvl6pPr marL="2285601" algn="l" defTabSz="457118" rtl="0" eaLnBrk="1" latinLnBrk="0" hangingPunct="1">
              <a:defRPr sz="1800" kern="1200">
                <a:solidFill>
                  <a:schemeClr val="tx1"/>
                </a:solidFill>
                <a:latin typeface="+mn-lt"/>
                <a:ea typeface="+mn-ea"/>
                <a:cs typeface="+mn-cs"/>
              </a:defRPr>
            </a:lvl6pPr>
            <a:lvl7pPr marL="2742719" algn="l" defTabSz="457118" rtl="0" eaLnBrk="1" latinLnBrk="0" hangingPunct="1">
              <a:defRPr sz="1800" kern="1200">
                <a:solidFill>
                  <a:schemeClr val="tx1"/>
                </a:solidFill>
                <a:latin typeface="+mn-lt"/>
                <a:ea typeface="+mn-ea"/>
                <a:cs typeface="+mn-cs"/>
              </a:defRPr>
            </a:lvl7pPr>
            <a:lvl8pPr marL="3199840" algn="l" defTabSz="457118" rtl="0" eaLnBrk="1" latinLnBrk="0" hangingPunct="1">
              <a:defRPr sz="1800" kern="1200">
                <a:solidFill>
                  <a:schemeClr val="tx1"/>
                </a:solidFill>
                <a:latin typeface="+mn-lt"/>
                <a:ea typeface="+mn-ea"/>
                <a:cs typeface="+mn-cs"/>
              </a:defRPr>
            </a:lvl8pPr>
            <a:lvl9pPr marL="3656960" algn="l" defTabSz="457118" rtl="0" eaLnBrk="1" latinLnBrk="0" hangingPunct="1">
              <a:defRPr sz="1800" kern="1200">
                <a:solidFill>
                  <a:schemeClr val="tx1"/>
                </a:solidFill>
                <a:latin typeface="+mn-lt"/>
                <a:ea typeface="+mn-ea"/>
                <a:cs typeface="+mn-cs"/>
              </a:defRPr>
            </a:lvl9pPr>
          </a:lstStyle>
          <a:p>
            <a:pPr algn="r"/>
            <a:r>
              <a:rPr lang="en-GB" sz="1100" dirty="0">
                <a:solidFill>
                  <a:prstClr val="black"/>
                </a:solidFill>
                <a:latin typeface="Arial"/>
              </a:rPr>
              <a:t>Gregg EW </a:t>
            </a:r>
            <a:r>
              <a:rPr lang="en-GB" sz="1100" i="1" dirty="0">
                <a:solidFill>
                  <a:prstClr val="black"/>
                </a:solidFill>
                <a:latin typeface="Arial"/>
              </a:rPr>
              <a:t>et al. N </a:t>
            </a:r>
            <a:r>
              <a:rPr lang="en-GB" sz="1100" i="1" dirty="0" err="1">
                <a:solidFill>
                  <a:prstClr val="black"/>
                </a:solidFill>
                <a:latin typeface="Arial"/>
              </a:rPr>
              <a:t>Engl</a:t>
            </a:r>
            <a:r>
              <a:rPr lang="en-GB" sz="1100" i="1" dirty="0">
                <a:solidFill>
                  <a:prstClr val="black"/>
                </a:solidFill>
                <a:latin typeface="Arial"/>
              </a:rPr>
              <a:t> J Med </a:t>
            </a:r>
            <a:r>
              <a:rPr lang="en-GB" sz="1100" dirty="0">
                <a:solidFill>
                  <a:prstClr val="black"/>
                </a:solidFill>
                <a:latin typeface="Arial"/>
              </a:rPr>
              <a:t>2014;370:1514</a:t>
            </a:r>
          </a:p>
        </p:txBody>
      </p:sp>
      <p:sp>
        <p:nvSpPr>
          <p:cNvPr id="6" name="Title 9"/>
          <p:cNvSpPr txBox="1">
            <a:spLocks/>
          </p:cNvSpPr>
          <p:nvPr/>
        </p:nvSpPr>
        <p:spPr>
          <a:xfrm>
            <a:off x="306388" y="498765"/>
            <a:ext cx="11593965" cy="665018"/>
          </a:xfrm>
          <a:prstGeom prst="rect">
            <a:avLst/>
          </a:prstGeom>
        </p:spPr>
        <p:txBody>
          <a:bodyPr/>
          <a:lstStyle>
            <a:lvl1pPr algn="ctr" defTabSz="457118" rtl="0" eaLnBrk="1" latinLnBrk="0" hangingPunct="1">
              <a:spcBef>
                <a:spcPct val="0"/>
              </a:spcBef>
              <a:buNone/>
              <a:defRPr sz="4400" kern="1200">
                <a:solidFill>
                  <a:schemeClr val="tx1"/>
                </a:solidFill>
                <a:latin typeface="+mj-lt"/>
                <a:ea typeface="+mj-ea"/>
                <a:cs typeface="+mj-cs"/>
              </a:defRPr>
            </a:lvl1pPr>
          </a:lstStyle>
          <a:p>
            <a:r>
              <a:rPr lang="en-GB" sz="3000" dirty="0" err="1">
                <a:solidFill>
                  <a:schemeClr val="accent1">
                    <a:lumMod val="75000"/>
                  </a:schemeClr>
                </a:solidFill>
                <a:latin typeface="Arial"/>
              </a:rPr>
              <a:t>Complicaciones</a:t>
            </a:r>
            <a:r>
              <a:rPr lang="en-GB" sz="3000" dirty="0">
                <a:solidFill>
                  <a:schemeClr val="accent1">
                    <a:lumMod val="75000"/>
                  </a:schemeClr>
                </a:solidFill>
                <a:latin typeface="Arial"/>
              </a:rPr>
              <a:t> </a:t>
            </a:r>
            <a:r>
              <a:rPr lang="en-GB" sz="3000" dirty="0" err="1">
                <a:solidFill>
                  <a:schemeClr val="accent1">
                    <a:lumMod val="75000"/>
                  </a:schemeClr>
                </a:solidFill>
                <a:latin typeface="Arial"/>
              </a:rPr>
              <a:t>relacionadas</a:t>
            </a:r>
            <a:r>
              <a:rPr lang="en-GB" sz="3000" dirty="0">
                <a:solidFill>
                  <a:schemeClr val="accent1">
                    <a:lumMod val="75000"/>
                  </a:schemeClr>
                </a:solidFill>
                <a:latin typeface="Arial"/>
              </a:rPr>
              <a:t> con la diabetes </a:t>
            </a:r>
            <a:r>
              <a:rPr lang="en-GB" sz="3000" dirty="0" err="1">
                <a:solidFill>
                  <a:schemeClr val="accent1">
                    <a:lumMod val="75000"/>
                  </a:schemeClr>
                </a:solidFill>
                <a:latin typeface="Arial"/>
              </a:rPr>
              <a:t>en</a:t>
            </a:r>
            <a:r>
              <a:rPr lang="en-GB" sz="3000" dirty="0">
                <a:solidFill>
                  <a:schemeClr val="accent1">
                    <a:lumMod val="75000"/>
                  </a:schemeClr>
                </a:solidFill>
                <a:latin typeface="Arial"/>
              </a:rPr>
              <a:t> </a:t>
            </a:r>
            <a:r>
              <a:rPr lang="en-GB" sz="3000" dirty="0" err="1">
                <a:solidFill>
                  <a:schemeClr val="accent1">
                    <a:lumMod val="75000"/>
                  </a:schemeClr>
                </a:solidFill>
                <a:latin typeface="Arial"/>
              </a:rPr>
              <a:t>adultos</a:t>
            </a:r>
            <a:r>
              <a:rPr lang="en-GB" sz="3000" dirty="0">
                <a:solidFill>
                  <a:schemeClr val="accent1">
                    <a:lumMod val="75000"/>
                  </a:schemeClr>
                </a:solidFill>
                <a:latin typeface="Arial"/>
              </a:rPr>
              <a:t> </a:t>
            </a:r>
            <a:r>
              <a:rPr lang="en-GB" sz="3000" dirty="0" err="1">
                <a:solidFill>
                  <a:schemeClr val="accent1">
                    <a:lumMod val="75000"/>
                  </a:schemeClr>
                </a:solidFill>
                <a:latin typeface="Arial"/>
              </a:rPr>
              <a:t>en</a:t>
            </a:r>
            <a:r>
              <a:rPr lang="en-GB" sz="3000" dirty="0">
                <a:solidFill>
                  <a:schemeClr val="accent1">
                    <a:lumMod val="75000"/>
                  </a:schemeClr>
                </a:solidFill>
                <a:latin typeface="Arial"/>
              </a:rPr>
              <a:t> USA</a:t>
            </a:r>
          </a:p>
        </p:txBody>
      </p:sp>
      <p:pic>
        <p:nvPicPr>
          <p:cNvPr id="5" name="Imagen 4">
            <a:extLst>
              <a:ext uri="{FF2B5EF4-FFF2-40B4-BE49-F238E27FC236}">
                <a16:creationId xmlns:a16="http://schemas.microsoft.com/office/drawing/2014/main" id="{311FBD3D-F568-4AF6-95A7-336715C94AE6}"/>
              </a:ext>
            </a:extLst>
          </p:cNvPr>
          <p:cNvPicPr>
            <a:picLocks noChangeAspect="1"/>
          </p:cNvPicPr>
          <p:nvPr/>
        </p:nvPicPr>
        <p:blipFill>
          <a:blip r:embed="rId2"/>
          <a:stretch>
            <a:fillRect/>
          </a:stretch>
        </p:blipFill>
        <p:spPr>
          <a:xfrm>
            <a:off x="1409008" y="1649667"/>
            <a:ext cx="9373985" cy="45571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3915911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532</TotalTime>
  <Words>5423</Words>
  <Application>Microsoft Office PowerPoint</Application>
  <PresentationFormat>Panorámica</PresentationFormat>
  <Paragraphs>592</Paragraphs>
  <Slides>55</Slides>
  <Notes>14</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55</vt:i4>
      </vt:variant>
    </vt:vector>
  </HeadingPairs>
  <TitlesOfParts>
    <vt:vector size="66" baseType="lpstr">
      <vt:lpstr>ＭＳ Ｐゴシック</vt:lpstr>
      <vt:lpstr>Arial</vt:lpstr>
      <vt:lpstr>Arial Narrow</vt:lpstr>
      <vt:lpstr>Calibri</vt:lpstr>
      <vt:lpstr>Calibri Light</vt:lpstr>
      <vt:lpstr>Century Gothic</vt:lpstr>
      <vt:lpstr>HelveticaNeueExtended</vt:lpstr>
      <vt:lpstr>Times New Roman</vt:lpstr>
      <vt:lpstr>Verdana</vt:lpstr>
      <vt:lpstr>Wingdings</vt:lpstr>
      <vt:lpstr>Tema de Office</vt:lpstr>
      <vt:lpstr>Antidiabéticos iSGLT2 ¿Existe el efecto de clase?</vt:lpstr>
      <vt:lpstr>Conflicto de intereses</vt:lpstr>
      <vt:lpstr>¿Por qué el tratamiento de la diabetes?</vt:lpstr>
      <vt:lpstr>Presentación de PowerPoint</vt:lpstr>
      <vt:lpstr>Enf cardiovascular en DMt2</vt:lpstr>
      <vt:lpstr>Justificación: mortalidad y riesgo cardiovascular en el paciente diabético</vt:lpstr>
      <vt:lpstr>Presentación de PowerPoint</vt:lpstr>
      <vt:lpstr>Presentación de PowerPoint</vt:lpstr>
      <vt:lpstr>Presentación de PowerPoint</vt:lpstr>
      <vt:lpstr>Las estrategias intensivas para el control glucémico pueden reducir  el riesgo de complicaciones microvasculares1,2</vt:lpstr>
      <vt:lpstr>Metanálisis: hemoglobina glucosilada y enfermedad  cardiovascular en la diabetes mellitus</vt:lpstr>
      <vt:lpstr>Control deficiente: porcentaje con HbA1c &lt;7% en España</vt:lpstr>
      <vt:lpstr>Grado de control DM (HbA1c &lt;7%)</vt:lpstr>
      <vt:lpstr>¿Cómo podemos reducir el RCV de nuestros pacientes diabéticos?</vt:lpstr>
      <vt:lpstr>Tabaquismo</vt:lpstr>
      <vt:lpstr>Actividad física</vt:lpstr>
      <vt:lpstr>Uso de AAS en prevención primaria</vt:lpstr>
      <vt:lpstr>20 años de seguimiento. STENO-2</vt:lpstr>
      <vt:lpstr>FRCV en DMt2</vt:lpstr>
      <vt:lpstr>Todos los EC han demostrado a menor LDL menor incidencia de IAM</vt:lpstr>
      <vt:lpstr>Presentación de PowerPoint</vt:lpstr>
      <vt:lpstr>¿Podemos hacer algo más en la reducción del RCV?</vt:lpstr>
      <vt:lpstr>¿Podemos hacer algo más en la reducción del RCV?</vt:lpstr>
      <vt:lpstr>Efecto cardioprotector de Metformina</vt:lpstr>
      <vt:lpstr>Estudios de seguridad CV</vt:lpstr>
      <vt:lpstr>Presentación de PowerPoint</vt:lpstr>
      <vt:lpstr>Presentación de PowerPoint</vt:lpstr>
      <vt:lpstr>Guías  de la FDA para los ensayos sobre seguridad cardiovascular de los fármacos antidiabéticos</vt:lpstr>
      <vt:lpstr>Ensayos de eficacia CV tradicionales frente a ensayos de seguridad CV con iDPP-4</vt:lpstr>
      <vt:lpstr>Guías  de la FDA para los ensayos sobre seguridad cardiovascular de los fármacos antidiabéticos</vt:lpstr>
      <vt:lpstr>Presentación de PowerPoint</vt:lpstr>
      <vt:lpstr>Presentación de PowerPoint</vt:lpstr>
      <vt:lpstr>Presentación de PowerPoint</vt:lpstr>
      <vt:lpstr>Tratamiento asociado a la enfermedad cardiovascular Reducción riesgo relativo de mortalidad por cualquier causa</vt:lpstr>
      <vt:lpstr>Muerte CV ajustada por control de PA, colesterol LDL y HbA1c basales y durante el ensayo como covariables dependientes del tiempo</vt:lpstr>
      <vt:lpstr>Presentación de PowerPoint</vt:lpstr>
      <vt:lpstr>Presentación de PowerPoint</vt:lpstr>
      <vt:lpstr>Vida real: estudio EMPRISE</vt:lpstr>
      <vt:lpstr>Presentación de PowerPoint</vt:lpstr>
      <vt:lpstr>Presentación de PowerPoint</vt:lpstr>
      <vt:lpstr>Presentación de PowerPoint</vt:lpstr>
      <vt:lpstr>Presentación de PowerPoint</vt:lpstr>
      <vt:lpstr>La reducción en la HIC y la mortalidad CV fue independiente de la HbA1c basal</vt:lpstr>
      <vt:lpstr>Mortalidad por todas las causas ajustada por control de PA, colesterol LDL y HbA1c basales y durante el ensayo como covariables dependientes del tiempo</vt:lpstr>
      <vt:lpstr>Presentación de PowerPoint</vt:lpstr>
      <vt:lpstr>Presentación de PowerPoint</vt:lpstr>
      <vt:lpstr>Presentación de PowerPoint</vt:lpstr>
      <vt:lpstr>Presentación de PowerPoint</vt:lpstr>
      <vt:lpstr>Presentación de PowerPoint</vt:lpstr>
      <vt:lpstr>iSGLT2 en prevención de enfermedad renal</vt:lpstr>
      <vt:lpstr>Presentación de PowerPoint</vt:lpstr>
      <vt:lpstr>Presentación de PowerPoint</vt:lpstr>
      <vt:lpstr>Presentación de PowerPoint</vt:lpstr>
      <vt:lpstr>Consenso ADA/EASD</vt:lpstr>
      <vt:lpstr>Take to home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Alertas farmacéuticas en época de COVID19</dc:title>
  <dc:creator>Sergio Cinza Sanjurjo</dc:creator>
  <cp:lastModifiedBy>Sergio Cinza Sanjurjo</cp:lastModifiedBy>
  <cp:revision>52</cp:revision>
  <dcterms:created xsi:type="dcterms:W3CDTF">2020-05-11T23:09:38Z</dcterms:created>
  <dcterms:modified xsi:type="dcterms:W3CDTF">2020-06-16T20:39:49Z</dcterms:modified>
</cp:coreProperties>
</file>