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74" r:id="rId5"/>
    <p:sldId id="262" r:id="rId6"/>
    <p:sldId id="277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  <p:sldId id="276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12BE8-4461-4981-BD92-8E233D4001D8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E33DB-BC14-4FDA-9E81-129FF26AEB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93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Buenas tardes a todos, gracias </a:t>
            </a:r>
            <a:r>
              <a:rPr lang="es-ES" dirty="0" err="1"/>
              <a:t>Albreto</a:t>
            </a:r>
            <a:r>
              <a:rPr lang="es-ES" dirty="0"/>
              <a:t> por tu amable presentación. Hoy voy a hablar sobre el manejo del paciente asmático en AP desde la </a:t>
            </a:r>
            <a:r>
              <a:rPr lang="es-ES" dirty="0" err="1"/>
              <a:t>prespectiva</a:t>
            </a:r>
            <a:r>
              <a:rPr lang="es-ES" dirty="0"/>
              <a:t> de la reciente publicación de la </a:t>
            </a:r>
            <a:r>
              <a:rPr lang="es-ES" dirty="0" err="1"/>
              <a:t>guias</a:t>
            </a:r>
            <a:r>
              <a:rPr lang="es-ES" dirty="0"/>
              <a:t> GEMA 5,0. Como sabéis la guía española para el manejo del asma se revisa anualmente, en su elaboración participan sociedades científicas de todos los ámbitos asistenciales y cada 4-5 años se hace una revisión en profundidad del contenido y se redacta un nuevo documento. Esa es la actualización que se acaba de publicar el día 5 de mayo coincidiendo con el día mundial del asma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33DB-BC14-4FDA-9E81-129FF26AEB9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7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incidencia de asma en la población general es del 4% al 10%, mientras que en quienes tienen familiares de primer grado con este trastorno asciende del 20% al 25%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33DB-BC14-4FDA-9E81-129FF26AEB9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37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*tras confirmar la correcta adhesión terapéutica y empleo del inhalador/es</a:t>
            </a:r>
          </a:p>
          <a:p>
            <a:r>
              <a:rPr lang="es-ES" dirty="0"/>
              <a:t>*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E33DB-BC14-4FDA-9E81-129FF26AEB9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2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EFFC5-6846-4B4B-9337-3A1365AEC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9CA0A4-1B93-4258-BEB6-932A34CA1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8805EC-4636-431D-98A4-5D5C0C2F2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ED95C8-103B-43D9-9347-6F5D6FCF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F9299C-5274-467C-B170-4BD0BA3C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01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1266B-52D8-4EE4-90FD-A8563F2B1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B32D47-39E7-42F5-9540-3A7A4D7F6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D97D1A-BA57-49C9-82D0-9885BE655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956AC-C0D0-4568-810E-9BAC1BA4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8101F-4727-411F-ABC4-F20B89ED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6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06835D-4105-4F14-8CC0-632852E62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9FBB1E-D70D-4D7B-B1EF-5DCC12FA8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7F940-0A5B-4441-A531-BAA65FCE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7FF3D1-800B-47AD-8DDD-1A18B9B9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8C56D-DB2B-42AD-B3F5-172ADD6BE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07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83A46-AB65-40E1-ACB6-8DA1960AA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B09C4-5579-463A-B30E-E3CB1BC55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4B0868-6E0A-4C04-BD31-15C371D3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B93396-701A-4403-A925-EC9A2818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95295-A3D1-40BD-93D0-AC0D25A2B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8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D60059-8750-4BB0-9A13-27259187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AA2368-2AA0-4CFA-B299-0849B1626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E09268-9419-477A-8F02-77D97168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08C222-8BC7-426B-A298-71BE2A63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D366A-0208-4571-878F-0F753A9B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74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B57E3-BECF-40B2-BDC9-9885625C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0693B-9B37-43D9-9022-23D623E03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5CF184-C1CD-4FEB-95F5-E449A13ED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8F2AD7-3C17-4B32-9510-9CD229CE6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9AB38C-B927-4D90-A3D0-4583E8EE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21C37C-9144-43D6-903E-ED15350C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5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3848B-AB31-4AA4-A093-BF1C7B3D3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6071E-3A28-4E67-AECE-AD492C29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9614B25-0732-4DD5-9E97-7CC75A636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3D01BF-6003-4449-AF22-AD90871F4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6E43A6B-EFDD-48B6-BA7E-9D2320A8F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8F5D0F-8DE5-4BF9-A5F9-4FC82F2D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32C30ED-EC3B-48C8-B603-7C993BB8F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53E436-E39A-407E-87A5-8DF1920E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2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F0768-F781-46D4-976F-ED155ACAD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44DB67-48B5-4D4F-A4D2-2AB5E0D12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71D6F5-9522-4217-B34D-E384F85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49CE15-6D84-476F-A915-95AF2A2A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9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AB6084F-DFD7-4ED4-AB60-9E57A8B9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513AA7-C921-4EB7-878C-7FD6A0F4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25E2B1-7A2F-401B-B132-A26F7638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62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E4839-95CB-4693-B78D-F370B6C51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276283-7963-46C5-8AAE-57E4078F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F278CF-CBB7-43C0-BB34-D0604C4E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B14B7D-DDD3-4518-A007-F2EFD74A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405820-3B47-43CA-A843-46E06271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B606EF-78C7-4A78-B19C-92A47643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48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F4DDC-C5F9-4F69-9C84-EECB2F19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BA38DB-A2ED-4DA4-8F63-7F36E477F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B40F05-538A-4ACF-92EF-212EA8BF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1E465E-55D3-4C6E-91AF-D7DA239F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BF19EE-5134-43E1-933F-D68B75BA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B0CA57-2149-4781-91BD-BD221AB1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39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72C835-7B50-4495-A6A4-5131DE08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258D5-D3EA-4442-85BE-D3EE96582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8F5359-B6BD-48D3-8CDC-ABA9A8CA4F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0F4D-74E1-459B-97ED-2AE2ACEC4CBD}" type="datetimeFigureOut">
              <a:rPr lang="es-ES" smtClean="0"/>
              <a:t>27/05/2020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922B4-78C1-491F-838E-20EB69484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79F2BA-F5FF-4E1C-9B8E-5B50C6986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6CCA4-955E-4316-929A-41274A3E40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3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F7C7D2-9F8A-4A77-8B1B-E12E8A72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5690" y="923446"/>
            <a:ext cx="4515147" cy="1529232"/>
          </a:xfrm>
        </p:spPr>
        <p:txBody>
          <a:bodyPr>
            <a:normAutofit/>
          </a:bodyPr>
          <a:lstStyle/>
          <a:p>
            <a:pPr algn="r"/>
            <a:r>
              <a:rPr lang="es-ES" sz="5400" b="1" dirty="0"/>
              <a:t>GEMA 5.0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5EC07B-A291-4E26-A9E1-F2D62AF83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0362" y="5146438"/>
            <a:ext cx="6251638" cy="2146852"/>
          </a:xfrm>
        </p:spPr>
        <p:txBody>
          <a:bodyPr>
            <a:normAutofit/>
          </a:bodyPr>
          <a:lstStyle/>
          <a:p>
            <a:pPr algn="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s-E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DanielReyAldana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Médico de Familia</a:t>
            </a:r>
          </a:p>
          <a:p>
            <a:pPr algn="r"/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C.S. de A Estrada</a:t>
            </a:r>
          </a:p>
          <a:p>
            <a:pPr algn="r"/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Área Sanitaria de Santiago de Compostela </a:t>
            </a:r>
          </a:p>
          <a:p>
            <a:pPr algn="r"/>
            <a:endParaRPr lang="es-ES" sz="9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AAD226-24A8-436A-8A53-3CEEB5C06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16" r="-2" b="6726"/>
          <a:stretch/>
        </p:blipFill>
        <p:spPr>
          <a:xfrm>
            <a:off x="5538033" y="793315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41C2F4-0735-46BD-960E-647C180C0D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28" r="8430" b="-1"/>
          <a:stretch/>
        </p:blipFill>
        <p:spPr>
          <a:xfrm>
            <a:off x="-2191" y="10"/>
            <a:ext cx="7678763" cy="6857990"/>
          </a:xfrm>
          <a:custGeom>
            <a:avLst/>
            <a:gdLst/>
            <a:ahLst/>
            <a:cxnLst/>
            <a:rect l="l" t="t" r="r" b="b"/>
            <a:pathLst>
              <a:path w="7678763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F7D161E-A00E-41CC-BDD7-AA534A6E0F2A}"/>
              </a:ext>
            </a:extLst>
          </p:cNvPr>
          <p:cNvSpPr txBox="1"/>
          <p:nvPr/>
        </p:nvSpPr>
        <p:spPr>
          <a:xfrm>
            <a:off x="8426510" y="2333969"/>
            <a:ext cx="370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Manejo del paciente asmático en AP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EFC1826-18B1-4CEE-A4C9-1BC3A64BAA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87" y="5146438"/>
            <a:ext cx="408559" cy="408559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38EA463-9352-4BAB-A783-B5538FD1BD1E}"/>
              </a:ext>
            </a:extLst>
          </p:cNvPr>
          <p:cNvSpPr/>
          <p:nvPr/>
        </p:nvSpPr>
        <p:spPr>
          <a:xfrm>
            <a:off x="466933" y="313343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Índice presentación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Definición y prevalencia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Diagnóstico en 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Clasificación de la gravedad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Concepto y cuantificación del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Tratamiento de mantenimiento</a:t>
            </a:r>
          </a:p>
        </p:txBody>
      </p:sp>
    </p:spTree>
    <p:extLst>
      <p:ext uri="{BB962C8B-B14F-4D97-AF65-F5344CB8AC3E}">
        <p14:creationId xmlns:p14="http://schemas.microsoft.com/office/powerpoint/2010/main" val="40122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9BEF-005C-42CF-AC1E-0186B06C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Concepto y clasificación del control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1784A1-94B2-4DEA-9B74-098F9BD0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6108FBC-E32C-4B2A-91D2-1C0E12281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18" y="1048216"/>
            <a:ext cx="7503763" cy="5574373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F14141F-B4C3-4759-A319-D96555B2DB5F}"/>
              </a:ext>
            </a:extLst>
          </p:cNvPr>
          <p:cNvSpPr/>
          <p:nvPr/>
        </p:nvSpPr>
        <p:spPr>
          <a:xfrm>
            <a:off x="4497859" y="2508422"/>
            <a:ext cx="2088292" cy="33363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4C7862A0-A590-485D-B9D9-34F8E419CF35}"/>
              </a:ext>
            </a:extLst>
          </p:cNvPr>
          <p:cNvSpPr/>
          <p:nvPr/>
        </p:nvSpPr>
        <p:spPr>
          <a:xfrm>
            <a:off x="4497859" y="3693886"/>
            <a:ext cx="2088292" cy="91328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32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75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76C2E-B0FF-4F8C-B82C-3A4AF831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963"/>
          </a:xfrm>
        </p:spPr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Cuantificar grado de control – ACT/ACQ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BDAD65-684F-44EC-9D70-D1702654D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84" y="1419070"/>
            <a:ext cx="7636763" cy="50738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645922E-1304-4A87-BE86-155DFA8D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id="{59A44FE2-C614-4877-B81A-D18A9F86DEED}"/>
              </a:ext>
            </a:extLst>
          </p:cNvPr>
          <p:cNvSpPr txBox="1">
            <a:spLocks/>
          </p:cNvSpPr>
          <p:nvPr/>
        </p:nvSpPr>
        <p:spPr>
          <a:xfrm>
            <a:off x="8414452" y="2044286"/>
            <a:ext cx="354046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Puntos de corte:</a:t>
            </a:r>
          </a:p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≥ 20: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asma bien controlada.</a:t>
            </a:r>
          </a:p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19 y 16: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asma parcialmente o no bien controlada.</a:t>
            </a:r>
          </a:p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≤ 15: </a:t>
            </a:r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asma mal controlada.</a:t>
            </a:r>
          </a:p>
          <a:p>
            <a:r>
              <a:rPr lang="es-ES" sz="1800" b="1" dirty="0">
                <a:solidFill>
                  <a:schemeClr val="bg1">
                    <a:lumMod val="50000"/>
                  </a:schemeClr>
                </a:solidFill>
              </a:rPr>
              <a:t>La diferencia clínicamente relevante es de 3 puntos.</a:t>
            </a: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757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527E3-BA55-4849-B465-BEF8FC24F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Tratamiento de mantenimiento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BEFAE3-C48E-40C2-B46E-0F724253D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40" y="1782386"/>
            <a:ext cx="9188273" cy="4351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69EBC9-1B1A-4F6A-9C93-5114A4EE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AEDB0EA-EB5A-4317-8647-2DF707224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" y="3235799"/>
            <a:ext cx="1599607" cy="14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895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7C3A4-2B5C-41C6-8982-F0880AEF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356"/>
          </a:xfrm>
        </p:spPr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Tratamiento de mantenimiento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27B912-38F4-4755-853D-0114E9644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311" y="1343573"/>
            <a:ext cx="8509777" cy="517358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14ECDF-1593-420E-8EF6-C21E01C33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671DE7-3818-4C20-B6E5-E9D1C91AD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" y="2504904"/>
            <a:ext cx="3346031" cy="30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7501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3D47244-9C43-4A5B-8649-78913852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57464" y="-1444464"/>
            <a:ext cx="6492875" cy="99336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FC2BBB-2AB9-4539-A0BF-4BD8DE08D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0717" y="167035"/>
            <a:ext cx="1889759" cy="57049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C842A04-91CC-4CB5-8085-D6040CC23126}"/>
              </a:ext>
            </a:extLst>
          </p:cNvPr>
          <p:cNvSpPr/>
          <p:nvPr/>
        </p:nvSpPr>
        <p:spPr>
          <a:xfrm>
            <a:off x="8865006" y="3940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*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D9E5BC5D-1D96-43AC-A580-D6168405910C}"/>
              </a:ext>
            </a:extLst>
          </p:cNvPr>
          <p:cNvSpPr/>
          <p:nvPr/>
        </p:nvSpPr>
        <p:spPr>
          <a:xfrm>
            <a:off x="1025610" y="4617189"/>
            <a:ext cx="2941479" cy="114271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499BDD9-939A-4B39-9B9C-6A3E74265FA2}"/>
              </a:ext>
            </a:extLst>
          </p:cNvPr>
          <p:cNvSpPr/>
          <p:nvPr/>
        </p:nvSpPr>
        <p:spPr>
          <a:xfrm>
            <a:off x="7122717" y="6377678"/>
            <a:ext cx="4607169" cy="2769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100" b="1" dirty="0">
                <a:solidFill>
                  <a:schemeClr val="bg1"/>
                </a:solidFill>
              </a:rPr>
              <a:t>*tras confirmar la correcta adhesión terapéutica y empleo del inhalador/es</a:t>
            </a:r>
          </a:p>
        </p:txBody>
      </p:sp>
      <p:pic>
        <p:nvPicPr>
          <p:cNvPr id="11" name="Imagen 10" descr="Imagen que contiene nieve, tabla, plato, pieza&#10;&#10;Descripción generada automáticamente">
            <a:extLst>
              <a:ext uri="{FF2B5EF4-FFF2-40B4-BE49-F238E27FC236}">
                <a16:creationId xmlns:a16="http://schemas.microsoft.com/office/drawing/2014/main" id="{A91AFA97-FA3A-4DF6-AA2E-2061E9E547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382" y="1593101"/>
            <a:ext cx="1865288" cy="805366"/>
          </a:xfrm>
          <a:prstGeom prst="rect">
            <a:avLst/>
          </a:prstGeom>
        </p:spPr>
      </p:pic>
      <p:pic>
        <p:nvPicPr>
          <p:cNvPr id="13" name="Imagen 12" descr="Imagen que contiene botella, refrigerador&#10;&#10;Descripción generada automáticamente">
            <a:extLst>
              <a:ext uri="{FF2B5EF4-FFF2-40B4-BE49-F238E27FC236}">
                <a16:creationId xmlns:a16="http://schemas.microsoft.com/office/drawing/2014/main" id="{EB42CA15-8ECF-4047-BE09-2EE8BEE1DC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244" y="2747842"/>
            <a:ext cx="1081564" cy="1012394"/>
          </a:xfrm>
          <a:prstGeom prst="rect">
            <a:avLst/>
          </a:prstGeom>
        </p:spPr>
      </p:pic>
      <p:pic>
        <p:nvPicPr>
          <p:cNvPr id="2050" name="Picture 2" descr="carpeta vacuna gripe 2019 para WEB.indd">
            <a:extLst>
              <a:ext uri="{FF2B5EF4-FFF2-40B4-BE49-F238E27FC236}">
                <a16:creationId xmlns:a16="http://schemas.microsoft.com/office/drawing/2014/main" id="{1FC38025-EFEE-44AE-A2B6-51D6CC80D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382" y="4182933"/>
            <a:ext cx="1758979" cy="117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1AEC2A91-E6FC-4914-BE55-24E61FC045FF}"/>
              </a:ext>
            </a:extLst>
          </p:cNvPr>
          <p:cNvSpPr/>
          <p:nvPr/>
        </p:nvSpPr>
        <p:spPr>
          <a:xfrm>
            <a:off x="1025610" y="867508"/>
            <a:ext cx="1377621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Intermitente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4ED0B73D-5134-4857-81AC-0C3B7F439065}"/>
              </a:ext>
            </a:extLst>
          </p:cNvPr>
          <p:cNvSpPr/>
          <p:nvPr/>
        </p:nvSpPr>
        <p:spPr>
          <a:xfrm>
            <a:off x="2551886" y="867508"/>
            <a:ext cx="1377621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Persistente leve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6E990DA-60BC-4F7A-9391-70A26407139D}"/>
              </a:ext>
            </a:extLst>
          </p:cNvPr>
          <p:cNvSpPr/>
          <p:nvPr/>
        </p:nvSpPr>
        <p:spPr>
          <a:xfrm>
            <a:off x="4078163" y="873956"/>
            <a:ext cx="2894137" cy="243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Persistente moderada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C400F63-4416-4ED3-9C71-D6662A3E94BC}"/>
              </a:ext>
            </a:extLst>
          </p:cNvPr>
          <p:cNvSpPr/>
          <p:nvPr/>
        </p:nvSpPr>
        <p:spPr>
          <a:xfrm>
            <a:off x="7130716" y="855639"/>
            <a:ext cx="1377621" cy="258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/>
              <a:t>Persist</a:t>
            </a:r>
            <a:r>
              <a:rPr lang="es-ES" sz="1400" dirty="0"/>
              <a:t>. grave</a:t>
            </a:r>
          </a:p>
        </p:txBody>
      </p:sp>
    </p:spTree>
    <p:extLst>
      <p:ext uri="{BB962C8B-B14F-4D97-AF65-F5344CB8AC3E}">
        <p14:creationId xmlns:p14="http://schemas.microsoft.com/office/powerpoint/2010/main" val="3445677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2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22572-8004-4B66-B024-DAC2E080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Seguridad en el tratamiento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CBBE060-4CCA-4E3E-AC21-1AB4FB75A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958" y="1753939"/>
            <a:ext cx="8552083" cy="43513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B638587-919E-42DB-AA49-EB5017E5E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717" y="167035"/>
            <a:ext cx="1889759" cy="5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6128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09119-A8C9-46C9-82A9-B8323713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375" y="331608"/>
            <a:ext cx="10515600" cy="1325563"/>
          </a:xfrm>
        </p:spPr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Educación en asma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2E71DAE-401E-43C4-A65D-7B2790A1D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375" y="1690688"/>
            <a:ext cx="8707194" cy="43513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8984EB9-206F-4E1B-86DC-18F8DF2C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717" y="167035"/>
            <a:ext cx="1889759" cy="570494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EC6E14-2B01-42DF-8985-7B36E8E448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17" y="3071690"/>
            <a:ext cx="1638488" cy="1589333"/>
          </a:xfrm>
          <a:prstGeom prst="rect">
            <a:avLst/>
          </a:prstGeom>
        </p:spPr>
      </p:pic>
      <p:pic>
        <p:nvPicPr>
          <p:cNvPr id="8" name="Imagen 7" descr="Imagen que contiene exterior, firmar, vajilla, plato&#10;&#10;Descripción generada automáticamente">
            <a:extLst>
              <a:ext uri="{FF2B5EF4-FFF2-40B4-BE49-F238E27FC236}">
                <a16:creationId xmlns:a16="http://schemas.microsoft.com/office/drawing/2014/main" id="{F0F97FBE-073A-4342-BADB-ECC62DBEA3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695" y="2182274"/>
            <a:ext cx="1078527" cy="612064"/>
          </a:xfrm>
          <a:prstGeom prst="rect">
            <a:avLst/>
          </a:prstGeom>
        </p:spPr>
      </p:pic>
      <p:pic>
        <p:nvPicPr>
          <p:cNvPr id="10" name="Imagen 9" descr="Un tren en una ciudad&#10;&#10;Descripción generada automáticamente">
            <a:extLst>
              <a:ext uri="{FF2B5EF4-FFF2-40B4-BE49-F238E27FC236}">
                <a16:creationId xmlns:a16="http://schemas.microsoft.com/office/drawing/2014/main" id="{C3B9C54B-E6EF-49A1-B0F5-B368A624C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844" y="4861779"/>
            <a:ext cx="1314231" cy="849630"/>
          </a:xfrm>
          <a:prstGeom prst="rect">
            <a:avLst/>
          </a:prstGeom>
        </p:spPr>
      </p:pic>
      <p:sp>
        <p:nvSpPr>
          <p:cNvPr id="12" name="Cerrar llave 11">
            <a:extLst>
              <a:ext uri="{FF2B5EF4-FFF2-40B4-BE49-F238E27FC236}">
                <a16:creationId xmlns:a16="http://schemas.microsoft.com/office/drawing/2014/main" id="{04AA2C1B-4597-4E50-8857-EE929ABA8F5B}"/>
              </a:ext>
            </a:extLst>
          </p:cNvPr>
          <p:cNvSpPr/>
          <p:nvPr/>
        </p:nvSpPr>
        <p:spPr>
          <a:xfrm>
            <a:off x="9731829" y="1770743"/>
            <a:ext cx="232228" cy="4271283"/>
          </a:xfrm>
          <a:prstGeom prst="rightBrac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1077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09119-A8C9-46C9-82A9-B8323713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394"/>
          </a:xfrm>
        </p:spPr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Educación en asma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984EB9-206F-4E1B-86DC-18F8DF2C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717" y="167035"/>
            <a:ext cx="1889759" cy="570494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BEB5805A-91D1-4539-B9C9-2E3737358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55544" y="1350733"/>
            <a:ext cx="5294323" cy="253051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15B332-30AB-4B53-AD75-37599A275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28" y="1350733"/>
            <a:ext cx="5770805" cy="51421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0CE187A-F582-4919-926E-AFC805DD5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7490" y="3963464"/>
            <a:ext cx="4295042" cy="27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4830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3A3AB-33A9-4A86-8AF4-5377332C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8CDAE5-65CA-4E0E-B076-73DF55E5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991"/>
            <a:ext cx="10515600" cy="4705972"/>
          </a:xfrm>
        </p:spPr>
        <p:txBody>
          <a:bodyPr>
            <a:normAutofit fontScale="85000" lnSpcReduction="20000"/>
          </a:bodyPr>
          <a:lstStyle/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 diagnóstico se basa:</a:t>
            </a:r>
          </a:p>
          <a:p>
            <a:pPr lvl="1"/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Sintomatología cardinal y su variabilidad.</a:t>
            </a:r>
          </a:p>
          <a:p>
            <a:pPr lvl="1"/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Pruebas funcionales diagnósticas.</a:t>
            </a:r>
          </a:p>
          <a:p>
            <a:pPr lvl="1"/>
            <a:r>
              <a:rPr lang="es-ES" sz="1800" dirty="0">
                <a:solidFill>
                  <a:schemeClr val="bg1">
                    <a:lumMod val="50000"/>
                  </a:schemeClr>
                </a:solidFill>
              </a:rPr>
              <a:t>Una buena respuesta al tratamiento.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 uso de un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peakflow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 para cuantificar la variabilidad diaria del flujo espiratorio máximo, es una herramienta de gran utilidad en AP. Lo podemos usar como criterio de respuesta broncodilatadora alternativo a la PBD.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La gravedad del asma se clasifica en base a los requerimientos mínimos de medicación de cada paciente, para alcanzar y mantener el control de la enfermedad.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Los criterios para considerar un asma bien controlada son más exigentes.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Debemos cuantificar el grado de control alcanzado en todas las visitas (ACT/ACQ) y modular el tratamiento evitando la inercia terapéutica.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El cambio más importante en el tratamiento es el uso de combinaciones fijas de GCI + LABA/SABA a demanda en el asma intermitente y persistente leve.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La educación del paciente asmático debe ser multidisciplinar e </a:t>
            </a:r>
            <a:r>
              <a:rPr lang="es-ES" sz="2200" dirty="0" err="1">
                <a:solidFill>
                  <a:schemeClr val="bg1">
                    <a:lumMod val="50000"/>
                  </a:schemeClr>
                </a:solidFill>
              </a:rPr>
              <a:t>interniveles</a:t>
            </a:r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s-ES" sz="2200" dirty="0">
                <a:solidFill>
                  <a:schemeClr val="bg1">
                    <a:lumMod val="50000"/>
                  </a:schemeClr>
                </a:solidFill>
              </a:rPr>
              <a:t>Debemos consensuar un plan de acción con nuestros pacientes asmáticos.</a:t>
            </a:r>
          </a:p>
        </p:txBody>
      </p:sp>
    </p:spTree>
    <p:extLst>
      <p:ext uri="{BB962C8B-B14F-4D97-AF65-F5344CB8AC3E}">
        <p14:creationId xmlns:p14="http://schemas.microsoft.com/office/powerpoint/2010/main" val="40649230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A820F-6472-4877-87F5-D6AB5FFB1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Definición y prevalencia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650B68-1ADA-4846-87D2-61BE1D0F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200"/>
            <a:ext cx="6759102" cy="4351338"/>
          </a:xfrm>
        </p:spPr>
        <p:txBody>
          <a:bodyPr>
            <a:normAutofit/>
          </a:bodyPr>
          <a:lstStyle/>
          <a:p>
            <a:r>
              <a:rPr lang="es-ES" sz="2000" b="1" i="1" dirty="0">
                <a:solidFill>
                  <a:schemeClr val="bg1">
                    <a:lumMod val="50000"/>
                  </a:schemeClr>
                </a:solidFill>
              </a:rPr>
              <a:t>Enfermedad inflamatoria crónica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de las vías respiratorias.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Condicionada en parte por factores genéticos.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Cursa con hiperrespuesta bronquial y una </a:t>
            </a:r>
            <a:r>
              <a:rPr lang="es-ES" sz="2000" b="1" i="1" dirty="0">
                <a:solidFill>
                  <a:schemeClr val="bg1">
                    <a:lumMod val="50000"/>
                  </a:schemeClr>
                </a:solidFill>
              </a:rPr>
              <a:t>obstrucción variable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 al flujo aéreo, </a:t>
            </a:r>
            <a:r>
              <a:rPr lang="es-ES" sz="2000" b="1" i="1" dirty="0">
                <a:solidFill>
                  <a:schemeClr val="bg1">
                    <a:lumMod val="50000"/>
                  </a:schemeClr>
                </a:solidFill>
              </a:rPr>
              <a:t>total o parcialmente reversible.</a:t>
            </a:r>
          </a:p>
          <a:p>
            <a:r>
              <a:rPr lang="es-ES" sz="2000" b="1" dirty="0">
                <a:solidFill>
                  <a:schemeClr val="bg1">
                    <a:lumMod val="50000"/>
                  </a:schemeClr>
                </a:solidFill>
              </a:rPr>
              <a:t>OMS: (2016):</a:t>
            </a:r>
          </a:p>
          <a:p>
            <a:pPr lvl="1"/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339 millones de personas con asma en todo el mundo. </a:t>
            </a:r>
          </a:p>
          <a:p>
            <a:pPr lvl="1"/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Ocasionó ½ millón de fallecimientos en el mundo y provocó la pérdida de 24,8 millones de años de vida ajustados en función de la discapacidad.</a:t>
            </a:r>
          </a:p>
          <a:p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Se estima una prevalencia variable en torno al 10 %.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10E8FC-C106-4A72-9F91-FDC0B542B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512" y="247418"/>
            <a:ext cx="2583755" cy="7804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FA8B99B-2DFC-42E1-BC7B-666C401DA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2185" y="1690688"/>
            <a:ext cx="3955915" cy="474709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32CE815-6FED-48D5-A562-0E656B9B3259}"/>
              </a:ext>
            </a:extLst>
          </p:cNvPr>
          <p:cNvSpPr/>
          <p:nvPr/>
        </p:nvSpPr>
        <p:spPr>
          <a:xfrm>
            <a:off x="197244" y="6492875"/>
            <a:ext cx="4798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https://www.who.int/es/news-room/fact-sheets/detail/asthma</a:t>
            </a:r>
          </a:p>
        </p:txBody>
      </p:sp>
    </p:spTree>
    <p:extLst>
      <p:ext uri="{BB962C8B-B14F-4D97-AF65-F5344CB8AC3E}">
        <p14:creationId xmlns:p14="http://schemas.microsoft.com/office/powerpoint/2010/main" val="67699464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E7FCD-7C6E-4A50-876D-0896FE1C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53"/>
            <a:ext cx="10515600" cy="845756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en AP</a:t>
            </a:r>
          </a:p>
        </p:txBody>
      </p:sp>
      <p:pic>
        <p:nvPicPr>
          <p:cNvPr id="6" name="Marcador de contenido 5" descr="Una mujer con una camisa blanca&#10;&#10;Descripción generada automáticamente">
            <a:extLst>
              <a:ext uri="{FF2B5EF4-FFF2-40B4-BE49-F238E27FC236}">
                <a16:creationId xmlns:a16="http://schemas.microsoft.com/office/drawing/2014/main" id="{1139B4CE-9C34-4DFD-A066-F02ED899CF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381" y="2064964"/>
            <a:ext cx="4027508" cy="2685006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FF4CFF2-F645-4445-9967-91C9D4A8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024" y="230188"/>
            <a:ext cx="2584928" cy="780356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68E43C9-814A-4D65-8518-E2054E54448F}"/>
              </a:ext>
            </a:extLst>
          </p:cNvPr>
          <p:cNvSpPr/>
          <p:nvPr/>
        </p:nvSpPr>
        <p:spPr>
          <a:xfrm>
            <a:off x="3232039" y="2343784"/>
            <a:ext cx="1007921" cy="37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Sibilancias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6CF1E63-C588-4CA5-B76B-D8C2EDF5BDA0}"/>
              </a:ext>
            </a:extLst>
          </p:cNvPr>
          <p:cNvSpPr/>
          <p:nvPr/>
        </p:nvSpPr>
        <p:spPr>
          <a:xfrm>
            <a:off x="3232039" y="2897159"/>
            <a:ext cx="1936396" cy="37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Tos y opresión torácica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DE58206-0272-4B9C-8C35-4A2C67885DBF}"/>
              </a:ext>
            </a:extLst>
          </p:cNvPr>
          <p:cNvSpPr/>
          <p:nvPr/>
        </p:nvSpPr>
        <p:spPr>
          <a:xfrm>
            <a:off x="3232039" y="3450533"/>
            <a:ext cx="859036" cy="37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Disnea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D7C82B3-866A-407F-B0B7-693A725FBF28}"/>
              </a:ext>
            </a:extLst>
          </p:cNvPr>
          <p:cNvSpPr/>
          <p:nvPr/>
        </p:nvSpPr>
        <p:spPr>
          <a:xfrm>
            <a:off x="6061735" y="2915348"/>
            <a:ext cx="1319766" cy="37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Síntomas guía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F362EFB-ACD6-4AEE-BF0F-F4640816978D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4239960" y="2532844"/>
            <a:ext cx="1821775" cy="5715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74671454-A54A-4BBC-B898-91E9D4D1F1C5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168435" y="3086219"/>
            <a:ext cx="893299" cy="181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641F627-41BA-4C0F-9E5C-DE49E545147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4091075" y="3104409"/>
            <a:ext cx="1970660" cy="5351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CBC7AB4-D388-4D95-A66D-0B262B8EE23D}"/>
              </a:ext>
            </a:extLst>
          </p:cNvPr>
          <p:cNvSpPr/>
          <p:nvPr/>
        </p:nvSpPr>
        <p:spPr>
          <a:xfrm>
            <a:off x="8011223" y="2629566"/>
            <a:ext cx="1143292" cy="378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Variabilidad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6756B2A-3D02-4D43-B825-58EC3D6EC417}"/>
              </a:ext>
            </a:extLst>
          </p:cNvPr>
          <p:cNvSpPr/>
          <p:nvPr/>
        </p:nvSpPr>
        <p:spPr>
          <a:xfrm>
            <a:off x="8011223" y="3211851"/>
            <a:ext cx="1143292" cy="378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Nocturnos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9320F4D8-26F2-4067-A9D8-AE5B0BAB3BD5}"/>
              </a:ext>
            </a:extLst>
          </p:cNvPr>
          <p:cNvCxnSpPr>
            <a:stCxn id="10" idx="3"/>
            <a:endCxn id="17" idx="1"/>
          </p:cNvCxnSpPr>
          <p:nvPr/>
        </p:nvCxnSpPr>
        <p:spPr>
          <a:xfrm flipV="1">
            <a:off x="7381501" y="2818626"/>
            <a:ext cx="629722" cy="2857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AAF3B94E-2903-479A-A640-2F43703C28F5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7381501" y="3104409"/>
            <a:ext cx="629722" cy="2965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A628366C-30CB-49BF-999C-318D3E165289}"/>
              </a:ext>
            </a:extLst>
          </p:cNvPr>
          <p:cNvSpPr/>
          <p:nvPr/>
        </p:nvSpPr>
        <p:spPr>
          <a:xfrm>
            <a:off x="5932746" y="3785130"/>
            <a:ext cx="1577743" cy="427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No específicos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A23F3FE4-96E2-4EEA-B994-B99EE3CF5745}"/>
              </a:ext>
            </a:extLst>
          </p:cNvPr>
          <p:cNvSpPr/>
          <p:nvPr/>
        </p:nvSpPr>
        <p:spPr>
          <a:xfrm>
            <a:off x="5915596" y="4569799"/>
            <a:ext cx="1612042" cy="522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Prueba objetiva diagnóstica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CD06A31-5BAB-4F51-930A-C3F90ACB7E74}"/>
              </a:ext>
            </a:extLst>
          </p:cNvPr>
          <p:cNvCxnSpPr>
            <a:stCxn id="10" idx="2"/>
            <a:endCxn id="24" idx="0"/>
          </p:cNvCxnSpPr>
          <p:nvPr/>
        </p:nvCxnSpPr>
        <p:spPr>
          <a:xfrm>
            <a:off x="6721618" y="3293468"/>
            <a:ext cx="0" cy="4916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224A961C-90AC-4401-94FF-60DC4159BD91}"/>
              </a:ext>
            </a:extLst>
          </p:cNvPr>
          <p:cNvCxnSpPr>
            <a:stCxn id="24" idx="2"/>
            <a:endCxn id="25" idx="0"/>
          </p:cNvCxnSpPr>
          <p:nvPr/>
        </p:nvCxnSpPr>
        <p:spPr>
          <a:xfrm flipH="1">
            <a:off x="6721617" y="4213009"/>
            <a:ext cx="1" cy="3567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n 34" descr="Imagen que contiene persona, sostener, jugador, vistiendo&#10;&#10;Descripción generada automáticamente">
            <a:extLst>
              <a:ext uri="{FF2B5EF4-FFF2-40B4-BE49-F238E27FC236}">
                <a16:creationId xmlns:a16="http://schemas.microsoft.com/office/drawing/2014/main" id="{9FF69374-AD31-41EB-9C14-7A87E7D30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73" y="2259707"/>
            <a:ext cx="3572476" cy="238165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75B3631-913F-4FAE-BBFA-56389C074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54">
            <a:off x="6335511" y="5318512"/>
            <a:ext cx="772212" cy="8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34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B876A-5212-4115-94D8-E7922DFFC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diferencial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679CEA0-9814-45C1-976F-1082443FC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32" y="2053393"/>
            <a:ext cx="6866193" cy="297866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181908-B964-4610-91AE-FEBA99B2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024" y="230188"/>
            <a:ext cx="2584928" cy="7803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A9081D-A261-498F-8D4B-8016EB3E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11" y="2287265"/>
            <a:ext cx="5005241" cy="25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17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A7A2C-DC84-43FD-8C3C-BE2D79C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623" y="1301904"/>
            <a:ext cx="3355663" cy="665880"/>
          </a:xfrm>
        </p:spPr>
        <p:txBody>
          <a:bodyPr>
            <a:normAutofit/>
          </a:bodyPr>
          <a:lstStyle/>
          <a:p>
            <a:r>
              <a:rPr lang="es-ES" sz="3200" b="1" dirty="0"/>
              <a:t>Diagnóstico en AP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4B3E1-7321-44F4-BC1D-85426AA1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BF9F6D3-1DB8-478A-85AB-07D33CB4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20" y="557213"/>
            <a:ext cx="7218186" cy="5836596"/>
          </a:xfrm>
          <a:prstGeom prst="rect">
            <a:avLst/>
          </a:prstGeom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D1F802A-C10A-4E4D-A0FA-26D99807E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41109" y="2220812"/>
            <a:ext cx="4012885" cy="20329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5B81CF-5C54-4B58-AECA-052FE39E6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408" y="164571"/>
            <a:ext cx="921068" cy="875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6FD305-EAD0-41D8-A587-A6C0694FA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54">
            <a:off x="8642580" y="184949"/>
            <a:ext cx="772212" cy="840348"/>
          </a:xfrm>
          <a:prstGeom prst="rect">
            <a:avLst/>
          </a:prstGeom>
        </p:spPr>
      </p:pic>
      <p:pic>
        <p:nvPicPr>
          <p:cNvPr id="8" name="Imagen 7" descr="Imagen que contiene luz&#10;&#10;Descripción generada automáticamente">
            <a:extLst>
              <a:ext uri="{FF2B5EF4-FFF2-40B4-BE49-F238E27FC236}">
                <a16:creationId xmlns:a16="http://schemas.microsoft.com/office/drawing/2014/main" id="{99C0930C-3619-48D9-B479-D4883E8AF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192" y="5125086"/>
            <a:ext cx="1233179" cy="747779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6E5A99E-A529-4C94-8C5B-F7A9E06FC677}"/>
              </a:ext>
            </a:extLst>
          </p:cNvPr>
          <p:cNvSpPr/>
          <p:nvPr/>
        </p:nvSpPr>
        <p:spPr>
          <a:xfrm>
            <a:off x="8023332" y="4523297"/>
            <a:ext cx="3764246" cy="5118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>
                <a:latin typeface="MuseoSans-100"/>
              </a:rPr>
              <a:t>CI a dosis muy altas, 1.500 - 2.000 </a:t>
            </a:r>
            <a:r>
              <a:rPr lang="el-GR" sz="1200" dirty="0">
                <a:latin typeface="MuseoSans-100"/>
              </a:rPr>
              <a:t>μ</a:t>
            </a:r>
            <a:r>
              <a:rPr lang="es-ES" sz="1200" dirty="0">
                <a:latin typeface="MuseoSans-100"/>
              </a:rPr>
              <a:t>g de propionato de fluticasona, en 3 o 4 tomas diarias, durante 2-8 semanas.</a:t>
            </a:r>
            <a:endParaRPr lang="es-ES" sz="1200" dirty="0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2D201E6-DB80-4013-AE53-C3A6DA9694E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376746" y="4779229"/>
            <a:ext cx="646586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75E7BFB-B5F8-48A9-91E5-B1723D10CD25}"/>
              </a:ext>
            </a:extLst>
          </p:cNvPr>
          <p:cNvSpPr/>
          <p:nvPr/>
        </p:nvSpPr>
        <p:spPr>
          <a:xfrm>
            <a:off x="7928195" y="5962791"/>
            <a:ext cx="4012885" cy="511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latin typeface="MuseoSans-300"/>
              </a:rPr>
              <a:t>Criterio de broncodilatación alternativo: Aumento del flujo espiratorio máximo (PEF) &gt; 20 %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0525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A7A2C-DC84-43FD-8C3C-BE2D79C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79" y="224273"/>
            <a:ext cx="5114621" cy="665880"/>
          </a:xfrm>
        </p:spPr>
        <p:txBody>
          <a:bodyPr>
            <a:no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Diagnóstico en AP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A4B3E1-7321-44F4-BC1D-85426AA17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25B81CF-5C54-4B58-AECA-052FE39E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85" y="164572"/>
            <a:ext cx="921068" cy="8755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6FD305-EAD0-41D8-A587-A6C0694F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054">
            <a:off x="6833373" y="238803"/>
            <a:ext cx="772212" cy="840348"/>
          </a:xfrm>
          <a:prstGeom prst="rect">
            <a:avLst/>
          </a:prstGeom>
        </p:spPr>
      </p:pic>
      <p:pic>
        <p:nvPicPr>
          <p:cNvPr id="8" name="Imagen 7" descr="Imagen que contiene luz&#10;&#10;Descripción generada automáticamente">
            <a:extLst>
              <a:ext uri="{FF2B5EF4-FFF2-40B4-BE49-F238E27FC236}">
                <a16:creationId xmlns:a16="http://schemas.microsoft.com/office/drawing/2014/main" id="{99C0930C-3619-48D9-B479-D4883E8AF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92" y="6009753"/>
            <a:ext cx="1233179" cy="747779"/>
          </a:xfrm>
          <a:prstGeom prst="rect">
            <a:avLst/>
          </a:prstGeom>
        </p:spPr>
      </p:pic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F75E7BFB-B5F8-48A9-91E5-B1723D10CD25}"/>
              </a:ext>
            </a:extLst>
          </p:cNvPr>
          <p:cNvSpPr/>
          <p:nvPr/>
        </p:nvSpPr>
        <p:spPr>
          <a:xfrm>
            <a:off x="5809110" y="6127710"/>
            <a:ext cx="4012885" cy="511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>
                <a:latin typeface="MuseoSans-300"/>
              </a:rPr>
              <a:t>Criterio de broncodilatación alternativo: Aumento del flujo espiratorio máximo (PEF) &gt; 20 %</a:t>
            </a:r>
            <a:endParaRPr lang="es-ES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C1E536-C56F-41C4-B10E-1BEB45F27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527" y="1148188"/>
            <a:ext cx="9040945" cy="48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97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E0DEF2-3DCB-4AAB-BD50-8BA8D0FE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Fenotipo asma alérgica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AEAAB06-C6BB-4C88-8D7B-28FA9742F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19" y="1504376"/>
            <a:ext cx="5682781" cy="46093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4F00B7E-6822-4206-9F6D-74738B0FA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ED5044D5-7376-492E-87CF-EC1B4A9958AB}"/>
              </a:ext>
            </a:extLst>
          </p:cNvPr>
          <p:cNvSpPr txBox="1">
            <a:spLocks/>
          </p:cNvSpPr>
          <p:nvPr/>
        </p:nvSpPr>
        <p:spPr>
          <a:xfrm>
            <a:off x="6525539" y="1410453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Prick test: es el método de elección, con extractos estandarizados.</a:t>
            </a:r>
          </a:p>
          <a:p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Permite el diagnóstico del fenotipo de asma alérgica:</a:t>
            </a:r>
          </a:p>
          <a:p>
            <a:pPr lvl="1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Sensibilización frente a alérgenos inhalados.</a:t>
            </a:r>
          </a:p>
          <a:p>
            <a:pPr lvl="1"/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Relevancia clínica de los resultados obtenidos.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872F30F-DCA9-4FB6-9435-8F8699802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221" y="3174178"/>
            <a:ext cx="2199810" cy="14665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2A26FE-F13B-4115-ADFF-DFD2B55EE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004" y="4819804"/>
            <a:ext cx="5024511" cy="1871161"/>
          </a:xfrm>
          <a:prstGeom prst="rect">
            <a:avLst/>
          </a:prstGeom>
        </p:spPr>
      </p:pic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F4EE0E6D-653F-473D-8BA1-CEB17B060686}"/>
              </a:ext>
            </a:extLst>
          </p:cNvPr>
          <p:cNvCxnSpPr>
            <a:cxnSpLocks/>
          </p:cNvCxnSpPr>
          <p:nvPr/>
        </p:nvCxnSpPr>
        <p:spPr>
          <a:xfrm flipV="1">
            <a:off x="2735943" y="2000250"/>
            <a:ext cx="3789596" cy="1577522"/>
          </a:xfrm>
          <a:prstGeom prst="bentConnector3">
            <a:avLst>
              <a:gd name="adj1" fmla="val 90467"/>
            </a:avLst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6F91C90B-E196-43B5-9D80-2DCD0E2D88C8}"/>
              </a:ext>
            </a:extLst>
          </p:cNvPr>
          <p:cNvSpPr/>
          <p:nvPr/>
        </p:nvSpPr>
        <p:spPr>
          <a:xfrm>
            <a:off x="0" y="6609617"/>
            <a:ext cx="634318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Plaza V et al. GEMA 5.0. Guía Española para el manejo del asma. 2020. Disponible en https://www.gemasma.com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75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67895-C151-41B7-9A50-72289BAA8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045"/>
          </a:xfrm>
        </p:spPr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Clasificación de la gravedad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3E06F5E-7FAD-47FC-898F-77D453945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716" y="3889305"/>
            <a:ext cx="8766717" cy="28344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A4CE3F-6D07-4F4A-9A1C-F2714ADE2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250" y="1299730"/>
            <a:ext cx="3775497" cy="2533015"/>
          </a:xfrm>
          <a:prstGeom prst="rect">
            <a:avLst/>
          </a:prstGeom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27E5B97-4E7B-4622-86F3-12F8419FC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78" y="1299730"/>
            <a:ext cx="2301439" cy="22404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1CD25D1-E08B-4EFB-A743-C2B7F47A84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6" name="Imagen 5" descr="Un reloj en el medio&#10;&#10;Descripción generada automáticamente">
            <a:extLst>
              <a:ext uri="{FF2B5EF4-FFF2-40B4-BE49-F238E27FC236}">
                <a16:creationId xmlns:a16="http://schemas.microsoft.com/office/drawing/2014/main" id="{89A88637-1B43-40FE-8DD6-68556208B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828" y="4639929"/>
            <a:ext cx="1726265" cy="208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6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39BEF-005C-42CF-AC1E-0186B06C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Concepto de control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DBF0A-7D9F-4A89-B45C-225A32596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3" y="1731029"/>
            <a:ext cx="6241304" cy="37505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1784A1-94B2-4DEA-9B74-098F9BD0E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49" y="167035"/>
            <a:ext cx="2584928" cy="780356"/>
          </a:xfrm>
          <a:prstGeom prst="rect">
            <a:avLst/>
          </a:prstGeom>
        </p:spPr>
      </p:pic>
      <p:pic>
        <p:nvPicPr>
          <p:cNvPr id="7" name="Marcador de contenido 3">
            <a:extLst>
              <a:ext uri="{FF2B5EF4-FFF2-40B4-BE49-F238E27FC236}">
                <a16:creationId xmlns:a16="http://schemas.microsoft.com/office/drawing/2014/main" id="{CDF35E56-1A0B-43B9-950D-D8CE6AC22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40240" y="3181666"/>
            <a:ext cx="5554692" cy="24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318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724</Words>
  <Application>Microsoft Office PowerPoint</Application>
  <PresentationFormat>Panorámica</PresentationFormat>
  <Paragraphs>81</Paragraphs>
  <Slides>18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MuseoSans-100</vt:lpstr>
      <vt:lpstr>MuseoSans-300</vt:lpstr>
      <vt:lpstr>Tema de Office</vt:lpstr>
      <vt:lpstr>GEMA 5.0</vt:lpstr>
      <vt:lpstr>Definición y prevalencia</vt:lpstr>
      <vt:lpstr>Diagnóstico en AP</vt:lpstr>
      <vt:lpstr>Diagnóstico diferencial</vt:lpstr>
      <vt:lpstr>Diagnóstico en AP</vt:lpstr>
      <vt:lpstr>Diagnóstico en AP</vt:lpstr>
      <vt:lpstr>Fenotipo asma alérgica</vt:lpstr>
      <vt:lpstr>Clasificación de la gravedad</vt:lpstr>
      <vt:lpstr>Concepto de control</vt:lpstr>
      <vt:lpstr>Concepto y clasificación del control</vt:lpstr>
      <vt:lpstr>Cuantificar grado de control – ACT/ACQ</vt:lpstr>
      <vt:lpstr>Tratamiento de mantenimiento</vt:lpstr>
      <vt:lpstr>Tratamiento de mantenimiento</vt:lpstr>
      <vt:lpstr>Presentación de PowerPoint</vt:lpstr>
      <vt:lpstr>Seguridad en el tratamiento</vt:lpstr>
      <vt:lpstr>Educación en asma</vt:lpstr>
      <vt:lpstr>Educación en asma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GEMA 5.0</dc:title>
  <dc:creator>Daniel Rey Aldana</dc:creator>
  <cp:lastModifiedBy>Daniel Rey Aldana</cp:lastModifiedBy>
  <cp:revision>52</cp:revision>
  <dcterms:created xsi:type="dcterms:W3CDTF">2020-05-22T11:18:50Z</dcterms:created>
  <dcterms:modified xsi:type="dcterms:W3CDTF">2020-05-27T15:31:22Z</dcterms:modified>
</cp:coreProperties>
</file>