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3"/>
  </p:notesMasterIdLst>
  <p:sldIdLst>
    <p:sldId id="256" r:id="rId2"/>
    <p:sldId id="273" r:id="rId3"/>
    <p:sldId id="272" r:id="rId4"/>
    <p:sldId id="283" r:id="rId5"/>
    <p:sldId id="275" r:id="rId6"/>
    <p:sldId id="274" r:id="rId7"/>
    <p:sldId id="270" r:id="rId8"/>
    <p:sldId id="271" r:id="rId9"/>
    <p:sldId id="277" r:id="rId10"/>
    <p:sldId id="276" r:id="rId11"/>
    <p:sldId id="266" r:id="rId12"/>
    <p:sldId id="267" r:id="rId13"/>
    <p:sldId id="268" r:id="rId14"/>
    <p:sldId id="269" r:id="rId15"/>
    <p:sldId id="285" r:id="rId16"/>
    <p:sldId id="278" r:id="rId17"/>
    <p:sldId id="284" r:id="rId18"/>
    <p:sldId id="279" r:id="rId19"/>
    <p:sldId id="280" r:id="rId20"/>
    <p:sldId id="257" r:id="rId21"/>
    <p:sldId id="259" r:id="rId22"/>
    <p:sldId id="260" r:id="rId23"/>
    <p:sldId id="265" r:id="rId24"/>
    <p:sldId id="262" r:id="rId25"/>
    <p:sldId id="261" r:id="rId26"/>
    <p:sldId id="281" r:id="rId27"/>
    <p:sldId id="282" r:id="rId28"/>
    <p:sldId id="286" r:id="rId29"/>
    <p:sldId id="289" r:id="rId30"/>
    <p:sldId id="287" r:id="rId31"/>
    <p:sldId id="288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7423"/>
    <a:srgbClr val="936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4" y="-3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AFFA-9963-864E-8F82-5E8D5AF3BFCF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B9FD8-9A6D-D246-863A-B51100A3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españoles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de La Paz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 de 300 </a:t>
            </a:r>
            <a:r>
              <a:rPr lang="en-US" baseline="0" dirty="0" err="1" smtClean="0"/>
              <a:t>pacientes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seguimiento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biológicos</a:t>
            </a:r>
            <a:r>
              <a:rPr lang="en-US" baseline="0" dirty="0" smtClean="0"/>
              <a:t>, no </a:t>
            </a:r>
            <a:r>
              <a:rPr lang="en-US" baseline="0" dirty="0" err="1" smtClean="0"/>
              <a:t>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afecte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gravedad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Covid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ningún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influencia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ningun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sentido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otro</a:t>
            </a:r>
            <a:r>
              <a:rPr lang="en-US" baseline="0" dirty="0" smtClean="0"/>
              <a:t> (protector o </a:t>
            </a:r>
            <a:r>
              <a:rPr lang="en-US" baseline="0" dirty="0" err="1" smtClean="0"/>
              <a:t>perjudicial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En </a:t>
            </a:r>
            <a:r>
              <a:rPr lang="en-US" baseline="0" dirty="0" err="1" smtClean="0"/>
              <a:t>nuestro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ningún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paciente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tratamiento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biológico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prsentado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infección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9FD8-9A6D-D246-863A-B51100A30F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3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comunicación</a:t>
            </a:r>
            <a:r>
              <a:rPr lang="en-US" dirty="0" smtClean="0"/>
              <a:t> </a:t>
            </a:r>
            <a:r>
              <a:rPr lang="en-US" dirty="0" err="1" smtClean="0"/>
              <a:t>bidireccional</a:t>
            </a:r>
            <a:r>
              <a:rPr lang="en-US" dirty="0" smtClean="0"/>
              <a:t> entre ambos </a:t>
            </a:r>
            <a:r>
              <a:rPr lang="en-US" dirty="0" err="1" smtClean="0"/>
              <a:t>niveles</a:t>
            </a:r>
            <a:r>
              <a:rPr lang="en-US" dirty="0" smtClean="0"/>
              <a:t> de </a:t>
            </a:r>
            <a:r>
              <a:rPr lang="en-US" dirty="0" err="1" smtClean="0"/>
              <a:t>asistencia</a:t>
            </a:r>
            <a:r>
              <a:rPr lang="en-US" dirty="0" smtClean="0"/>
              <a:t> y </a:t>
            </a:r>
            <a:r>
              <a:rPr lang="en-US" dirty="0" err="1" smtClean="0"/>
              <a:t>mejorar</a:t>
            </a:r>
            <a:r>
              <a:rPr lang="en-US" dirty="0" smtClean="0"/>
              <a:t> la </a:t>
            </a:r>
            <a:r>
              <a:rPr lang="en-US" dirty="0" err="1" smtClean="0"/>
              <a:t>continuidad</a:t>
            </a:r>
            <a:r>
              <a:rPr lang="en-US" dirty="0" smtClean="0"/>
              <a:t> </a:t>
            </a:r>
            <a:r>
              <a:rPr lang="en-US" dirty="0" err="1" smtClean="0"/>
              <a:t>asistencial</a:t>
            </a:r>
            <a:r>
              <a:rPr lang="en-US" dirty="0" smtClean="0"/>
              <a:t>, el </a:t>
            </a:r>
            <a:r>
              <a:rPr lang="en-US" dirty="0" err="1" smtClean="0"/>
              <a:t>documento</a:t>
            </a:r>
            <a:r>
              <a:rPr lang="en-US" dirty="0" smtClean="0"/>
              <a:t> propone </a:t>
            </a:r>
            <a:r>
              <a:rPr lang="en-US" dirty="0" err="1" smtClean="0"/>
              <a:t>plantillas</a:t>
            </a:r>
            <a:r>
              <a:rPr lang="en-US" dirty="0" smtClean="0"/>
              <a:t> de</a:t>
            </a:r>
          </a:p>
          <a:p>
            <a:r>
              <a:rPr lang="en-US" dirty="0" err="1" smtClean="0"/>
              <a:t>derivación</a:t>
            </a:r>
            <a:r>
              <a:rPr lang="en-US" dirty="0" smtClean="0"/>
              <a:t> </a:t>
            </a:r>
            <a:r>
              <a:rPr lang="en-US" dirty="0" err="1" smtClean="0"/>
              <a:t>específicas</a:t>
            </a:r>
            <a:r>
              <a:rPr lang="en-US" dirty="0" smtClean="0"/>
              <a:t> </a:t>
            </a:r>
            <a:r>
              <a:rPr lang="en-US" dirty="0" err="1" smtClean="0"/>
              <a:t>informatizadas</a:t>
            </a:r>
            <a:r>
              <a:rPr lang="en-US" dirty="0" smtClean="0"/>
              <a:t> y el 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r>
              <a:rPr lang="en-US" dirty="0" err="1" smtClean="0"/>
              <a:t>mínimo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contener</a:t>
            </a:r>
            <a:r>
              <a:rPr lang="en-US" dirty="0" smtClean="0"/>
              <a:t> los </a:t>
            </a:r>
            <a:r>
              <a:rPr lang="en-US" dirty="0" err="1" smtClean="0"/>
              <a:t>informes</a:t>
            </a:r>
            <a:r>
              <a:rPr lang="en-US" dirty="0" smtClean="0"/>
              <a:t> de la AE en </a:t>
            </a:r>
            <a:r>
              <a:rPr lang="en-US" dirty="0" err="1" smtClean="0"/>
              <a:t>asma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9FD8-9A6D-D246-863A-B51100A30F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5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Parece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sólo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factor de </a:t>
            </a:r>
            <a:r>
              <a:rPr lang="en-US" baseline="0" dirty="0" err="1" smtClean="0"/>
              <a:t>riesgo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incluso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un factor </a:t>
            </a:r>
            <a:r>
              <a:rPr lang="en-US" baseline="0" dirty="0" smtClean="0"/>
              <a:t>protector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9FD8-9A6D-D246-863A-B51100A30F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Artículo</a:t>
            </a:r>
            <a:r>
              <a:rPr lang="en-US" dirty="0" smtClean="0"/>
              <a:t> </a:t>
            </a:r>
            <a:r>
              <a:rPr lang="en-US" dirty="0" err="1" smtClean="0"/>
              <a:t>publicado</a:t>
            </a:r>
            <a:r>
              <a:rPr lang="en-US" dirty="0" smtClean="0"/>
              <a:t> en</a:t>
            </a:r>
            <a:r>
              <a:rPr lang="en-US" baseline="0" dirty="0" smtClean="0"/>
              <a:t> la base de </a:t>
            </a:r>
            <a:r>
              <a:rPr lang="en-US" baseline="0" dirty="0" err="1" smtClean="0"/>
              <a:t>datos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día</a:t>
            </a:r>
            <a:r>
              <a:rPr lang="en-US" baseline="0" dirty="0" smtClean="0"/>
              <a:t> de hoy en el </a:t>
            </a:r>
            <a:r>
              <a:rPr lang="en-US" baseline="0" dirty="0" err="1" smtClean="0"/>
              <a:t>mundo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incluye</a:t>
            </a:r>
            <a:r>
              <a:rPr lang="en-US" baseline="0" dirty="0" smtClean="0"/>
              <a:t> a 17 </a:t>
            </a:r>
            <a:r>
              <a:rPr lang="en-US" baseline="0" dirty="0" err="1" smtClean="0"/>
              <a:t>millones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individuos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encuentra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asma</a:t>
            </a:r>
            <a:r>
              <a:rPr lang="en-US" baseline="0" dirty="0" smtClean="0"/>
              <a:t> grave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un factor de </a:t>
            </a:r>
            <a:r>
              <a:rPr lang="en-US" baseline="0" dirty="0" err="1" smtClean="0"/>
              <a:t>riesgo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9FD8-9A6D-D246-863A-B51100A30F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Siempre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puntos</a:t>
            </a:r>
            <a:r>
              <a:rPr lang="en-US" baseline="0" dirty="0" smtClean="0"/>
              <a:t> de vista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afrontar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enfermedad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diversos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caminos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diagnóstico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depende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localización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perspectiva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medios</a:t>
            </a:r>
            <a:r>
              <a:rPr lang="mr-IN" baseline="0" dirty="0" smtClean="0"/>
              <a:t>…</a:t>
            </a:r>
            <a:endParaRPr lang="es-ES_tradnl" baseline="0" dirty="0" smtClean="0"/>
          </a:p>
          <a:p>
            <a:endParaRPr lang="es-ES_tradnl" baseline="0" dirty="0" smtClean="0"/>
          </a:p>
          <a:p>
            <a:r>
              <a:rPr lang="es-ES_tradnl" baseline="0" dirty="0" smtClean="0"/>
              <a:t>Imagen obtenida tras búsqueda en </a:t>
            </a:r>
            <a:r>
              <a:rPr lang="es-ES_tradnl" baseline="0" dirty="0" err="1" smtClean="0"/>
              <a:t>google</a:t>
            </a:r>
            <a:r>
              <a:rPr lang="es-ES_tradnl" baseline="0" dirty="0" smtClean="0"/>
              <a:t>: </a:t>
            </a:r>
            <a:r>
              <a:rPr lang="es-ES_tradnl" baseline="0" dirty="0" err="1" smtClean="0"/>
              <a:t>https</a:t>
            </a:r>
            <a:r>
              <a:rPr lang="es-ES_tradnl" baseline="0" dirty="0" smtClean="0"/>
              <a:t>://</a:t>
            </a:r>
            <a:r>
              <a:rPr lang="es-ES_tradnl" baseline="0" dirty="0" err="1" smtClean="0"/>
              <a:t>www.google.es</a:t>
            </a:r>
            <a:r>
              <a:rPr lang="es-ES_tradnl" baseline="0" dirty="0" smtClean="0"/>
              <a:t>/</a:t>
            </a:r>
            <a:r>
              <a:rPr lang="es-ES_tradnl" baseline="0" dirty="0" err="1" smtClean="0"/>
              <a:t>url?sa</a:t>
            </a:r>
            <a:r>
              <a:rPr lang="es-ES_tradnl" baseline="0" dirty="0" smtClean="0"/>
              <a:t>=</a:t>
            </a:r>
            <a:r>
              <a:rPr lang="es-ES_tradnl" baseline="0" dirty="0" err="1" smtClean="0"/>
              <a:t>i&amp;rct</a:t>
            </a:r>
            <a:r>
              <a:rPr lang="es-ES_tradnl" baseline="0" dirty="0" smtClean="0"/>
              <a:t>=</a:t>
            </a:r>
            <a:r>
              <a:rPr lang="es-ES_tradnl" baseline="0" dirty="0" err="1" smtClean="0"/>
              <a:t>j&amp;q</a:t>
            </a:r>
            <a:r>
              <a:rPr lang="es-ES_tradnl" baseline="0" dirty="0" smtClean="0"/>
              <a:t>=&amp;</a:t>
            </a:r>
            <a:r>
              <a:rPr lang="es-ES_tradnl" baseline="0" dirty="0" err="1" smtClean="0"/>
              <a:t>esrc</a:t>
            </a:r>
            <a:r>
              <a:rPr lang="es-ES_tradnl" baseline="0" dirty="0" smtClean="0"/>
              <a:t>=</a:t>
            </a:r>
            <a:r>
              <a:rPr lang="es-ES_tradnl" baseline="0" dirty="0" err="1" smtClean="0"/>
              <a:t>s&amp;source</a:t>
            </a:r>
            <a:r>
              <a:rPr lang="es-ES_tradnl" baseline="0" dirty="0" smtClean="0"/>
              <a:t>=</a:t>
            </a:r>
            <a:r>
              <a:rPr lang="es-ES_tradnl" baseline="0" dirty="0" err="1" smtClean="0"/>
              <a:t>images&amp;cd</a:t>
            </a:r>
            <a:r>
              <a:rPr lang="es-ES_tradnl" baseline="0" dirty="0" smtClean="0"/>
              <a:t>=&amp;</a:t>
            </a:r>
            <a:r>
              <a:rPr lang="es-ES_tradnl" baseline="0" dirty="0" err="1" smtClean="0"/>
              <a:t>cad</a:t>
            </a:r>
            <a:r>
              <a:rPr lang="es-ES_tradnl" baseline="0" dirty="0" smtClean="0"/>
              <a:t>=</a:t>
            </a:r>
            <a:r>
              <a:rPr lang="es-ES_tradnl" baseline="0" dirty="0" err="1" smtClean="0"/>
              <a:t>rja&amp;uact</a:t>
            </a:r>
            <a:r>
              <a:rPr lang="es-ES_tradnl" baseline="0" smtClean="0"/>
              <a:t>=8&amp;ved=0ahUKEwji2MLWrufSAhXH1hQKHc-CBwMQjRwIBw&amp;url=http%3A%2F%2Fwww.cossio.net%2Factividades%2Fpinacoteca%2Fp_02_03%2Fescher.htm&amp;psig=AFQjCNHyo1J__9cvpgx0XQbKIsQ58wDtVg&amp;ust=1490177701986559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2A9B-D571-40FE-9A1C-E80E966205BD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9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6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1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2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F21F8-CB88-5E43-9121-2092F3468D2C}" type="datetimeFigureOut">
              <a:rPr lang="en-US" smtClean="0"/>
              <a:t>26/05/20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CEBF-E80A-564F-A509-1068379F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9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1925"/>
            <a:ext cx="6400800" cy="13144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Abel </a:t>
            </a:r>
            <a:r>
              <a:rPr lang="en-US" dirty="0" err="1" smtClean="0"/>
              <a:t>Pallarés</a:t>
            </a:r>
            <a:r>
              <a:rPr lang="en-US" dirty="0" smtClean="0"/>
              <a:t> </a:t>
            </a:r>
            <a:r>
              <a:rPr lang="en-US" dirty="0" err="1" smtClean="0"/>
              <a:t>Sanmartín</a:t>
            </a:r>
            <a:endParaRPr lang="en-US" dirty="0" smtClean="0"/>
          </a:p>
          <a:p>
            <a:r>
              <a:rPr lang="en-US" dirty="0" err="1" smtClean="0"/>
              <a:t>Unidad</a:t>
            </a:r>
            <a:r>
              <a:rPr lang="en-US" dirty="0" smtClean="0"/>
              <a:t> </a:t>
            </a:r>
            <a:r>
              <a:rPr lang="en-US" dirty="0" err="1" smtClean="0"/>
              <a:t>Especializada</a:t>
            </a:r>
            <a:r>
              <a:rPr lang="en-US" dirty="0" smtClean="0"/>
              <a:t> de </a:t>
            </a:r>
            <a:r>
              <a:rPr lang="en-US" dirty="0" err="1" smtClean="0"/>
              <a:t>Asma</a:t>
            </a:r>
            <a:endParaRPr lang="en-US" dirty="0" smtClean="0"/>
          </a:p>
          <a:p>
            <a:r>
              <a:rPr lang="en-US" dirty="0" smtClean="0"/>
              <a:t>Hospital </a:t>
            </a:r>
            <a:r>
              <a:rPr lang="en-US" dirty="0" err="1" smtClean="0"/>
              <a:t>Universitario</a:t>
            </a:r>
            <a:r>
              <a:rPr lang="en-US" dirty="0" smtClean="0"/>
              <a:t> Álvaro </a:t>
            </a:r>
            <a:r>
              <a:rPr lang="en-US" dirty="0" err="1" smtClean="0"/>
              <a:t>Cunqueiro</a:t>
            </a:r>
            <a:r>
              <a:rPr lang="en-US" dirty="0" smtClean="0"/>
              <a:t> de Vigo</a:t>
            </a:r>
            <a:endParaRPr lang="en-US" dirty="0"/>
          </a:p>
        </p:txBody>
      </p:sp>
      <p:pic>
        <p:nvPicPr>
          <p:cNvPr id="4" name="Picture 3" descr="Captura de pantalla 2020-05-23 a las 19.29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r="6549" b="87421"/>
          <a:stretch/>
        </p:blipFill>
        <p:spPr>
          <a:xfrm>
            <a:off x="7366000" y="4595572"/>
            <a:ext cx="1778000" cy="550469"/>
          </a:xfrm>
          <a:prstGeom prst="rect">
            <a:avLst/>
          </a:prstGeom>
        </p:spPr>
      </p:pic>
      <p:pic>
        <p:nvPicPr>
          <p:cNvPr id="5" name="Picture 4" descr="HAC noch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43999" cy="302410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1" y="4813810"/>
            <a:ext cx="3114360" cy="291995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71600" y="1968787"/>
            <a:ext cx="688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Manejo</a:t>
            </a:r>
            <a:r>
              <a:rPr lang="en-US" sz="3200" b="1" dirty="0" smtClean="0">
                <a:solidFill>
                  <a:schemeClr val="bg1"/>
                </a:solidFill>
              </a:rPr>
              <a:t> del </a:t>
            </a:r>
            <a:r>
              <a:rPr lang="en-US" sz="3200" b="1" dirty="0" err="1" smtClean="0">
                <a:solidFill>
                  <a:schemeClr val="bg1"/>
                </a:solidFill>
              </a:rPr>
              <a:t>asma</a:t>
            </a:r>
            <a:r>
              <a:rPr lang="en-US" sz="3200" b="1" dirty="0" smtClean="0">
                <a:solidFill>
                  <a:schemeClr val="bg1"/>
                </a:solidFill>
              </a:rPr>
              <a:t> grave en </a:t>
            </a:r>
            <a:r>
              <a:rPr lang="en-US" sz="3200" b="1" dirty="0" err="1" smtClean="0">
                <a:solidFill>
                  <a:schemeClr val="bg1"/>
                </a:solidFill>
              </a:rPr>
              <a:t>Neumología</a:t>
            </a:r>
            <a:r>
              <a:rPr lang="en-US" sz="3200" b="1" dirty="0" smtClean="0">
                <a:solidFill>
                  <a:schemeClr val="bg1"/>
                </a:solidFill>
              </a:rPr>
              <a:t> Nueva </a:t>
            </a:r>
            <a:r>
              <a:rPr lang="en-US" sz="3200" b="1" dirty="0" err="1" smtClean="0">
                <a:solidFill>
                  <a:schemeClr val="bg1"/>
                </a:solidFill>
              </a:rPr>
              <a:t>Guía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Gema</a:t>
            </a:r>
            <a:r>
              <a:rPr lang="en-US" sz="3200" b="1" dirty="0" smtClean="0">
                <a:solidFill>
                  <a:schemeClr val="bg1"/>
                </a:solidFill>
              </a:rPr>
              <a:t> 5.0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6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799419"/>
            <a:chOff x="0" y="0"/>
            <a:chExt cx="9144000" cy="799419"/>
          </a:xfrm>
        </p:grpSpPr>
        <p:pic>
          <p:nvPicPr>
            <p:cNvPr id="5" name="Picture 4" descr="Captura de pantalla 2020-05-23 a las 19.29.0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3" b="84245"/>
            <a:stretch/>
          </p:blipFill>
          <p:spPr>
            <a:xfrm>
              <a:off x="0" y="1"/>
              <a:ext cx="8566727" cy="799418"/>
            </a:xfrm>
            <a:prstGeom prst="rect">
              <a:avLst/>
            </a:prstGeom>
          </p:spPr>
        </p:pic>
        <p:pic>
          <p:nvPicPr>
            <p:cNvPr id="6" name="Picture 5" descr="Captura de pantalla 2020-05-23 a las 19.29.0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9" b="84245"/>
            <a:stretch/>
          </p:blipFill>
          <p:spPr>
            <a:xfrm>
              <a:off x="0" y="0"/>
              <a:ext cx="9144000" cy="799418"/>
            </a:xfrm>
            <a:prstGeom prst="rect">
              <a:avLst/>
            </a:prstGeom>
          </p:spPr>
        </p:pic>
      </p:grpSp>
      <p:pic>
        <p:nvPicPr>
          <p:cNvPr id="7" name="Picture 6" descr="Captura de pantalla 2020-05-23 a las 20.05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96" y="449038"/>
            <a:ext cx="5756832" cy="4344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094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19.2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671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pantalla 2020-05-23 a las 19.2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Captura de pantalla 2020-05-23 a las 19.29.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r="6549" b="84245"/>
          <a:stretch/>
        </p:blipFill>
        <p:spPr>
          <a:xfrm>
            <a:off x="7458363" y="1"/>
            <a:ext cx="1697182" cy="6580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379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pantalla 2020-05-23 a las 19.2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5"/>
            <a:ext cx="9144000" cy="4991030"/>
          </a:xfrm>
          <a:prstGeom prst="rect">
            <a:avLst/>
          </a:prstGeom>
        </p:spPr>
      </p:pic>
      <p:pic>
        <p:nvPicPr>
          <p:cNvPr id="7" name="Picture 6" descr="Captura de pantalla 2020-05-23 a las 19.29.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r="6549" b="84245"/>
          <a:stretch/>
        </p:blipFill>
        <p:spPr>
          <a:xfrm>
            <a:off x="7458363" y="1"/>
            <a:ext cx="1697182" cy="6580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41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19.2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046032"/>
          </a:xfrm>
          <a:prstGeom prst="rect">
            <a:avLst/>
          </a:prstGeom>
        </p:spPr>
      </p:pic>
      <p:pic>
        <p:nvPicPr>
          <p:cNvPr id="5" name="Picture 4" descr="Captura de pantalla 2020-05-23 a las 19.29.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r="6549" b="84245"/>
          <a:stretch/>
        </p:blipFill>
        <p:spPr>
          <a:xfrm>
            <a:off x="7458363" y="1"/>
            <a:ext cx="1697182" cy="6580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057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376"/>
            <a:ext cx="8229600" cy="857250"/>
          </a:xfrm>
        </p:spPr>
        <p:txBody>
          <a:bodyPr/>
          <a:lstStyle/>
          <a:p>
            <a:r>
              <a:rPr lang="en-US" dirty="0" err="1" smtClean="0"/>
              <a:t>Fármacos</a:t>
            </a:r>
            <a:r>
              <a:rPr lang="en-US" dirty="0" smtClean="0"/>
              <a:t> </a:t>
            </a:r>
            <a:r>
              <a:rPr lang="en-US" dirty="0" err="1" smtClean="0"/>
              <a:t>biológicos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38" y="733264"/>
            <a:ext cx="8229600" cy="691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Mantener</a:t>
            </a:r>
            <a:r>
              <a:rPr lang="en-US" sz="2400" dirty="0" smtClean="0"/>
              <a:t> el </a:t>
            </a:r>
            <a:r>
              <a:rPr lang="en-US" sz="2400" dirty="0" err="1" smtClean="0"/>
              <a:t>tratamiento</a:t>
            </a:r>
            <a:r>
              <a:rPr lang="en-US" sz="2400" dirty="0" smtClean="0"/>
              <a:t> </a:t>
            </a:r>
            <a:r>
              <a:rPr lang="en-US" sz="2400" dirty="0" err="1" smtClean="0"/>
              <a:t>durante</a:t>
            </a:r>
            <a:r>
              <a:rPr lang="en-US" sz="2400" dirty="0" smtClean="0"/>
              <a:t> la </a:t>
            </a:r>
            <a:r>
              <a:rPr lang="en-US" sz="2400" dirty="0" err="1" smtClean="0"/>
              <a:t>epidemia</a:t>
            </a:r>
            <a:endParaRPr lang="en-US" sz="2400" dirty="0"/>
          </a:p>
        </p:txBody>
      </p:sp>
      <p:pic>
        <p:nvPicPr>
          <p:cNvPr id="4" name="Picture 3" descr="Captura de pantalla 2020-05-23 a las 19.3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1" y="1099800"/>
            <a:ext cx="7525657" cy="3898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2839" y="4834598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917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78"/>
            <a:ext cx="8229600" cy="3394472"/>
          </a:xfrm>
        </p:spPr>
        <p:txBody>
          <a:bodyPr/>
          <a:lstStyle/>
          <a:p>
            <a:r>
              <a:rPr lang="en-US" dirty="0" err="1" smtClean="0"/>
              <a:t>Educación</a:t>
            </a:r>
            <a:r>
              <a:rPr lang="en-US" dirty="0" smtClean="0"/>
              <a:t> del </a:t>
            </a:r>
            <a:r>
              <a:rPr lang="en-US" dirty="0" err="1" smtClean="0"/>
              <a:t>asma</a:t>
            </a:r>
            <a:endParaRPr lang="en-US" dirty="0" smtClean="0"/>
          </a:p>
          <a:p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farmacológico</a:t>
            </a:r>
            <a:r>
              <a:rPr lang="en-US" dirty="0" smtClean="0"/>
              <a:t> de base</a:t>
            </a:r>
          </a:p>
          <a:p>
            <a:r>
              <a:rPr lang="en-US" dirty="0" err="1" smtClean="0"/>
              <a:t>Tratamiento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comorbilidades</a:t>
            </a:r>
            <a:endParaRPr lang="en-US" dirty="0"/>
          </a:p>
        </p:txBody>
      </p:sp>
      <p:pic>
        <p:nvPicPr>
          <p:cNvPr id="4" name="Picture 3" descr="Captura de pantalla 2020-05-23 a las 19.29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r="6549" b="84245"/>
          <a:stretch/>
        </p:blipFill>
        <p:spPr>
          <a:xfrm>
            <a:off x="7458363" y="1"/>
            <a:ext cx="1697182" cy="658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753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ención-primaria-1200x6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" y="-4166"/>
            <a:ext cx="9124366" cy="5062809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468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¿</a:t>
            </a:r>
            <a:r>
              <a:rPr lang="en-US" sz="3200" dirty="0" err="1" smtClean="0"/>
              <a:t>Cuando</a:t>
            </a:r>
            <a:r>
              <a:rPr lang="en-US" sz="3200" dirty="0" smtClean="0"/>
              <a:t> </a:t>
            </a:r>
            <a:r>
              <a:rPr lang="en-US" sz="3200" dirty="0" err="1" smtClean="0"/>
              <a:t>remitir</a:t>
            </a:r>
            <a:r>
              <a:rPr lang="en-US" sz="3200" dirty="0" smtClean="0"/>
              <a:t> un@ </a:t>
            </a:r>
            <a:r>
              <a:rPr lang="en-US" sz="3200" dirty="0" err="1" smtClean="0"/>
              <a:t>asmátic</a:t>
            </a:r>
            <a:r>
              <a:rPr lang="en-US" sz="3200" dirty="0" smtClean="0"/>
              <a:t>@ a </a:t>
            </a:r>
            <a:r>
              <a:rPr lang="en-US" sz="3200" dirty="0" err="1" smtClean="0"/>
              <a:t>Neumología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99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20.1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2" y="0"/>
            <a:ext cx="3624189" cy="5143500"/>
          </a:xfrm>
          <a:prstGeom prst="rect">
            <a:avLst/>
          </a:prstGeom>
        </p:spPr>
      </p:pic>
      <p:pic>
        <p:nvPicPr>
          <p:cNvPr id="5" name="Picture 4" descr="Captura de pantalla 2020-05-23 a las 20.18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14" y="0"/>
            <a:ext cx="4838086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7547" y="1928092"/>
            <a:ext cx="3036455" cy="140854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2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20.24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86864"/>
            <a:ext cx="9017000" cy="3848100"/>
          </a:xfrm>
          <a:prstGeom prst="rect">
            <a:avLst/>
          </a:prstGeom>
        </p:spPr>
      </p:pic>
      <p:pic>
        <p:nvPicPr>
          <p:cNvPr id="5" name="Picture 4" descr="Captura de pantalla 2020-05-23 a las 19.29.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r="6549" b="84245"/>
          <a:stretch/>
        </p:blipFill>
        <p:spPr>
          <a:xfrm>
            <a:off x="7458363" y="1"/>
            <a:ext cx="1697182" cy="658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758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19.3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7" y="1365828"/>
            <a:ext cx="8420100" cy="2971800"/>
          </a:xfrm>
          <a:prstGeom prst="rect">
            <a:avLst/>
          </a:prstGeom>
        </p:spPr>
      </p:pic>
      <p:pic>
        <p:nvPicPr>
          <p:cNvPr id="5" name="Picture 4" descr="Captura de pantalla 2020-05-23 a las 19.29.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r="6549" b="84245"/>
          <a:stretch/>
        </p:blipFill>
        <p:spPr>
          <a:xfrm>
            <a:off x="7377545" y="1"/>
            <a:ext cx="1778000" cy="6894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err="1" smtClean="0"/>
              <a:t>Asma</a:t>
            </a:r>
            <a:r>
              <a:rPr lang="en-US" dirty="0" smtClean="0"/>
              <a:t> grave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261941" y="2826493"/>
            <a:ext cx="1311041" cy="1362042"/>
          </a:xfrm>
          <a:prstGeom prst="ellipse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2839" y="4834598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278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tura de pantalla 2020-05-25 a las 23.0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592"/>
            <a:ext cx="8229600" cy="85725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Covid</a:t>
            </a:r>
            <a:r>
              <a:rPr lang="en-US" dirty="0" smtClean="0">
                <a:solidFill>
                  <a:srgbClr val="FFFFFF"/>
                </a:solidFill>
              </a:rPr>
              <a:t> 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754" y="1781285"/>
            <a:ext cx="397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Explosión</a:t>
            </a:r>
            <a:r>
              <a:rPr lang="en-US" sz="2400" dirty="0" smtClean="0">
                <a:solidFill>
                  <a:srgbClr val="FFFFFF"/>
                </a:solidFill>
              </a:rPr>
              <a:t> del </a:t>
            </a:r>
            <a:r>
              <a:rPr lang="en-US" sz="2400" dirty="0" err="1" smtClean="0">
                <a:solidFill>
                  <a:srgbClr val="FFFFFF"/>
                </a:solidFill>
              </a:rPr>
              <a:t>conocimiento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7739" y="1991705"/>
            <a:ext cx="314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Infoxicación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INFOXIC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9" y="2421068"/>
            <a:ext cx="3606800" cy="1685925"/>
          </a:xfrm>
          <a:prstGeom prst="rect">
            <a:avLst/>
          </a:prstGeom>
        </p:spPr>
      </p:pic>
      <p:pic>
        <p:nvPicPr>
          <p:cNvPr id="12" name="Picture 11" descr="Explosión-del-conocimiento-300x2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" y="2242949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13 a las 20.11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3557" r="1447" b="5845"/>
          <a:stretch/>
        </p:blipFill>
        <p:spPr>
          <a:xfrm>
            <a:off x="219437" y="12121"/>
            <a:ext cx="8550717" cy="1405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823" y="4807229"/>
            <a:ext cx="3787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Huang C. Lancet 2020; 395: 497-506.</a:t>
            </a:r>
            <a:endParaRPr lang="en-US" sz="1200" dirty="0"/>
          </a:p>
        </p:txBody>
      </p:sp>
      <p:pic>
        <p:nvPicPr>
          <p:cNvPr id="6" name="Picture 5" descr="Captura de pantalla 2020-05-13 a las 20.1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5" y="1489463"/>
            <a:ext cx="7665990" cy="32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081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COVID y </a:t>
            </a:r>
            <a:r>
              <a:rPr lang="en-US" sz="3200" dirty="0" err="1" smtClean="0"/>
              <a:t>enfermedades</a:t>
            </a:r>
            <a:r>
              <a:rPr lang="en-US" sz="3200" dirty="0" smtClean="0"/>
              <a:t> </a:t>
            </a:r>
            <a:r>
              <a:rPr lang="en-US" sz="3200" dirty="0" err="1" smtClean="0"/>
              <a:t>respiratorias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4014" y="4866502"/>
            <a:ext cx="8353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ISCII.Informe</a:t>
            </a:r>
            <a:r>
              <a:rPr lang="en-US" sz="1200" dirty="0" smtClean="0"/>
              <a:t> </a:t>
            </a:r>
            <a:r>
              <a:rPr lang="en-US" sz="1200" dirty="0" err="1" smtClean="0"/>
              <a:t>sobre</a:t>
            </a:r>
            <a:r>
              <a:rPr lang="en-US" sz="1200" dirty="0" smtClean="0"/>
              <a:t> la </a:t>
            </a:r>
            <a:r>
              <a:rPr lang="en-US" sz="1200" dirty="0" err="1" smtClean="0"/>
              <a:t>situación</a:t>
            </a:r>
            <a:r>
              <a:rPr lang="en-US" sz="1200" dirty="0" smtClean="0"/>
              <a:t> de COVID 19 en </a:t>
            </a:r>
            <a:r>
              <a:rPr lang="en-US" sz="1200" dirty="0" err="1" smtClean="0"/>
              <a:t>España</a:t>
            </a:r>
            <a:r>
              <a:rPr lang="en-US" sz="1200" dirty="0" smtClean="0"/>
              <a:t>. </a:t>
            </a:r>
            <a:r>
              <a:rPr lang="en-US" sz="1200" dirty="0" err="1" smtClean="0"/>
              <a:t>Informe</a:t>
            </a:r>
            <a:r>
              <a:rPr lang="en-US" sz="1200" dirty="0" smtClean="0"/>
              <a:t> </a:t>
            </a:r>
            <a:r>
              <a:rPr lang="en-US" sz="1200" dirty="0"/>
              <a:t>N</a:t>
            </a:r>
            <a:r>
              <a:rPr lang="en-US" sz="1200" dirty="0" smtClean="0"/>
              <a:t>.32. 21 de mayo 2020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104814"/>
            <a:ext cx="9144000" cy="3114259"/>
            <a:chOff x="0" y="1104813"/>
            <a:chExt cx="9144000" cy="3114259"/>
          </a:xfrm>
        </p:grpSpPr>
        <p:pic>
          <p:nvPicPr>
            <p:cNvPr id="4" name="Picture 3" descr="Captura de pantalla 2020-05-25 a las 22.53.3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6" y="2941841"/>
              <a:ext cx="9045472" cy="1277231"/>
            </a:xfrm>
            <a:prstGeom prst="rect">
              <a:avLst/>
            </a:prstGeom>
          </p:spPr>
        </p:pic>
        <p:pic>
          <p:nvPicPr>
            <p:cNvPr id="7" name="Picture 6" descr="Captura de pantalla 2020-05-25 a las 22.53.5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04813"/>
              <a:ext cx="9144000" cy="184166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4736" y="3558568"/>
            <a:ext cx="9045472" cy="20804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2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pantalla 2020-05-23 a las 19.06.1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231" r="914"/>
          <a:stretch/>
        </p:blipFill>
        <p:spPr>
          <a:xfrm>
            <a:off x="0" y="1"/>
            <a:ext cx="9144000" cy="5143499"/>
          </a:xfrm>
        </p:spPr>
      </p:pic>
    </p:spTree>
    <p:extLst>
      <p:ext uri="{BB962C8B-B14F-4D97-AF65-F5344CB8AC3E}">
        <p14:creationId xmlns:p14="http://schemas.microsoft.com/office/powerpoint/2010/main" val="282757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4 a las 17.35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32"/>
            <a:ext cx="9144000" cy="999721"/>
          </a:xfrm>
          <a:prstGeom prst="rect">
            <a:avLst/>
          </a:prstGeom>
        </p:spPr>
      </p:pic>
      <p:pic>
        <p:nvPicPr>
          <p:cNvPr id="5" name="Picture 4" descr="Captura de pantalla 2020-05-24 a las 17.37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94" y="0"/>
            <a:ext cx="2742306" cy="492414"/>
          </a:xfrm>
          <a:prstGeom prst="rect">
            <a:avLst/>
          </a:prstGeom>
        </p:spPr>
      </p:pic>
      <p:pic>
        <p:nvPicPr>
          <p:cNvPr id="6" name="Picture 5" descr="Captura de pantalla 2020-05-24 a las 17.39.28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08" y="1050636"/>
            <a:ext cx="4202545" cy="4092864"/>
          </a:xfrm>
          <a:prstGeom prst="rect">
            <a:avLst/>
          </a:prstGeom>
        </p:spPr>
      </p:pic>
      <p:pic>
        <p:nvPicPr>
          <p:cNvPr id="8" name="Picture 7" descr="Captura de pantalla 2020-05-24 a las 17.40.4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/>
          <a:stretch/>
        </p:blipFill>
        <p:spPr>
          <a:xfrm>
            <a:off x="4422460" y="2083875"/>
            <a:ext cx="4532981" cy="898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19053" y="4866502"/>
            <a:ext cx="6535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           </a:t>
            </a:r>
            <a:r>
              <a:rPr lang="en-US" sz="1200" dirty="0"/>
              <a:t>https://</a:t>
            </a:r>
            <a:r>
              <a:rPr lang="en-US" sz="1200" dirty="0" err="1"/>
              <a:t>doi.org</a:t>
            </a:r>
            <a:r>
              <a:rPr lang="en-US" sz="1200" dirty="0"/>
              <a:t>/10.1101/</a:t>
            </a:r>
            <a:r>
              <a:rPr lang="en-US" sz="1200" dirty="0" smtClean="0"/>
              <a:t>2020.05.06.20092999</a:t>
            </a:r>
            <a:endParaRPr lang="en-US" sz="1200" dirty="0"/>
          </a:p>
        </p:txBody>
      </p:sp>
      <p:pic>
        <p:nvPicPr>
          <p:cNvPr id="11" name="Picture 10" descr="Captura de pantalla 2020-05-25 a las 23.15.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12" y="3162597"/>
            <a:ext cx="4678089" cy="9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2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18.5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167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111"/>
            <a:ext cx="8229600" cy="3394472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sz="2800" dirty="0" err="1" smtClean="0"/>
              <a:t>Priorizaci</a:t>
            </a:r>
            <a:r>
              <a:rPr lang="en-US" sz="2800" dirty="0" err="1" smtClean="0"/>
              <a:t>ón</a:t>
            </a:r>
            <a:r>
              <a:rPr lang="en-US" sz="2800" dirty="0" smtClean="0"/>
              <a:t> de la </a:t>
            </a:r>
            <a:r>
              <a:rPr lang="en-US" sz="2800" dirty="0" err="1" smtClean="0"/>
              <a:t>teleconsulta</a:t>
            </a:r>
            <a:endParaRPr lang="en-US" sz="2800" dirty="0" smtClean="0"/>
          </a:p>
          <a:p>
            <a:pPr lvl="1">
              <a:buFont typeface="Wingdings" charset="2"/>
              <a:buChar char="§"/>
            </a:pPr>
            <a:r>
              <a:rPr lang="en-US" sz="2400" dirty="0" err="1" smtClean="0"/>
              <a:t>Uso</a:t>
            </a:r>
            <a:r>
              <a:rPr lang="en-US" sz="2400" dirty="0" smtClean="0"/>
              <a:t> de </a:t>
            </a:r>
            <a:r>
              <a:rPr lang="en-US" sz="2400" smtClean="0"/>
              <a:t>cuestionarios</a:t>
            </a: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800" dirty="0" smtClean="0"/>
              <a:t>No </a:t>
            </a:r>
            <a:r>
              <a:rPr lang="en-US" sz="2800" dirty="0" err="1" smtClean="0"/>
              <a:t>todo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COVID</a:t>
            </a:r>
          </a:p>
          <a:p>
            <a:pPr lvl="1">
              <a:buFont typeface="Wingdings" charset="2"/>
              <a:buChar char="§"/>
            </a:pPr>
            <a:r>
              <a:rPr lang="en-US" sz="2400" dirty="0" err="1" smtClean="0"/>
              <a:t>Probabilidad</a:t>
            </a:r>
            <a:r>
              <a:rPr lang="en-US" sz="2400" dirty="0" smtClean="0"/>
              <a:t> Pre-test</a:t>
            </a:r>
          </a:p>
          <a:p>
            <a:pPr lvl="1">
              <a:buFont typeface="Wingdings" charset="2"/>
              <a:buChar char="§"/>
            </a:pPr>
            <a:r>
              <a:rPr lang="en-US" sz="2400" dirty="0" err="1" smtClean="0"/>
              <a:t>Valorar</a:t>
            </a:r>
            <a:r>
              <a:rPr lang="en-US" sz="2400" dirty="0" smtClean="0"/>
              <a:t> </a:t>
            </a:r>
            <a:r>
              <a:rPr lang="en-US" sz="2400" dirty="0" err="1" smtClean="0"/>
              <a:t>alergias</a:t>
            </a: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800" dirty="0" err="1" smtClean="0"/>
              <a:t>Consulta</a:t>
            </a:r>
            <a:r>
              <a:rPr lang="en-US" sz="2800" dirty="0" smtClean="0"/>
              <a:t> </a:t>
            </a:r>
            <a:r>
              <a:rPr lang="en-US" sz="2800" dirty="0" err="1" smtClean="0"/>
              <a:t>presencial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necesario</a:t>
            </a:r>
            <a:endParaRPr lang="en-US" sz="2800" dirty="0" smtClean="0"/>
          </a:p>
          <a:p>
            <a:pPr>
              <a:buFont typeface="Wingdings" charset="2"/>
              <a:buChar char="§"/>
            </a:pPr>
            <a:r>
              <a:rPr lang="en-US" sz="2800" dirty="0" err="1" smtClean="0"/>
              <a:t>Pruebas</a:t>
            </a:r>
            <a:r>
              <a:rPr lang="en-US" sz="2800" dirty="0" smtClean="0"/>
              <a:t> de </a:t>
            </a:r>
            <a:r>
              <a:rPr lang="en-US" sz="2800" dirty="0" err="1" smtClean="0"/>
              <a:t>función</a:t>
            </a:r>
            <a:r>
              <a:rPr lang="en-US" sz="2800" dirty="0" smtClean="0"/>
              <a:t> </a:t>
            </a:r>
            <a:r>
              <a:rPr lang="en-US" sz="2800" dirty="0" err="1" smtClean="0"/>
              <a:t>pulmonar</a:t>
            </a:r>
            <a:r>
              <a:rPr lang="en-US" sz="2800" dirty="0" smtClean="0"/>
              <a:t>: </a:t>
            </a:r>
            <a:r>
              <a:rPr lang="en-US" sz="2800" dirty="0" err="1" smtClean="0"/>
              <a:t>realiza</a:t>
            </a:r>
            <a:r>
              <a:rPr lang="en-US" sz="2800" dirty="0" err="1" smtClean="0"/>
              <a:t>r</a:t>
            </a:r>
            <a:r>
              <a:rPr lang="en-US" sz="2800" dirty="0" smtClean="0"/>
              <a:t> con </a:t>
            </a:r>
            <a:r>
              <a:rPr lang="en-US" sz="2800" dirty="0" err="1" smtClean="0"/>
              <a:t>precauciones</a:t>
            </a:r>
            <a:endParaRPr lang="en-US" sz="2800" dirty="0" smtClean="0"/>
          </a:p>
          <a:p>
            <a:pPr>
              <a:buFont typeface="Wingdings" charset="2"/>
              <a:buChar char="§"/>
            </a:pPr>
            <a:endParaRPr lang="en-US" sz="2800" dirty="0" smtClean="0"/>
          </a:p>
          <a:p>
            <a:pPr>
              <a:buFont typeface="Wingdings" charset="2"/>
              <a:buChar char="§"/>
            </a:pPr>
            <a:endParaRPr lang="en-US" sz="2800" dirty="0"/>
          </a:p>
        </p:txBody>
      </p:sp>
      <p:pic>
        <p:nvPicPr>
          <p:cNvPr id="4" name="Picture 3" descr="Captura de pantalla 2020-05-26 a las 17.3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45" y="146116"/>
            <a:ext cx="2310936" cy="3108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0415" y="-279317"/>
            <a:ext cx="87661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37423"/>
                </a:solidFill>
              </a:rPr>
              <a:t>s</a:t>
            </a:r>
            <a:endParaRPr lang="en-US" sz="6000" b="1" dirty="0">
              <a:solidFill>
                <a:srgbClr val="9374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7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4 a las 16.4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6 a las 17.30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3" y="150818"/>
            <a:ext cx="8091786" cy="459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1671" y="4792104"/>
            <a:ext cx="5709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Diapositiva</a:t>
            </a:r>
            <a:r>
              <a:rPr lang="en-US" sz="1200" dirty="0" smtClean="0"/>
              <a:t> </a:t>
            </a:r>
            <a:r>
              <a:rPr lang="en-US" sz="1200" dirty="0" err="1" smtClean="0"/>
              <a:t>cortes</a:t>
            </a:r>
            <a:r>
              <a:rPr lang="en-US" sz="1200" dirty="0" err="1" smtClean="0"/>
              <a:t>ía</a:t>
            </a:r>
            <a:r>
              <a:rPr lang="en-US" sz="1200" dirty="0" smtClean="0"/>
              <a:t> del Dr. </a:t>
            </a:r>
            <a:r>
              <a:rPr lang="en-US" sz="1200" dirty="0" err="1" smtClean="0"/>
              <a:t>Fernández</a:t>
            </a:r>
            <a:r>
              <a:rPr lang="en-US" sz="1200" dirty="0" smtClean="0"/>
              <a:t> </a:t>
            </a:r>
            <a:r>
              <a:rPr lang="en-US" sz="1200" dirty="0" err="1" smtClean="0"/>
              <a:t>Villar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520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6 a las 18.0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1" y="1"/>
            <a:ext cx="6518237" cy="1736640"/>
          </a:xfrm>
          <a:prstGeom prst="rect">
            <a:avLst/>
          </a:prstGeom>
        </p:spPr>
      </p:pic>
      <p:pic>
        <p:nvPicPr>
          <p:cNvPr id="5" name="Picture 4" descr="Captura de pantalla 2020-05-26 a las 18.09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86" y="1736640"/>
            <a:ext cx="4053563" cy="3406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273" y="4681004"/>
            <a:ext cx="2309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www.separ.es</a:t>
            </a:r>
            <a:r>
              <a:rPr lang="en-US" sz="1200" dirty="0"/>
              <a:t>/node/1856</a:t>
            </a:r>
          </a:p>
        </p:txBody>
      </p:sp>
    </p:spTree>
    <p:extLst>
      <p:ext uri="{BB962C8B-B14F-4D97-AF65-F5344CB8AC3E}">
        <p14:creationId xmlns:p14="http://schemas.microsoft.com/office/powerpoint/2010/main" val="239110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19.4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5" y="0"/>
            <a:ext cx="7621859" cy="4914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2839" y="4834598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37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6 a las 17.5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431360"/>
            <a:ext cx="4923342" cy="3648640"/>
          </a:xfrm>
          <a:prstGeom prst="rect">
            <a:avLst/>
          </a:prstGeom>
        </p:spPr>
      </p:pic>
      <p:pic>
        <p:nvPicPr>
          <p:cNvPr id="5" name="Picture 4" descr="Captura de pantalla 2020-05-26 a las 17.51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2400"/>
            <a:ext cx="2787431" cy="340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200" y="1259911"/>
            <a:ext cx="1600200" cy="4418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70386" y="317501"/>
            <a:ext cx="2593796" cy="3708400"/>
            <a:chOff x="2743942" y="1231900"/>
            <a:chExt cx="2593796" cy="3708400"/>
          </a:xfrm>
        </p:grpSpPr>
        <p:pic>
          <p:nvPicPr>
            <p:cNvPr id="6" name="Picture 5" descr="Captura de pantalla 2020-05-26 a las 17.51.4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942" y="1231900"/>
              <a:ext cx="2593796" cy="3708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69342" y="3302000"/>
              <a:ext cx="799358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26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Imagen 4" descr="PERSPECTIVA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4"/>
            <a:ext cx="9144000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169131" y="4563382"/>
            <a:ext cx="44640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3200" b="1" dirty="0">
                <a:solidFill>
                  <a:srgbClr val="B5C20A"/>
                </a:solidFill>
              </a:rPr>
              <a:t>   </a:t>
            </a:r>
            <a:r>
              <a:rPr lang="es-ES" sz="3200" b="1" dirty="0">
                <a:solidFill>
                  <a:srgbClr val="9DE61E"/>
                </a:solidFill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148840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183"/>
            <a:ext cx="8229600" cy="857250"/>
          </a:xfrm>
        </p:spPr>
        <p:txBody>
          <a:bodyPr/>
          <a:lstStyle/>
          <a:p>
            <a:r>
              <a:rPr lang="en-US" dirty="0" err="1" smtClean="0"/>
              <a:t>Dosis</a:t>
            </a:r>
            <a:r>
              <a:rPr lang="en-US" dirty="0" smtClean="0"/>
              <a:t> de </a:t>
            </a:r>
            <a:r>
              <a:rPr lang="en-US" dirty="0" err="1" smtClean="0"/>
              <a:t>corticoides</a:t>
            </a:r>
            <a:r>
              <a:rPr lang="en-US" dirty="0" smtClean="0"/>
              <a:t> </a:t>
            </a:r>
            <a:r>
              <a:rPr lang="en-US" dirty="0" err="1" smtClean="0"/>
              <a:t>inhalados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  <p:pic>
        <p:nvPicPr>
          <p:cNvPr id="5" name="Picture 4" descr="Captura de pantalla 2020-05-25 a las 22.1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" y="968385"/>
            <a:ext cx="7564620" cy="38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7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19.5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661"/>
            <a:ext cx="9144000" cy="3945038"/>
          </a:xfrm>
          <a:prstGeom prst="rect">
            <a:avLst/>
          </a:prstGeom>
        </p:spPr>
      </p:pic>
      <p:pic>
        <p:nvPicPr>
          <p:cNvPr id="5" name="Picture 4" descr="Captura de pantalla 2020-05-23 a las 19.29.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6" r="6549" b="84245"/>
          <a:stretch/>
        </p:blipFill>
        <p:spPr>
          <a:xfrm>
            <a:off x="7377545" y="1"/>
            <a:ext cx="1778000" cy="6894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err="1" smtClean="0"/>
              <a:t>Asma</a:t>
            </a:r>
            <a:r>
              <a:rPr lang="en-US" dirty="0" smtClean="0"/>
              <a:t> grave no </a:t>
            </a:r>
            <a:r>
              <a:rPr lang="en-US" dirty="0" err="1" smtClean="0"/>
              <a:t>controlada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740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20-05-23 a las 19.3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4806816"/>
          </a:xfrm>
          <a:prstGeom prst="rect">
            <a:avLst/>
          </a:prstGeom>
        </p:spPr>
      </p:pic>
      <p:pic>
        <p:nvPicPr>
          <p:cNvPr id="3" name="Picture 2" descr="Captura de pantalla 2020-05-23 a las 19.35.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6350" r="2000" b="2724"/>
          <a:stretch/>
        </p:blipFill>
        <p:spPr>
          <a:xfrm>
            <a:off x="5960845" y="1512456"/>
            <a:ext cx="3136973" cy="2366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051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19.27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99"/>
          <a:stretch/>
        </p:blipFill>
        <p:spPr>
          <a:xfrm>
            <a:off x="2" y="1"/>
            <a:ext cx="9143999" cy="51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6455" y="2251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aptura de pantalla 2020-05-23 a las 19.55.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0401" b="37077"/>
          <a:stretch/>
        </p:blipFill>
        <p:spPr>
          <a:xfrm>
            <a:off x="2262910" y="906958"/>
            <a:ext cx="4883727" cy="3526436"/>
          </a:xfrm>
          <a:prstGeom prst="rect">
            <a:avLst/>
          </a:prstGeom>
        </p:spPr>
      </p:pic>
      <p:pic>
        <p:nvPicPr>
          <p:cNvPr id="7" name="Picture 6" descr="Captura de pantalla 2020-05-23 a las 19.55.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9" r="66745" b="15356"/>
          <a:stretch/>
        </p:blipFill>
        <p:spPr>
          <a:xfrm>
            <a:off x="760175" y="2978730"/>
            <a:ext cx="3005469" cy="1027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0545" y="1204403"/>
            <a:ext cx="175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12-30% no </a:t>
            </a:r>
            <a:r>
              <a:rPr lang="en-US" sz="1400" dirty="0" err="1" smtClean="0"/>
              <a:t>padecen</a:t>
            </a:r>
            <a:r>
              <a:rPr lang="en-US" sz="1400" dirty="0" smtClean="0"/>
              <a:t> </a:t>
            </a:r>
            <a:r>
              <a:rPr lang="en-US" sz="1400" dirty="0" err="1" smtClean="0"/>
              <a:t>asma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939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799419"/>
            <a:chOff x="0" y="0"/>
            <a:chExt cx="9144000" cy="799419"/>
          </a:xfrm>
        </p:grpSpPr>
        <p:pic>
          <p:nvPicPr>
            <p:cNvPr id="4" name="Picture 3" descr="Captura de pantalla 2020-05-23 a las 19.29.0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3" b="84245"/>
            <a:stretch/>
          </p:blipFill>
          <p:spPr>
            <a:xfrm>
              <a:off x="0" y="1"/>
              <a:ext cx="8566727" cy="799418"/>
            </a:xfrm>
            <a:prstGeom prst="rect">
              <a:avLst/>
            </a:prstGeom>
          </p:spPr>
        </p:pic>
        <p:pic>
          <p:nvPicPr>
            <p:cNvPr id="6" name="Picture 5" descr="Captura de pantalla 2020-05-23 a las 19.29.0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9" b="84245"/>
            <a:stretch/>
          </p:blipFill>
          <p:spPr>
            <a:xfrm>
              <a:off x="0" y="0"/>
              <a:ext cx="9144000" cy="799418"/>
            </a:xfrm>
            <a:prstGeom prst="rect">
              <a:avLst/>
            </a:prstGeom>
          </p:spPr>
        </p:pic>
      </p:grpSp>
      <p:pic>
        <p:nvPicPr>
          <p:cNvPr id="10" name="Picture 9" descr="Captura de pantalla 2020-05-23 a las 19.59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14" y="417331"/>
            <a:ext cx="5206999" cy="44172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349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5-23 a las 19.55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39326"/>
          <a:stretch/>
        </p:blipFill>
        <p:spPr>
          <a:xfrm>
            <a:off x="508090" y="1085250"/>
            <a:ext cx="7954728" cy="2805547"/>
          </a:xfrm>
          <a:prstGeom prst="rect">
            <a:avLst/>
          </a:prstGeom>
        </p:spPr>
      </p:pic>
      <p:pic>
        <p:nvPicPr>
          <p:cNvPr id="5" name="Picture 4" descr="Captura de pantalla 2020-05-23 a las 19.27.5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99"/>
          <a:stretch/>
        </p:blipFill>
        <p:spPr>
          <a:xfrm>
            <a:off x="2" y="1"/>
            <a:ext cx="9143999" cy="519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3273" y="1443182"/>
            <a:ext cx="2239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50-80% mala </a:t>
            </a:r>
            <a:r>
              <a:rPr lang="en-US" sz="1600" dirty="0" err="1" smtClean="0"/>
              <a:t>adhesión</a:t>
            </a:r>
            <a:r>
              <a:rPr lang="en-US" sz="1600" dirty="0" smtClean="0"/>
              <a:t> o </a:t>
            </a:r>
            <a:r>
              <a:rPr lang="en-US" sz="1600" dirty="0" err="1" smtClean="0"/>
              <a:t>técnica</a:t>
            </a:r>
            <a:r>
              <a:rPr lang="en-US" sz="1600" dirty="0" smtClean="0"/>
              <a:t> </a:t>
            </a:r>
            <a:r>
              <a:rPr lang="en-US" sz="1600" dirty="0" err="1" smtClean="0"/>
              <a:t>inadecuada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412839" y="4812700"/>
            <a:ext cx="774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         Plaza </a:t>
            </a:r>
            <a:r>
              <a:rPr lang="en-US" sz="1200" dirty="0"/>
              <a:t>V et al. GEMA 5.0. </a:t>
            </a:r>
            <a:r>
              <a:rPr lang="en-US" sz="1200" dirty="0" err="1"/>
              <a:t>Guía</a:t>
            </a:r>
            <a:r>
              <a:rPr lang="en-US" sz="1200" dirty="0"/>
              <a:t> Española </a:t>
            </a:r>
            <a:r>
              <a:rPr lang="en-US" sz="1200" dirty="0" err="1"/>
              <a:t>para</a:t>
            </a:r>
            <a:r>
              <a:rPr lang="en-US" sz="1200" dirty="0"/>
              <a:t> el </a:t>
            </a:r>
            <a:r>
              <a:rPr lang="en-US" sz="1200" dirty="0" err="1"/>
              <a:t>manejo</a:t>
            </a:r>
            <a:r>
              <a:rPr lang="en-US" sz="1200" dirty="0"/>
              <a:t> del </a:t>
            </a:r>
            <a:r>
              <a:rPr lang="en-US" sz="1200" dirty="0" err="1"/>
              <a:t>asma</a:t>
            </a:r>
            <a:r>
              <a:rPr lang="en-US" sz="1200" dirty="0"/>
              <a:t>. 2020. </a:t>
            </a:r>
            <a:r>
              <a:rPr lang="en-US" sz="1200" dirty="0" err="1"/>
              <a:t>Disponible</a:t>
            </a:r>
            <a:r>
              <a:rPr lang="en-US" sz="1200" dirty="0"/>
              <a:t> en https://</a:t>
            </a:r>
            <a:r>
              <a:rPr lang="en-US" sz="1200" dirty="0" err="1"/>
              <a:t>www.gemasma.com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966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879</Words>
  <Application>Microsoft Macintosh PowerPoint</Application>
  <PresentationFormat>On-screen Show (16:9)</PresentationFormat>
  <Paragraphs>65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Asma grave</vt:lpstr>
      <vt:lpstr>PowerPoint Presentation</vt:lpstr>
      <vt:lpstr>Dosis de corticoides inhalados</vt:lpstr>
      <vt:lpstr>Asma grave no controlada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Fármacos biológicos</vt:lpstr>
      <vt:lpstr>Tratamiento</vt:lpstr>
      <vt:lpstr>¿Cuando remitir un@ asmátic@ a Neumología?</vt:lpstr>
      <vt:lpstr>PowerPoint Presentation</vt:lpstr>
      <vt:lpstr>PowerPoint Presentation</vt:lpstr>
      <vt:lpstr>Covid 19</vt:lpstr>
      <vt:lpstr>PowerPoint Presentation</vt:lpstr>
      <vt:lpstr>COVID y enfermedades respiratorias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 Pallarés Sanmartín</dc:creator>
  <cp:lastModifiedBy>Abel Pallarés Sanmartín</cp:lastModifiedBy>
  <cp:revision>36</cp:revision>
  <dcterms:created xsi:type="dcterms:W3CDTF">2020-05-13T17:57:30Z</dcterms:created>
  <dcterms:modified xsi:type="dcterms:W3CDTF">2020-05-26T16:55:41Z</dcterms:modified>
</cp:coreProperties>
</file>