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39" r:id="rId7"/>
  </p:sldMasterIdLst>
  <p:notesMasterIdLst>
    <p:notesMasterId r:id="rId56"/>
  </p:notesMasterIdLst>
  <p:sldIdLst>
    <p:sldId id="256" r:id="rId8"/>
    <p:sldId id="257" r:id="rId9"/>
    <p:sldId id="258" r:id="rId10"/>
    <p:sldId id="307" r:id="rId11"/>
    <p:sldId id="308" r:id="rId12"/>
    <p:sldId id="306" r:id="rId13"/>
    <p:sldId id="303" r:id="rId14"/>
    <p:sldId id="304" r:id="rId15"/>
    <p:sldId id="270" r:id="rId16"/>
    <p:sldId id="271" r:id="rId17"/>
    <p:sldId id="310" r:id="rId18"/>
    <p:sldId id="312" r:id="rId19"/>
    <p:sldId id="265" r:id="rId20"/>
    <p:sldId id="267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313" r:id="rId30"/>
    <p:sldId id="282" r:id="rId31"/>
    <p:sldId id="285" r:id="rId32"/>
    <p:sldId id="283" r:id="rId33"/>
    <p:sldId id="284" r:id="rId34"/>
    <p:sldId id="460" r:id="rId35"/>
    <p:sldId id="461" r:id="rId36"/>
    <p:sldId id="462" r:id="rId37"/>
    <p:sldId id="315" r:id="rId38"/>
    <p:sldId id="317" r:id="rId39"/>
    <p:sldId id="321" r:id="rId40"/>
    <p:sldId id="318" r:id="rId41"/>
    <p:sldId id="324" r:id="rId42"/>
    <p:sldId id="319" r:id="rId43"/>
    <p:sldId id="323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464" r:id="rId54"/>
    <p:sldId id="314" r:id="rId5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 Maria Alvarez Castro" initials="AMA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34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commentAuthors" Target="commentAuthor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27T00:17:35.547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0" dt="2019-04-27T00:17:40.239" idx="3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12BC1-189A-764F-B187-08B00694428B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FD882E-9ABE-664A-8E74-C5FE0AA3B0CD}">
      <dgm:prSet phldrT="[Texto]" custT="1"/>
      <dgm:spPr>
        <a:gradFill flip="none" rotWithShape="1">
          <a:gsLst>
            <a:gs pos="0">
              <a:schemeClr val="accent4">
                <a:lumMod val="67000"/>
              </a:schemeClr>
            </a:gs>
            <a:gs pos="53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s-ES" sz="1000" dirty="0"/>
            <a:t>Población general </a:t>
          </a:r>
        </a:p>
      </dgm:t>
    </dgm:pt>
    <dgm:pt modelId="{C6492476-E440-0144-8DA4-F5A8BDF57E73}" type="parTrans" cxnId="{7ECDB7AA-27F3-EB47-A752-2F222CF71D98}">
      <dgm:prSet/>
      <dgm:spPr/>
      <dgm:t>
        <a:bodyPr/>
        <a:lstStyle/>
        <a:p>
          <a:endParaRPr lang="es-ES"/>
        </a:p>
      </dgm:t>
    </dgm:pt>
    <dgm:pt modelId="{0F0C7BF4-495E-DC42-8429-C04D142DAD01}" type="sibTrans" cxnId="{7ECDB7AA-27F3-EB47-A752-2F222CF71D98}">
      <dgm:prSet/>
      <dgm:spPr/>
      <dgm:t>
        <a:bodyPr/>
        <a:lstStyle/>
        <a:p>
          <a:endParaRPr lang="es-ES"/>
        </a:p>
      </dgm:t>
    </dgm:pt>
    <dgm:pt modelId="{122DD369-142A-914F-8FD1-5A61A9C6F6AF}">
      <dgm:prSet phldrT="[Texto]" custT="1"/>
      <dgm:spPr>
        <a:solidFill>
          <a:schemeClr val="accent1">
            <a:hueOff val="0"/>
            <a:satOff val="0"/>
            <a:lumOff val="0"/>
          </a:schemeClr>
        </a:solidFill>
        <a:ln>
          <a:noFill/>
        </a:ln>
      </dgm:spPr>
      <dgm:t>
        <a:bodyPr/>
        <a:lstStyle/>
        <a:p>
          <a:pPr rtl="0"/>
          <a:r>
            <a:rPr lang="es-ES" sz="600" dirty="0"/>
            <a:t>DQ2</a:t>
          </a:r>
        </a:p>
        <a:p>
          <a:pPr rtl="0"/>
          <a:r>
            <a:rPr lang="es-ES" sz="600" dirty="0"/>
            <a:t>DQ8</a:t>
          </a:r>
        </a:p>
      </dgm:t>
    </dgm:pt>
    <dgm:pt modelId="{95663C30-EF83-F342-8824-452B57C28E27}" type="parTrans" cxnId="{34251290-C20F-7D46-9507-A01BCFEA6D75}">
      <dgm:prSet/>
      <dgm:spPr/>
      <dgm:t>
        <a:bodyPr/>
        <a:lstStyle/>
        <a:p>
          <a:endParaRPr lang="es-ES"/>
        </a:p>
      </dgm:t>
    </dgm:pt>
    <dgm:pt modelId="{ADD7C3B0-82E2-4441-AC36-0D1C53B7992D}" type="sibTrans" cxnId="{34251290-C20F-7D46-9507-A01BCFEA6D75}">
      <dgm:prSet/>
      <dgm:spPr/>
      <dgm:t>
        <a:bodyPr/>
        <a:lstStyle/>
        <a:p>
          <a:endParaRPr lang="es-ES"/>
        </a:p>
      </dgm:t>
    </dgm:pt>
    <dgm:pt modelId="{AF145712-7467-D74E-B8CE-FA3C7EFE6C47}">
      <dgm:prSet phldrT="[Texto]"/>
      <dgm:spPr>
        <a:solidFill>
          <a:srgbClr val="00B050"/>
        </a:solidFill>
        <a:ln>
          <a:noFill/>
        </a:ln>
      </dgm:spPr>
      <dgm:t>
        <a:bodyPr/>
        <a:lstStyle/>
        <a:p>
          <a:pPr rtl="0"/>
          <a:r>
            <a:rPr lang="es-ES" dirty="0"/>
            <a:t>EC </a:t>
          </a:r>
        </a:p>
      </dgm:t>
    </dgm:pt>
    <dgm:pt modelId="{A32269AD-9ED4-DB44-82A4-1DDAE180836B}" type="parTrans" cxnId="{1B1972B2-F101-3B4E-A4D7-11F933580A1B}">
      <dgm:prSet/>
      <dgm:spPr/>
      <dgm:t>
        <a:bodyPr/>
        <a:lstStyle/>
        <a:p>
          <a:endParaRPr lang="es-ES"/>
        </a:p>
      </dgm:t>
    </dgm:pt>
    <dgm:pt modelId="{16D1B541-036A-9C4C-9AEF-D1EF20844D0D}" type="sibTrans" cxnId="{1B1972B2-F101-3B4E-A4D7-11F933580A1B}">
      <dgm:prSet/>
      <dgm:spPr/>
      <dgm:t>
        <a:bodyPr/>
        <a:lstStyle/>
        <a:p>
          <a:endParaRPr lang="es-ES"/>
        </a:p>
      </dgm:t>
    </dgm:pt>
    <dgm:pt modelId="{7913B1A2-2F4B-C849-9AEC-2020034D9DA3}" type="pres">
      <dgm:prSet presAssocID="{15412BC1-189A-764F-B187-08B00694428B}" presName="Name0" presStyleCnt="0">
        <dgm:presLayoutVars>
          <dgm:chMax val="7"/>
          <dgm:resizeHandles val="exact"/>
        </dgm:presLayoutVars>
      </dgm:prSet>
      <dgm:spPr/>
    </dgm:pt>
    <dgm:pt modelId="{2FAA85A6-006F-684B-BE7C-0C006465E857}" type="pres">
      <dgm:prSet presAssocID="{15412BC1-189A-764F-B187-08B00694428B}" presName="comp1" presStyleCnt="0"/>
      <dgm:spPr/>
    </dgm:pt>
    <dgm:pt modelId="{88386C7D-5DDB-724D-B182-1F7D336BAEFE}" type="pres">
      <dgm:prSet presAssocID="{15412BC1-189A-764F-B187-08B00694428B}" presName="circle1" presStyleLbl="node1" presStyleIdx="0" presStyleCnt="3" custScaleX="51067" custScaleY="45913"/>
      <dgm:spPr/>
    </dgm:pt>
    <dgm:pt modelId="{6BBE39B8-9EEA-E747-908D-EADE24DB4388}" type="pres">
      <dgm:prSet presAssocID="{15412BC1-189A-764F-B187-08B00694428B}" presName="c1text" presStyleLbl="node1" presStyleIdx="0" presStyleCnt="3">
        <dgm:presLayoutVars>
          <dgm:bulletEnabled val="1"/>
        </dgm:presLayoutVars>
      </dgm:prSet>
      <dgm:spPr/>
    </dgm:pt>
    <dgm:pt modelId="{9AC85A82-C81B-4D4D-9967-93DB7833EEC4}" type="pres">
      <dgm:prSet presAssocID="{15412BC1-189A-764F-B187-08B00694428B}" presName="comp2" presStyleCnt="0"/>
      <dgm:spPr/>
    </dgm:pt>
    <dgm:pt modelId="{396AA2C0-BFA8-794E-AA67-87BCF16E95A6}" type="pres">
      <dgm:prSet presAssocID="{15412BC1-189A-764F-B187-08B00694428B}" presName="circle2" presStyleLbl="node1" presStyleIdx="1" presStyleCnt="3" custScaleX="25192" custScaleY="28146" custLinFactNeighborX="-6" custLinFactNeighborY="-1775"/>
      <dgm:spPr/>
    </dgm:pt>
    <dgm:pt modelId="{B4CFD419-4E97-B243-8422-7E30876AEB50}" type="pres">
      <dgm:prSet presAssocID="{15412BC1-189A-764F-B187-08B00694428B}" presName="c2text" presStyleLbl="node1" presStyleIdx="1" presStyleCnt="3">
        <dgm:presLayoutVars>
          <dgm:bulletEnabled val="1"/>
        </dgm:presLayoutVars>
      </dgm:prSet>
      <dgm:spPr/>
    </dgm:pt>
    <dgm:pt modelId="{0C024DFE-16E4-8D44-BD93-82E15CB0540E}" type="pres">
      <dgm:prSet presAssocID="{15412BC1-189A-764F-B187-08B00694428B}" presName="comp3" presStyleCnt="0"/>
      <dgm:spPr/>
    </dgm:pt>
    <dgm:pt modelId="{8B44AB49-9E30-794C-B266-18EA4A3511F3}" type="pres">
      <dgm:prSet presAssocID="{15412BC1-189A-764F-B187-08B00694428B}" presName="circle3" presStyleLbl="node1" presStyleIdx="2" presStyleCnt="3" custScaleX="18203" custScaleY="18483" custLinFactNeighborX="-9" custLinFactNeighborY="-15184"/>
      <dgm:spPr/>
    </dgm:pt>
    <dgm:pt modelId="{9BC51254-F8DD-194E-92F3-F27C6F2FC028}" type="pres">
      <dgm:prSet presAssocID="{15412BC1-189A-764F-B187-08B00694428B}" presName="c3text" presStyleLbl="node1" presStyleIdx="2" presStyleCnt="3">
        <dgm:presLayoutVars>
          <dgm:bulletEnabled val="1"/>
        </dgm:presLayoutVars>
      </dgm:prSet>
      <dgm:spPr/>
    </dgm:pt>
  </dgm:ptLst>
  <dgm:cxnLst>
    <dgm:cxn modelId="{862BEF08-0472-FD41-B569-B6247222C50C}" type="presOf" srcId="{49FD882E-9ABE-664A-8E74-C5FE0AA3B0CD}" destId="{88386C7D-5DDB-724D-B182-1F7D336BAEFE}" srcOrd="0" destOrd="0" presId="urn:microsoft.com/office/officeart/2005/8/layout/venn2"/>
    <dgm:cxn modelId="{B0644B1C-3ADB-654E-94DB-5E835B171B4D}" type="presOf" srcId="{AF145712-7467-D74E-B8CE-FA3C7EFE6C47}" destId="{8B44AB49-9E30-794C-B266-18EA4A3511F3}" srcOrd="0" destOrd="0" presId="urn:microsoft.com/office/officeart/2005/8/layout/venn2"/>
    <dgm:cxn modelId="{75CB6F46-9449-2848-8FD4-A78FBDD7ED1F}" type="presOf" srcId="{49FD882E-9ABE-664A-8E74-C5FE0AA3B0CD}" destId="{6BBE39B8-9EEA-E747-908D-EADE24DB4388}" srcOrd="1" destOrd="0" presId="urn:microsoft.com/office/officeart/2005/8/layout/venn2"/>
    <dgm:cxn modelId="{4768B67C-41F5-5C43-8BD1-B6FB823F275D}" type="presOf" srcId="{AF145712-7467-D74E-B8CE-FA3C7EFE6C47}" destId="{9BC51254-F8DD-194E-92F3-F27C6F2FC028}" srcOrd="1" destOrd="0" presId="urn:microsoft.com/office/officeart/2005/8/layout/venn2"/>
    <dgm:cxn modelId="{34251290-C20F-7D46-9507-A01BCFEA6D75}" srcId="{15412BC1-189A-764F-B187-08B00694428B}" destId="{122DD369-142A-914F-8FD1-5A61A9C6F6AF}" srcOrd="1" destOrd="0" parTransId="{95663C30-EF83-F342-8824-452B57C28E27}" sibTransId="{ADD7C3B0-82E2-4441-AC36-0D1C53B7992D}"/>
    <dgm:cxn modelId="{33AD4B9D-DDC8-7042-9AE2-5CED75399E26}" type="presOf" srcId="{122DD369-142A-914F-8FD1-5A61A9C6F6AF}" destId="{396AA2C0-BFA8-794E-AA67-87BCF16E95A6}" srcOrd="0" destOrd="0" presId="urn:microsoft.com/office/officeart/2005/8/layout/venn2"/>
    <dgm:cxn modelId="{8FFCBFA5-2C1F-9544-9480-B382A99619A6}" type="presOf" srcId="{15412BC1-189A-764F-B187-08B00694428B}" destId="{7913B1A2-2F4B-C849-9AEC-2020034D9DA3}" srcOrd="0" destOrd="0" presId="urn:microsoft.com/office/officeart/2005/8/layout/venn2"/>
    <dgm:cxn modelId="{7ECDB7AA-27F3-EB47-A752-2F222CF71D98}" srcId="{15412BC1-189A-764F-B187-08B00694428B}" destId="{49FD882E-9ABE-664A-8E74-C5FE0AA3B0CD}" srcOrd="0" destOrd="0" parTransId="{C6492476-E440-0144-8DA4-F5A8BDF57E73}" sibTransId="{0F0C7BF4-495E-DC42-8429-C04D142DAD01}"/>
    <dgm:cxn modelId="{1B1972B2-F101-3B4E-A4D7-11F933580A1B}" srcId="{15412BC1-189A-764F-B187-08B00694428B}" destId="{AF145712-7467-D74E-B8CE-FA3C7EFE6C47}" srcOrd="2" destOrd="0" parTransId="{A32269AD-9ED4-DB44-82A4-1DDAE180836B}" sibTransId="{16D1B541-036A-9C4C-9AEF-D1EF20844D0D}"/>
    <dgm:cxn modelId="{BC4C8CB3-FC08-CC4A-AE1F-D710D9879BCC}" type="presOf" srcId="{122DD369-142A-914F-8FD1-5A61A9C6F6AF}" destId="{B4CFD419-4E97-B243-8422-7E30876AEB50}" srcOrd="1" destOrd="0" presId="urn:microsoft.com/office/officeart/2005/8/layout/venn2"/>
    <dgm:cxn modelId="{141CF3FF-FCE2-D94A-B8C5-9BA9CD878610}" type="presParOf" srcId="{7913B1A2-2F4B-C849-9AEC-2020034D9DA3}" destId="{2FAA85A6-006F-684B-BE7C-0C006465E857}" srcOrd="0" destOrd="0" presId="urn:microsoft.com/office/officeart/2005/8/layout/venn2"/>
    <dgm:cxn modelId="{4BE6D850-3A51-F949-99C1-A5D68EFCAA86}" type="presParOf" srcId="{2FAA85A6-006F-684B-BE7C-0C006465E857}" destId="{88386C7D-5DDB-724D-B182-1F7D336BAEFE}" srcOrd="0" destOrd="0" presId="urn:microsoft.com/office/officeart/2005/8/layout/venn2"/>
    <dgm:cxn modelId="{3ACAAA4C-81A3-5746-A0AC-75088F1C1517}" type="presParOf" srcId="{2FAA85A6-006F-684B-BE7C-0C006465E857}" destId="{6BBE39B8-9EEA-E747-908D-EADE24DB4388}" srcOrd="1" destOrd="0" presId="urn:microsoft.com/office/officeart/2005/8/layout/venn2"/>
    <dgm:cxn modelId="{75C4C5D0-FFAF-C444-8592-B5F528E09BA4}" type="presParOf" srcId="{7913B1A2-2F4B-C849-9AEC-2020034D9DA3}" destId="{9AC85A82-C81B-4D4D-9967-93DB7833EEC4}" srcOrd="1" destOrd="0" presId="urn:microsoft.com/office/officeart/2005/8/layout/venn2"/>
    <dgm:cxn modelId="{32D7E7D5-21C9-5149-865D-AA81EADF0A3A}" type="presParOf" srcId="{9AC85A82-C81B-4D4D-9967-93DB7833EEC4}" destId="{396AA2C0-BFA8-794E-AA67-87BCF16E95A6}" srcOrd="0" destOrd="0" presId="urn:microsoft.com/office/officeart/2005/8/layout/venn2"/>
    <dgm:cxn modelId="{5CA7E5F8-09FC-874C-8204-94277ACEB57A}" type="presParOf" srcId="{9AC85A82-C81B-4D4D-9967-93DB7833EEC4}" destId="{B4CFD419-4E97-B243-8422-7E30876AEB50}" srcOrd="1" destOrd="0" presId="urn:microsoft.com/office/officeart/2005/8/layout/venn2"/>
    <dgm:cxn modelId="{8E70717F-0946-E445-80DB-18D9577D178E}" type="presParOf" srcId="{7913B1A2-2F4B-C849-9AEC-2020034D9DA3}" destId="{0C024DFE-16E4-8D44-BD93-82E15CB0540E}" srcOrd="2" destOrd="0" presId="urn:microsoft.com/office/officeart/2005/8/layout/venn2"/>
    <dgm:cxn modelId="{54AB83F6-146E-9848-AAFC-A1C57A9D8D28}" type="presParOf" srcId="{0C024DFE-16E4-8D44-BD93-82E15CB0540E}" destId="{8B44AB49-9E30-794C-B266-18EA4A3511F3}" srcOrd="0" destOrd="0" presId="urn:microsoft.com/office/officeart/2005/8/layout/venn2"/>
    <dgm:cxn modelId="{A81D3321-4C03-434D-A4E3-23C875BD9A0D}" type="presParOf" srcId="{0C024DFE-16E4-8D44-BD93-82E15CB0540E}" destId="{9BC51254-F8DD-194E-92F3-F27C6F2FC02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86C7D-5DDB-724D-B182-1F7D336BAEFE}">
      <dsp:nvSpPr>
        <dsp:cNvPr id="0" name=""/>
        <dsp:cNvSpPr/>
      </dsp:nvSpPr>
      <dsp:spPr>
        <a:xfrm>
          <a:off x="2010318" y="963630"/>
          <a:ext cx="2075362" cy="1865904"/>
        </a:xfrm>
        <a:prstGeom prst="ellipse">
          <a:avLst/>
        </a:prstGeom>
        <a:gradFill flip="none" rotWithShape="1">
          <a:gsLst>
            <a:gs pos="0">
              <a:schemeClr val="accent4">
                <a:lumMod val="67000"/>
              </a:schemeClr>
            </a:gs>
            <a:gs pos="53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Población general </a:t>
          </a:r>
        </a:p>
      </dsp:txBody>
      <dsp:txXfrm>
        <a:off x="2685330" y="1056925"/>
        <a:ext cx="725339" cy="279885"/>
      </dsp:txXfrm>
    </dsp:sp>
    <dsp:sp modelId="{396AA2C0-BFA8-794E-AA67-87BCF16E95A6}">
      <dsp:nvSpPr>
        <dsp:cNvPr id="0" name=""/>
        <dsp:cNvSpPr/>
      </dsp:nvSpPr>
      <dsp:spPr>
        <a:xfrm>
          <a:off x="2663891" y="1921535"/>
          <a:ext cx="767852" cy="857890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 dirty="0"/>
            <a:t>DQ2</a:t>
          </a:r>
        </a:p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 dirty="0"/>
            <a:t>DQ8</a:t>
          </a:r>
        </a:p>
      </dsp:txBody>
      <dsp:txXfrm>
        <a:off x="2868907" y="1975153"/>
        <a:ext cx="357819" cy="160854"/>
      </dsp:txXfrm>
    </dsp:sp>
    <dsp:sp modelId="{8B44AB49-9E30-794C-B266-18EA4A3511F3}">
      <dsp:nvSpPr>
        <dsp:cNvPr id="0" name=""/>
        <dsp:cNvSpPr/>
      </dsp:nvSpPr>
      <dsp:spPr>
        <a:xfrm>
          <a:off x="2862874" y="2416256"/>
          <a:ext cx="369884" cy="375574"/>
        </a:xfrm>
        <a:prstGeom prst="ellipse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 dirty="0"/>
            <a:t>EC </a:t>
          </a:r>
        </a:p>
      </dsp:txBody>
      <dsp:txXfrm>
        <a:off x="2917043" y="2510149"/>
        <a:ext cx="261548" cy="187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desplazar la página</a:t>
            </a: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3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35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35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35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7C332E2-D51B-42AD-811B-7F171B1FFE0A}" type="slidenum">
              <a:rPr lang="es-ES" sz="1400" b="0" strike="noStrike" spc="-1">
                <a:latin typeface="Times New Roman"/>
              </a:rPr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1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9AE4E83-FCF3-45C3-B330-BD6C4DDCC86E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El test de guayaco identifica el grupo hemo, presente en otras especies</a:t>
            </a:r>
          </a:p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El test inmunológico son anticuerpo mono o policlonales contra la globina que es una proteína de especie </a:t>
            </a:r>
          </a:p>
        </p:txBody>
      </p:sp>
      <p:sp>
        <p:nvSpPr>
          <p:cNvPr id="54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FB2C2B4-8C98-42FD-8B4C-AA029F1308D7}" type="slidenum">
              <a:rPr lang="es-ES" sz="1200" b="0" strike="noStrike" spc="-1">
                <a:latin typeface="Times New Roman"/>
              </a:rPr>
              <a:t>24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valor predictivo positivo (VPP) de los síntomas y signos de sospecha de CCR se modifican de manera significativa con la edad. El VPP de 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rectorragia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grupo de 40-59 años es de un 2 %, mientras que en el grupo de 70-79 años es del 21 % (2). Este bajo VPP de los síntomas hace difícil su valoración clínica 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A7C332E2-D51B-42AD-811B-7F171B1FFE0A}" type="slidenum">
              <a:rPr lang="es-ES" sz="1400" b="0" strike="noStrike" spc="-1" smtClean="0">
                <a:latin typeface="Times New Roman"/>
              </a:rPr>
              <a:t>31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003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Elevado valor predictivo negativo tanto para adenomas como para cáncer en pacientes con TSOH inmunológico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A7C332E2-D51B-42AD-811B-7F171B1FFE0A}" type="slidenum">
              <a:rPr lang="es-ES" sz="1400" b="0" strike="noStrike" spc="-1" smtClean="0">
                <a:latin typeface="Times New Roman"/>
              </a:rPr>
              <a:t>33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9662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Microscopia inmunoelectron</a:t>
            </a:r>
          </a:p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- Microscopia de una célula columnar madura. La existencia de material de CEA en la parte de alta de las microvellosidades en forma de filamentos y membranas vesiculares </a:t>
            </a:r>
          </a:p>
        </p:txBody>
      </p:sp>
      <p:sp>
        <p:nvSpPr>
          <p:cNvPr id="54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D712884-DF42-4654-894D-5C0756661195}" type="slidenum">
              <a:rPr lang="es-ES" sz="1200" b="0" strike="noStrike" spc="-1">
                <a:latin typeface="Times New Roman"/>
              </a:rPr>
              <a:t>40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La curva de la función de hazard indica el riesgo de recurrencia es elevado y precoz en los pacientes que mantienen CEA postoperatorio elevados. </a:t>
            </a:r>
          </a:p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La curva de función para los pacientes con CEA preoperatorio elevado que posteriormente normaliza y los previos normales es similar, mostrado que no hay diferencias. </a:t>
            </a:r>
          </a:p>
        </p:txBody>
      </p:sp>
      <p:sp>
        <p:nvSpPr>
          <p:cNvPr id="55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CBDA992-5999-4051-95E0-2506FD8B5363}" type="slidenum">
              <a:rPr lang="es-ES" sz="1200" b="0" strike="noStrike" spc="-1">
                <a:latin typeface="Times New Roman"/>
              </a:rPr>
              <a:t>46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estudios de grandes poblaciones de pacientes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celíacos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han puesto en evidencia que el 92­95% de los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celíacos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presente el HLA DQ2 (codificado por los alelos DRA1*0501, DQB1*0201), asocia­ dos a DR3 ó DR5/DR7. Los que no tienen este HLA son DR/ DQ8 (codificado por los alelos DQA1*03, DQB1*03). Los escasos pacientes no DQ2 ni DQ8, tienen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algún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alelo de susceptibilidad. Por lo que en la EC la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asociación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al HLA es absoluta. No obstante menos del 2% de las personas que portan este HLA desarrollan la EC, por lo que los genes HLA DQ2, DQ8 son necesarios pero no suficientes, para el desarrollo de la enfermedad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celíaca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es-E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 dirty="0">
              <a:latin typeface="Arial"/>
            </a:endParaRPr>
          </a:p>
        </p:txBody>
      </p:sp>
      <p:sp>
        <p:nvSpPr>
          <p:cNvPr id="52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EAB2F5F-EF09-4678-A6EF-4365CDF1047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¿qué sin los linfocitos intraepiteliales?</a:t>
            </a:r>
            <a:br/>
            <a:r>
              <a:rPr lang="es-ES" sz="2000" b="0" strike="noStrike" spc="-1">
                <a:latin typeface="Arial"/>
              </a:rPr>
              <a:t>Forman parte del sistema inmune, y reaccionan con las partículas de trasglutaminasa tisular que pasan a través del epitelio, desencadenando una reacción inflamatoria, de la que cada vez se conoce más el mecanismo subyacente, y en la que se ha identificado la IL15 como un factor intermedio </a:t>
            </a:r>
          </a:p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Estos linfocitos se identifican en una técnica especial que es la citometría de flujo y han de tener una determinadas caracteristicas </a:t>
            </a:r>
          </a:p>
        </p:txBody>
      </p:sp>
      <p:sp>
        <p:nvSpPr>
          <p:cNvPr id="52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13051F-F86A-41AA-A85C-216B3F50DBAF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829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Este es el esquema de un linfocito T en el que existe una receptor con 2 cadenas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latin typeface="Arial"/>
              </a:rPr>
              <a:t>1 alfa y 1 beta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latin typeface="Arial"/>
              </a:rPr>
              <a:t>Cuando existe una enfermedad celíaca aumentan la proporción de linfocitos con cadenas ganma y delta que dan lugar a otras respuesta inmune 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latin typeface="Arial"/>
              </a:rPr>
              <a:t>Si los linfocitos que tenemos en un linfograma de un paciente son ganma delta normales es una tipo 1 y sin son alterados es una tipo 2</a:t>
            </a:r>
          </a:p>
        </p:txBody>
      </p:sp>
      <p:sp>
        <p:nvSpPr>
          <p:cNvPr id="52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962056C-8239-4BA3-8399-9888EFBDA0E9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Celíaca subclínica o latente pueden ser reticentes a realizar estudio endoscópico (situación no rara en adultos) </a:t>
            </a:r>
          </a:p>
        </p:txBody>
      </p:sp>
      <p:sp>
        <p:nvSpPr>
          <p:cNvPr id="52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7D44ABD-E8F5-43E6-8E2B-F10A82033F73}" type="slidenum">
              <a:rPr lang="es-ES" sz="1200" b="0" strike="noStrike" spc="-1">
                <a:latin typeface="Times New Roman"/>
              </a:rPr>
              <a:t>15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3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B6C8583-431B-4050-AC57-6E6A587128F0}" type="slidenum">
              <a:rPr lang="es-ES" sz="1200" b="0" strike="noStrike" spc="-1">
                <a:latin typeface="Times New Roman"/>
              </a:rPr>
              <a:t>18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ES" sz="600" b="0" strike="noStrike" spc="-1">
                <a:solidFill>
                  <a:srgbClr val="000000"/>
                </a:solidFill>
                <a:latin typeface="+mn-lt"/>
                <a:ea typeface="+mn-ea"/>
              </a:rPr>
              <a:t>Los alimentos que contienen FODMAPs son</a:t>
            </a:r>
            <a:endParaRPr lang="es-ES" sz="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s-ES" sz="600" b="0" strike="noStrike" spc="-1">
                <a:solidFill>
                  <a:srgbClr val="000000"/>
                </a:solidFill>
                <a:latin typeface="+mn-lt"/>
                <a:ea typeface="+mn-ea"/>
              </a:rPr>
              <a:t>granos y cereales, concretamente el trigo, centeno y cebada, la leche, legumbres, miel, frutas (sandía, cerezas, mango y pera) y vegetales (achicoria, hinojo, remolacha y puerro).</a:t>
            </a:r>
            <a:endParaRPr lang="es-ES" sz="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s-ES" sz="600" b="0" strike="noStrike" spc="-1"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C35A1B7-4F1B-4025-AC52-E14E759E9F66}" type="slidenum">
              <a:rPr lang="es-ES" sz="1200" b="0" strike="noStrike" spc="-1">
                <a:latin typeface="Times New Roman"/>
              </a:rPr>
              <a:t>19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3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C9B2593-C1F2-428D-A7A3-42A758F12E64}" type="slidenum">
              <a:rPr lang="es-ES" sz="1200" b="0" strike="noStrike" spc="-1">
                <a:latin typeface="Times New Roman"/>
              </a:rPr>
              <a:t>21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latin typeface="Arial"/>
              </a:rPr>
              <a:t>Diferente expresión de lnc13 en diferentes tejidos humanos indica posible rol específico de tejido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latin typeface="Arial"/>
              </a:rPr>
              <a:t>Biopsias de pacientes con EC tiene disminución de lnc 13 comparado con controles sanos 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latin typeface="Arial"/>
              </a:rPr>
              <a:t>En cambio la expresión de IL1 RAP está aumentada en paciente 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latin typeface="Arial"/>
              </a:rPr>
              <a:t>Dentre los linfoticos, la expresión de lnc13 está disminuida en los linfocitos de lámina propia, no en los intraepiteliales </a:t>
            </a:r>
          </a:p>
          <a:p>
            <a:pPr>
              <a:lnSpc>
                <a:spcPct val="100000"/>
              </a:lnSpc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4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055CAD-C905-4604-B75E-676108A17CB4}" type="slidenum">
              <a:rPr lang="es-ES" sz="1200" b="0" strike="noStrike" spc="-1">
                <a:latin typeface="Times New Roman"/>
              </a:rPr>
              <a:t>22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318240" y="87480"/>
            <a:ext cx="679896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318240" y="87480"/>
            <a:ext cx="679896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26/4/19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356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ubTitle"/>
          </p:nvPr>
        </p:nvSpPr>
        <p:spPr>
          <a:xfrm>
            <a:off x="318240" y="87480"/>
            <a:ext cx="679896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318240" y="87480"/>
            <a:ext cx="679896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318240" y="87480"/>
            <a:ext cx="679896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318240" y="87480"/>
            <a:ext cx="679896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ubTitle"/>
          </p:nvPr>
        </p:nvSpPr>
        <p:spPr>
          <a:xfrm>
            <a:off x="318240" y="87480"/>
            <a:ext cx="679896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-50760" y="1413000"/>
            <a:ext cx="9324720" cy="8208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" name="Imagen 2"/>
          <p:cNvPicPr/>
          <p:nvPr/>
        </p:nvPicPr>
        <p:blipFill>
          <a:blip r:embed="rId14"/>
          <a:stretch/>
        </p:blipFill>
        <p:spPr>
          <a:xfrm>
            <a:off x="7421760" y="354600"/>
            <a:ext cx="1548000" cy="79092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7367D51B-0CFF-493F-8621-90F19E06EE94}" type="datetime">
              <a:rPr lang="es-ES" sz="1800" b="0" strike="noStrike" spc="-1">
                <a:solidFill>
                  <a:srgbClr val="000000"/>
                </a:solidFill>
                <a:latin typeface="Calibri"/>
              </a:rPr>
              <a:t>26/4/19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27B14A6C-36EF-4F37-8D8C-9E4468F0F699}" type="slidenum">
              <a:rPr lang="es-ES" sz="18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50760" y="1413000"/>
            <a:ext cx="9324720" cy="8208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Imagen 2"/>
          <p:cNvPicPr/>
          <p:nvPr/>
        </p:nvPicPr>
        <p:blipFill>
          <a:blip r:embed="rId14"/>
          <a:stretch/>
        </p:blipFill>
        <p:spPr>
          <a:xfrm>
            <a:off x="7421760" y="354600"/>
            <a:ext cx="1548000" cy="790920"/>
          </a:xfrm>
          <a:prstGeom prst="rect">
            <a:avLst/>
          </a:prstGeom>
          <a:ln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 b="0" strike="noStrike" spc="-1">
                <a:solidFill>
                  <a:srgbClr val="203864"/>
                </a:solidFill>
                <a:latin typeface="Calibri Light"/>
              </a:rPr>
              <a:t>Haga clic para modificar el estilo de título del patrón</a:t>
            </a:r>
            <a:endParaRPr lang="es-E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EC43D9F2-3FC2-489B-B462-403D8468294A}" type="datetime">
              <a:rPr lang="es-ES" sz="1800" b="0" strike="noStrike" spc="-1">
                <a:solidFill>
                  <a:srgbClr val="000000"/>
                </a:solidFill>
                <a:latin typeface="Calibri"/>
              </a:rPr>
              <a:t>26/4/19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EF9E22EC-69BB-4A77-B3C8-0DEAEB9729E1}" type="slidenum">
              <a:rPr lang="es-ES" sz="18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-50760" y="1413000"/>
            <a:ext cx="9324720" cy="8208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Imagen 2"/>
          <p:cNvPicPr/>
          <p:nvPr/>
        </p:nvPicPr>
        <p:blipFill>
          <a:blip r:embed="rId15"/>
          <a:stretch/>
        </p:blipFill>
        <p:spPr>
          <a:xfrm>
            <a:off x="7421760" y="354600"/>
            <a:ext cx="1548000" cy="790920"/>
          </a:xfrm>
          <a:prstGeom prst="rect">
            <a:avLst/>
          </a:prstGeom>
          <a:ln>
            <a:noFill/>
          </a:ln>
        </p:spPr>
      </p:pic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Haga clic para modificar el estilo de título del patrón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80729037-BBFE-422E-9B66-4F195265D59A}" type="datetime">
              <a:rPr lang="es-ES" sz="1800" b="0" strike="noStrike" spc="-1">
                <a:solidFill>
                  <a:srgbClr val="000000"/>
                </a:solidFill>
                <a:latin typeface="Calibri"/>
              </a:rPr>
              <a:t>26/4/19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B3877496-45CF-49ED-949F-7499EC0E2F07}" type="slidenum">
              <a:rPr lang="es-ES" sz="18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-50760" y="1413000"/>
            <a:ext cx="9324720" cy="8208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0" name="Imagen 2"/>
          <p:cNvPicPr/>
          <p:nvPr/>
        </p:nvPicPr>
        <p:blipFill>
          <a:blip r:embed="rId14"/>
          <a:stretch/>
        </p:blipFill>
        <p:spPr>
          <a:xfrm>
            <a:off x="7421760" y="354600"/>
            <a:ext cx="1548000" cy="790920"/>
          </a:xfrm>
          <a:prstGeom prst="rect">
            <a:avLst/>
          </a:prstGeom>
          <a:ln>
            <a:noFill/>
          </a:ln>
        </p:spPr>
      </p:pic>
      <p:sp>
        <p:nvSpPr>
          <p:cNvPr id="131" name="PlaceHolder 2"/>
          <p:cNvSpPr>
            <a:spLocks noGrp="1"/>
          </p:cNvSpPr>
          <p:nvPr>
            <p:ph type="title"/>
          </p:nvPr>
        </p:nvSpPr>
        <p:spPr>
          <a:xfrm>
            <a:off x="63000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Haga clic para modificar el estilo de título del patrón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30000" y="1681200"/>
            <a:ext cx="3867840" cy="8236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30000" y="2505240"/>
            <a:ext cx="3867840" cy="3684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4629240" y="1681200"/>
            <a:ext cx="3886920" cy="8236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body"/>
          </p:nvPr>
        </p:nvSpPr>
        <p:spPr>
          <a:xfrm>
            <a:off x="4629240" y="2505240"/>
            <a:ext cx="3886920" cy="3684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136" name="PlaceHolder 7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B7925262-AC15-4A76-9419-0FEBD988870C}" type="datetime">
              <a:rPr lang="es-ES" sz="1800" b="0" strike="noStrike" spc="-1">
                <a:solidFill>
                  <a:srgbClr val="000000"/>
                </a:solidFill>
                <a:latin typeface="Calibri"/>
              </a:rPr>
              <a:t>26/4/19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137" name="PlaceHolder 8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138" name="PlaceHolder 9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3EDE7DBA-B0B7-460E-B158-AC29F7AF77AE}" type="slidenum">
              <a:rPr lang="es-ES" sz="18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-50760" y="1413000"/>
            <a:ext cx="9324720" cy="8208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6" name="Imagen 2"/>
          <p:cNvPicPr/>
          <p:nvPr/>
        </p:nvPicPr>
        <p:blipFill>
          <a:blip r:embed="rId14"/>
          <a:stretch/>
        </p:blipFill>
        <p:spPr>
          <a:xfrm>
            <a:off x="7421760" y="354600"/>
            <a:ext cx="1548000" cy="790920"/>
          </a:xfrm>
          <a:prstGeom prst="rect">
            <a:avLst/>
          </a:prstGeom>
          <a:ln>
            <a:noFill/>
          </a:ln>
        </p:spPr>
      </p:pic>
      <p:sp>
        <p:nvSpPr>
          <p:cNvPr id="177" name="PlaceHolder 2"/>
          <p:cNvSpPr>
            <a:spLocks noGrp="1"/>
          </p:cNvSpPr>
          <p:nvPr>
            <p:ph type="title"/>
          </p:nvPr>
        </p:nvSpPr>
        <p:spPr>
          <a:xfrm>
            <a:off x="318240" y="87480"/>
            <a:ext cx="679896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Haga clic para modificar el estilo de título del patrón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858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629240" y="1825560"/>
            <a:ext cx="38858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180" name="PlaceHolder 5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2B31B2C3-1632-4AE5-9AC1-09509DEF4DD6}" type="datetime">
              <a:rPr lang="es-ES" sz="1800" b="0" strike="noStrike" spc="-1">
                <a:solidFill>
                  <a:srgbClr val="000000"/>
                </a:solidFill>
                <a:latin typeface="Calibri"/>
              </a:rPr>
              <a:t>26/4/19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182" name="PlaceHolder 7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0FF24567-405D-4D64-877A-05715B33AD81}" type="slidenum">
              <a:rPr lang="es-ES" sz="18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-50760" y="1413000"/>
            <a:ext cx="9324720" cy="8208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0" name="Imagen 8"/>
          <p:cNvPicPr/>
          <p:nvPr/>
        </p:nvPicPr>
        <p:blipFill>
          <a:blip r:embed="rId14"/>
          <a:stretch/>
        </p:blipFill>
        <p:spPr>
          <a:xfrm>
            <a:off x="153000" y="400320"/>
            <a:ext cx="1004040" cy="651600"/>
          </a:xfrm>
          <a:prstGeom prst="rect">
            <a:avLst/>
          </a:prstGeom>
          <a:ln>
            <a:noFill/>
          </a:ln>
        </p:spPr>
      </p:pic>
      <p:sp>
        <p:nvSpPr>
          <p:cNvPr id="221" name="PlaceHolder 2"/>
          <p:cNvSpPr>
            <a:spLocks noGrp="1"/>
          </p:cNvSpPr>
          <p:nvPr>
            <p:ph type="title"/>
          </p:nvPr>
        </p:nvSpPr>
        <p:spPr>
          <a:xfrm>
            <a:off x="1506240" y="27720"/>
            <a:ext cx="740700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Haga clic para modificar el estilo de título del patrón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Editar el estilo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223" name="PlaceHolder 4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AAB333BF-D450-4D20-9FDA-39DDC2FF868E}" type="datetime">
              <a:rPr lang="es-ES" sz="1800" b="0" strike="noStrike" spc="-1">
                <a:solidFill>
                  <a:srgbClr val="000000"/>
                </a:solidFill>
                <a:latin typeface="Calibri"/>
              </a:rPr>
              <a:t>26/4/19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6103762A-8C74-468A-B4B1-793F881E9DE7}" type="slidenum">
              <a:rPr lang="es-ES" sz="18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-50760" y="1413000"/>
            <a:ext cx="9324720" cy="8208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7" name="Imagen 2"/>
          <p:cNvPicPr/>
          <p:nvPr/>
        </p:nvPicPr>
        <p:blipFill>
          <a:blip r:embed="rId14"/>
          <a:stretch/>
        </p:blipFill>
        <p:spPr>
          <a:xfrm>
            <a:off x="7421760" y="354600"/>
            <a:ext cx="1548000" cy="790920"/>
          </a:xfrm>
          <a:prstGeom prst="rect">
            <a:avLst/>
          </a:prstGeom>
          <a:ln>
            <a:noFill/>
          </a:ln>
        </p:spPr>
      </p:pic>
      <p:sp>
        <p:nvSpPr>
          <p:cNvPr id="308" name="PlaceHolder 2"/>
          <p:cNvSpPr>
            <a:spLocks noGrp="1"/>
          </p:cNvSpPr>
          <p:nvPr>
            <p:ph type="title"/>
          </p:nvPr>
        </p:nvSpPr>
        <p:spPr>
          <a:xfrm>
            <a:off x="63000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Haga clic para modificar el estilo de título del patrón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30000" y="1681200"/>
            <a:ext cx="3867840" cy="8236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630000" y="2505240"/>
            <a:ext cx="3867840" cy="3684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311" name="PlaceHolder 5"/>
          <p:cNvSpPr>
            <a:spLocks noGrp="1"/>
          </p:cNvSpPr>
          <p:nvPr>
            <p:ph type="body"/>
          </p:nvPr>
        </p:nvSpPr>
        <p:spPr>
          <a:xfrm>
            <a:off x="4629240" y="1681200"/>
            <a:ext cx="3886920" cy="8236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 type="body"/>
          </p:nvPr>
        </p:nvSpPr>
        <p:spPr>
          <a:xfrm>
            <a:off x="4629240" y="2505240"/>
            <a:ext cx="3886920" cy="3684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Segundo nivel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313" name="PlaceHolder 7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A56ED093-8F43-4EA6-8F46-C5E73A2A154E}" type="datetime">
              <a:rPr lang="es-ES" sz="1800" b="0" strike="noStrike" spc="-1">
                <a:solidFill>
                  <a:srgbClr val="000000"/>
                </a:solidFill>
                <a:latin typeface="Calibri"/>
              </a:rPr>
              <a:t>26/4/19</a:t>
            </a:fld>
            <a:endParaRPr lang="es-ES" sz="1800" b="0" strike="noStrike" spc="-1">
              <a:latin typeface="Times New Roman"/>
            </a:endParaRPr>
          </a:p>
        </p:txBody>
      </p:sp>
      <p:sp>
        <p:nvSpPr>
          <p:cNvPr id="314" name="PlaceHolder 8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315" name="PlaceHolder 9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A79BBD51-BE04-4313-8DC5-8598CA8A9BAF}" type="slidenum">
              <a:rPr lang="es-ES" sz="18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emf"/><Relationship Id="rId4" Type="http://schemas.openxmlformats.org/officeDocument/2006/relationships/image" Target="../media/image43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95640" y="5457960"/>
            <a:ext cx="8281800" cy="1295640"/>
          </a:xfrm>
          <a:prstGeom prst="rect">
            <a:avLst/>
          </a:prstGeom>
          <a:noFill/>
          <a:ln w="9360">
            <a:noFill/>
          </a:ln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2000" b="0" strike="noStrike" spc="-1">
                <a:solidFill>
                  <a:srgbClr val="0000FF"/>
                </a:solidFill>
                <a:latin typeface="Calibri"/>
              </a:rPr>
              <a:t>Ana María Alvarez Castro </a:t>
            </a:r>
            <a:endParaRPr lang="es-ES" sz="20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s-ES" sz="2000" b="0" strike="noStrike" spc="-1">
                <a:solidFill>
                  <a:srgbClr val="0000FF"/>
                </a:solidFill>
                <a:latin typeface="Calibri"/>
              </a:rPr>
              <a:t>Servicio de Digestivo Hospital Clínico Universitario 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359" name="Imagen 3"/>
          <p:cNvPicPr/>
          <p:nvPr/>
        </p:nvPicPr>
        <p:blipFill>
          <a:blip r:embed="rId3"/>
          <a:stretch/>
        </p:blipFill>
        <p:spPr>
          <a:xfrm>
            <a:off x="1017000" y="0"/>
            <a:ext cx="71092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Marcador de contenido 4"/>
          <p:cNvPicPr/>
          <p:nvPr/>
        </p:nvPicPr>
        <p:blipFill>
          <a:blip r:embed="rId2"/>
          <a:stretch/>
        </p:blipFill>
        <p:spPr>
          <a:xfrm>
            <a:off x="1422360" y="272880"/>
            <a:ext cx="5738760" cy="5437800"/>
          </a:xfrm>
          <a:prstGeom prst="rect">
            <a:avLst/>
          </a:prstGeom>
          <a:ln>
            <a:noFill/>
          </a:ln>
        </p:spPr>
      </p:pic>
      <p:sp>
        <p:nvSpPr>
          <p:cNvPr id="422" name="CustomShape 1"/>
          <p:cNvSpPr/>
          <p:nvPr/>
        </p:nvSpPr>
        <p:spPr>
          <a:xfrm>
            <a:off x="2775240" y="6216120"/>
            <a:ext cx="5856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Martinez et al. Rev Esp Enfer Dig 2018:110(7):421-426</a:t>
            </a:r>
            <a:endParaRPr lang="es-E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935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666520" y="1990080"/>
            <a:ext cx="3979800" cy="39798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TextShape 2"/>
          <p:cNvSpPr txBox="1"/>
          <p:nvPr/>
        </p:nvSpPr>
        <p:spPr>
          <a:xfrm>
            <a:off x="695880" y="118938"/>
            <a:ext cx="740700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400" b="0" strike="noStrike" spc="-1" dirty="0">
                <a:solidFill>
                  <a:srgbClr val="203864"/>
                </a:solidFill>
                <a:latin typeface="Calibri Light"/>
              </a:rPr>
              <a:t>¿Cuándo sospechar enfermedad celiaca?</a:t>
            </a:r>
            <a:endParaRPr lang="es-E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07" name="Group 3"/>
          <p:cNvGrpSpPr/>
          <p:nvPr/>
        </p:nvGrpSpPr>
        <p:grpSpPr>
          <a:xfrm>
            <a:off x="1237680" y="1609200"/>
            <a:ext cx="6645240" cy="4567320"/>
            <a:chOff x="1237680" y="1609200"/>
            <a:chExt cx="6645240" cy="4567320"/>
          </a:xfrm>
        </p:grpSpPr>
        <p:sp>
          <p:nvSpPr>
            <p:cNvPr id="208" name="CustomShape 4"/>
            <p:cNvSpPr/>
            <p:nvPr/>
          </p:nvSpPr>
          <p:spPr>
            <a:xfrm>
              <a:off x="3547080" y="1867680"/>
              <a:ext cx="2179440" cy="671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9080" tIns="109080" rIns="76320" bIns="10908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sz="2000" b="0" strike="noStrike" spc="-1">
                  <a:solidFill>
                    <a:srgbClr val="FFFFFF"/>
                  </a:solidFill>
                  <a:latin typeface="Calibri"/>
                </a:rPr>
                <a:t>Diarrea o </a:t>
              </a:r>
              <a:r>
                <a:rPr lang="es-ES" sz="2000" b="1" strike="noStrike" spc="-1">
                  <a:solidFill>
                    <a:srgbClr val="FFFFFF"/>
                  </a:solidFill>
                  <a:latin typeface="Calibri"/>
                </a:rPr>
                <a:t>estreñimiento</a:t>
              </a: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209" name="CustomShape 5"/>
            <p:cNvSpPr/>
            <p:nvPr/>
          </p:nvSpPr>
          <p:spPr>
            <a:xfrm>
              <a:off x="2665080" y="2377800"/>
              <a:ext cx="3587040" cy="3587040"/>
            </a:xfrm>
            <a:custGeom>
              <a:avLst/>
              <a:gdLst/>
              <a:ahLst/>
              <a:cxnLst/>
              <a:rect l="l" t="t" r="r" b="b"/>
              <a:pathLst>
                <a:path w="2541314" h="1793711">
                  <a:moveTo>
                    <a:pt x="2541609" y="163352"/>
                  </a:moveTo>
                </a:path>
              </a:pathLst>
            </a:custGeom>
            <a:noFill/>
            <a:ln>
              <a:noFill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" name="CustomShape 6"/>
            <p:cNvSpPr/>
            <p:nvPr/>
          </p:nvSpPr>
          <p:spPr>
            <a:xfrm>
              <a:off x="4885200" y="2735640"/>
              <a:ext cx="2993760" cy="10062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5280" tIns="125280" rIns="76320" bIns="12564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sz="2000" b="0" strike="noStrike" spc="-1" dirty="0">
                  <a:solidFill>
                    <a:srgbClr val="FFFFFF"/>
                  </a:solidFill>
                  <a:latin typeface="Calibri"/>
                </a:rPr>
                <a:t>Dolor abdominal, retortijones, </a:t>
              </a:r>
              <a:r>
                <a:rPr lang="es-ES" sz="2000" b="1" strike="noStrike" spc="-1" dirty="0">
                  <a:solidFill>
                    <a:srgbClr val="FFFFFF"/>
                  </a:solidFill>
                  <a:latin typeface="Calibri"/>
                </a:rPr>
                <a:t>meteorismo</a:t>
              </a:r>
              <a:r>
                <a:rPr lang="es-ES" sz="2000" b="0" strike="noStrike" spc="-1" dirty="0">
                  <a:solidFill>
                    <a:srgbClr val="FFFFFF"/>
                  </a:solidFill>
                  <a:latin typeface="Calibri"/>
                </a:rPr>
                <a:t>, distensión abdominal</a:t>
              </a:r>
              <a:endParaRPr lang="es-ES" sz="2000" b="0" strike="noStrike" spc="-1" dirty="0">
                <a:latin typeface="Arial"/>
              </a:endParaRPr>
            </a:p>
          </p:txBody>
        </p:sp>
        <p:sp>
          <p:nvSpPr>
            <p:cNvPr id="211" name="CustomShape 7"/>
            <p:cNvSpPr/>
            <p:nvPr/>
          </p:nvSpPr>
          <p:spPr>
            <a:xfrm>
              <a:off x="2967840" y="1609200"/>
              <a:ext cx="3587040" cy="3587040"/>
            </a:xfrm>
            <a:custGeom>
              <a:avLst/>
              <a:gdLst/>
              <a:ahLst/>
              <a:cxnLst/>
              <a:rect l="l" t="t" r="r" b="b"/>
              <a:pathLst>
                <a:path w="3554802" h="2134309">
                  <a:moveTo>
                    <a:pt x="3554813" y="2134314"/>
                  </a:moveTo>
                </a:path>
              </a:pathLst>
            </a:custGeom>
            <a:noFill/>
            <a:ln>
              <a:noFill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" name="CustomShape 8"/>
            <p:cNvSpPr/>
            <p:nvPr/>
          </p:nvSpPr>
          <p:spPr>
            <a:xfrm>
              <a:off x="4881240" y="3902400"/>
              <a:ext cx="3001680" cy="141444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5440" tIns="145440" rIns="76320" bIns="14544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sz="2000" b="1" strike="noStrike" spc="-1">
                  <a:solidFill>
                    <a:srgbClr val="FFFFFF"/>
                  </a:solidFill>
                  <a:latin typeface="Calibri"/>
                </a:rPr>
                <a:t>Osteoporosis</a:t>
              </a:r>
              <a:r>
                <a:rPr lang="es-ES" sz="2000" b="0" strike="noStrike" spc="-1">
                  <a:solidFill>
                    <a:srgbClr val="FFFFFF"/>
                  </a:solidFill>
                  <a:latin typeface="Calibri"/>
                </a:rPr>
                <a:t>, neuropatía periférica, ataxia, infertilidad, aftas bucales, erosiones dentales</a:t>
              </a: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213" name="CustomShape 9"/>
            <p:cNvSpPr/>
            <p:nvPr/>
          </p:nvSpPr>
          <p:spPr>
            <a:xfrm>
              <a:off x="2434320" y="2150280"/>
              <a:ext cx="3587040" cy="3587040"/>
            </a:xfrm>
            <a:custGeom>
              <a:avLst/>
              <a:gdLst/>
              <a:ahLst/>
              <a:cxnLst/>
              <a:rect l="l" t="t" r="r" b="b"/>
              <a:pathLst>
                <a:path w="2945032" h="3169146">
                  <a:moveTo>
                    <a:pt x="2945082" y="3169155"/>
                  </a:moveTo>
                </a:path>
              </a:pathLst>
            </a:custGeom>
            <a:noFill/>
            <a:ln>
              <a:noFill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CustomShape 10"/>
            <p:cNvSpPr/>
            <p:nvPr/>
          </p:nvSpPr>
          <p:spPr>
            <a:xfrm>
              <a:off x="3065760" y="5489280"/>
              <a:ext cx="3172320" cy="6872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9800" tIns="109800" rIns="76320" bIns="1098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sz="2000" b="0" strike="noStrike" spc="-1">
                  <a:solidFill>
                    <a:srgbClr val="FFFFFF"/>
                  </a:solidFill>
                  <a:latin typeface="Calibri"/>
                </a:rPr>
                <a:t>Diabetes tipo 1</a:t>
              </a:r>
              <a:endParaRPr lang="es-ES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s-ES" sz="2000" b="0" strike="noStrike" spc="-1">
                  <a:solidFill>
                    <a:srgbClr val="FFFFFF"/>
                  </a:solidFill>
                  <a:latin typeface="Calibri"/>
                </a:rPr>
                <a:t>Tiroiditis autoinmune</a:t>
              </a: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215" name="CustomShape 11"/>
            <p:cNvSpPr/>
            <p:nvPr/>
          </p:nvSpPr>
          <p:spPr>
            <a:xfrm>
              <a:off x="2985120" y="2030400"/>
              <a:ext cx="3587040" cy="3587040"/>
            </a:xfrm>
            <a:custGeom>
              <a:avLst/>
              <a:gdLst/>
              <a:ahLst/>
              <a:cxnLst/>
              <a:rect l="l" t="t" r="r" b="b"/>
              <a:pathLst>
                <a:path w="1793611" h="3456579">
                  <a:moveTo>
                    <a:pt x="1121204" y="3456600"/>
                  </a:moveTo>
                </a:path>
              </a:pathLst>
            </a:custGeom>
            <a:noFill/>
            <a:ln>
              <a:noFill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CustomShape 12"/>
            <p:cNvSpPr/>
            <p:nvPr/>
          </p:nvSpPr>
          <p:spPr>
            <a:xfrm>
              <a:off x="1870560" y="4379400"/>
              <a:ext cx="2179440" cy="7524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3040" tIns="113040" rIns="76320" bIns="11304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sz="2000" b="1" strike="noStrike" spc="-1">
                  <a:solidFill>
                    <a:srgbClr val="FFFFFF"/>
                  </a:solidFill>
                  <a:latin typeface="Calibri"/>
                </a:rPr>
                <a:t>Fatiga crónica</a:t>
              </a:r>
              <a:endParaRPr lang="es-ES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s-ES" sz="2000" b="0" strike="noStrike" spc="-1">
                  <a:solidFill>
                    <a:srgbClr val="FFFFFF"/>
                  </a:solidFill>
                  <a:latin typeface="Calibri"/>
                </a:rPr>
                <a:t>Pérdida de peso</a:t>
              </a: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217" name="CustomShape 13"/>
            <p:cNvSpPr/>
            <p:nvPr/>
          </p:nvSpPr>
          <p:spPr>
            <a:xfrm>
              <a:off x="2800080" y="2223720"/>
              <a:ext cx="3587040" cy="3587040"/>
            </a:xfrm>
            <a:custGeom>
              <a:avLst/>
              <a:gdLst/>
              <a:ahLst/>
              <a:cxnLst/>
              <a:rect l="l" t="t" r="r" b="b"/>
              <a:pathLst>
                <a:path w="1793555" h="2152467">
                  <a:moveTo>
                    <a:pt x="36242" y="2152478"/>
                  </a:moveTo>
                </a:path>
              </a:pathLst>
            </a:custGeom>
            <a:noFill/>
            <a:ln>
              <a:noFill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CustomShape 14"/>
            <p:cNvSpPr/>
            <p:nvPr/>
          </p:nvSpPr>
          <p:spPr>
            <a:xfrm>
              <a:off x="1237680" y="2958120"/>
              <a:ext cx="3260880" cy="108324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9240" tIns="129240" rIns="76320" bIns="12924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sz="2000" b="0" strike="noStrike" spc="-1" dirty="0">
                  <a:solidFill>
                    <a:srgbClr val="FFFFFF"/>
                  </a:solidFill>
                  <a:latin typeface="Calibri"/>
                </a:rPr>
                <a:t>Anemia</a:t>
              </a:r>
              <a:endParaRPr lang="es-ES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s-ES" sz="2000" b="1" strike="noStrike" spc="-1" dirty="0">
                  <a:solidFill>
                    <a:srgbClr val="FFFFFF"/>
                  </a:solidFill>
                  <a:latin typeface="Calibri"/>
                </a:rPr>
                <a:t>Déficit de hierro</a:t>
              </a:r>
              <a:r>
                <a:rPr lang="es-ES" sz="2000" b="0" strike="noStrike" spc="-1" dirty="0">
                  <a:solidFill>
                    <a:srgbClr val="FFFFFF"/>
                  </a:solidFill>
                  <a:latin typeface="Calibri"/>
                </a:rPr>
                <a:t>, vitamina B12, ácido fólico</a:t>
              </a:r>
              <a:endParaRPr lang="es-ES" sz="2000" b="0" strike="noStrike" spc="-1" dirty="0">
                <a:latin typeface="Arial"/>
              </a:endParaRPr>
            </a:p>
          </p:txBody>
        </p:sp>
        <p:sp>
          <p:nvSpPr>
            <p:cNvPr id="219" name="CustomShape 15"/>
            <p:cNvSpPr/>
            <p:nvPr/>
          </p:nvSpPr>
          <p:spPr>
            <a:xfrm>
              <a:off x="3138840" y="2373480"/>
              <a:ext cx="3587040" cy="3587040"/>
            </a:xfrm>
            <a:custGeom>
              <a:avLst/>
              <a:gdLst/>
              <a:ahLst/>
              <a:cxnLst/>
              <a:rect l="l" t="t" r="r" b="b"/>
              <a:pathLst>
                <a:path w="1793500" h="1793701">
                  <a:moveTo>
                    <a:pt x="473243" y="579731"/>
                  </a:moveTo>
                </a:path>
              </a:pathLst>
            </a:custGeom>
            <a:noFill/>
            <a:ln>
              <a:noFill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0" name="Group 16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221" name="CustomShape 17"/>
          <p:cNvSpPr/>
          <p:nvPr/>
        </p:nvSpPr>
        <p:spPr>
          <a:xfrm>
            <a:off x="6039720" y="2120760"/>
            <a:ext cx="26758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C00000"/>
                </a:solidFill>
                <a:latin typeface="Calibri"/>
              </a:rPr>
              <a:t>Síntomas digestivos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222" name="CustomShape 18"/>
          <p:cNvSpPr/>
          <p:nvPr/>
        </p:nvSpPr>
        <p:spPr>
          <a:xfrm>
            <a:off x="603000" y="1967040"/>
            <a:ext cx="2648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2F5597"/>
                </a:solidFill>
                <a:latin typeface="Calibri"/>
              </a:rPr>
              <a:t>Síntomas/signos de</a:t>
            </a:r>
            <a:endParaRPr lang="es-E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2F5597"/>
                </a:solidFill>
                <a:latin typeface="Calibri"/>
              </a:rPr>
              <a:t>malnutrición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223" name="CustomShape 19"/>
          <p:cNvSpPr/>
          <p:nvPr/>
        </p:nvSpPr>
        <p:spPr>
          <a:xfrm>
            <a:off x="695880" y="6200280"/>
            <a:ext cx="77515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548235"/>
                </a:solidFill>
                <a:latin typeface="Calibri"/>
              </a:rPr>
              <a:t>Enfermedades autoinmunes asociadas</a:t>
            </a:r>
            <a:endParaRPr lang="es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4694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>
            <a:extLst>
              <a:ext uri="{FF2B5EF4-FFF2-40B4-BE49-F238E27FC236}">
                <a16:creationId xmlns:a16="http://schemas.microsoft.com/office/drawing/2014/main" id="{99BC17EA-E13B-F641-A11B-8A32C87428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400" b="0" strike="noStrike" spc="-1" dirty="0">
                <a:solidFill>
                  <a:srgbClr val="203864"/>
                </a:solidFill>
                <a:latin typeface="Calibri Light"/>
              </a:rPr>
              <a:t>¿Cuándo sospechar enfermedad celiaca?</a:t>
            </a:r>
            <a:endParaRPr lang="es-E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B0AAD3-EEDF-364F-A79B-E14DDCB6B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24" y="1675883"/>
            <a:ext cx="4030308" cy="2758048"/>
          </a:xfrm>
          <a:prstGeom prst="rect">
            <a:avLst/>
          </a:prstGeom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id="{7EDFF971-D9C1-BB41-B300-8A3BB9C31E49}"/>
              </a:ext>
            </a:extLst>
          </p:cNvPr>
          <p:cNvPicPr/>
          <p:nvPr/>
        </p:nvPicPr>
        <p:blipFill rotWithShape="1">
          <a:blip r:embed="rId3"/>
          <a:srcRect t="17376" r="64268"/>
          <a:stretch/>
        </p:blipFill>
        <p:spPr>
          <a:xfrm>
            <a:off x="451020" y="1675883"/>
            <a:ext cx="3370968" cy="2662883"/>
          </a:xfrm>
          <a:prstGeom prst="rect">
            <a:avLst/>
          </a:prstGeom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889210-2726-AF45-8649-F9E8975C2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8" y="4433931"/>
            <a:ext cx="2221102" cy="1222625"/>
          </a:xfrm>
          <a:prstGeom prst="rect">
            <a:avLst/>
          </a:prstGeom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4C84BA30-FFAD-B543-A232-E01D62F934C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250040" y="4602008"/>
            <a:ext cx="5007734" cy="2168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143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Line 1"/>
          <p:cNvSpPr/>
          <p:nvPr/>
        </p:nvSpPr>
        <p:spPr>
          <a:xfrm>
            <a:off x="2228040" y="4917240"/>
            <a:ext cx="906840" cy="360"/>
          </a:xfrm>
          <a:prstGeom prst="line">
            <a:avLst/>
          </a:prstGeom>
          <a:ln w="12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TextShape 2"/>
          <p:cNvSpPr txBox="1"/>
          <p:nvPr/>
        </p:nvSpPr>
        <p:spPr>
          <a:xfrm>
            <a:off x="1506240" y="27720"/>
            <a:ext cx="740700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400" b="0" strike="noStrike" spc="-1">
                <a:solidFill>
                  <a:srgbClr val="203864"/>
                </a:solidFill>
                <a:latin typeface="Calibri Light"/>
              </a:rPr>
              <a:t>Algoritmo diagnóstico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77" name="Group 3"/>
          <p:cNvGrpSpPr/>
          <p:nvPr/>
        </p:nvGrpSpPr>
        <p:grpSpPr>
          <a:xfrm>
            <a:off x="938520" y="1826640"/>
            <a:ext cx="7266600" cy="4348800"/>
            <a:chOff x="938520" y="1826640"/>
            <a:chExt cx="7266600" cy="4348800"/>
          </a:xfrm>
        </p:grpSpPr>
        <p:sp>
          <p:nvSpPr>
            <p:cNvPr id="378" name="CustomShape 4"/>
            <p:cNvSpPr/>
            <p:nvPr/>
          </p:nvSpPr>
          <p:spPr>
            <a:xfrm>
              <a:off x="7371000" y="4326840"/>
              <a:ext cx="91080" cy="273240"/>
            </a:xfrm>
            <a:custGeom>
              <a:avLst/>
              <a:gdLst/>
              <a:ahLst/>
              <a:cxnLst/>
              <a:rect l="l" t="t" r="r" b="b"/>
              <a:pathLst>
                <a:path h="273439">
                  <a:moveTo>
                    <a:pt x="45720" y="0"/>
                  </a:moveTo>
                  <a:lnTo>
                    <a:pt x="4572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CustomShape 5"/>
            <p:cNvSpPr/>
            <p:nvPr/>
          </p:nvSpPr>
          <p:spPr>
            <a:xfrm>
              <a:off x="4572000" y="3402360"/>
              <a:ext cx="2844360" cy="273240"/>
            </a:xfrm>
            <a:custGeom>
              <a:avLst/>
              <a:gdLst/>
              <a:ahLst/>
              <a:cxnLst/>
              <a:rect l="l" t="t" r="r" b="b"/>
              <a:pathLst>
                <a:path w="2844725" h="273439">
                  <a:moveTo>
                    <a:pt x="0" y="0"/>
                  </a:moveTo>
                  <a:lnTo>
                    <a:pt x="0" y="136719"/>
                  </a:lnTo>
                  <a:lnTo>
                    <a:pt x="2844725" y="136719"/>
                  </a:lnTo>
                  <a:lnTo>
                    <a:pt x="2844725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CustomShape 6"/>
            <p:cNvSpPr/>
            <p:nvPr/>
          </p:nvSpPr>
          <p:spPr>
            <a:xfrm>
              <a:off x="5489640" y="4326840"/>
              <a:ext cx="91080" cy="273240"/>
            </a:xfrm>
            <a:custGeom>
              <a:avLst/>
              <a:gdLst/>
              <a:ahLst/>
              <a:cxnLst/>
              <a:rect l="l" t="t" r="r" b="b"/>
              <a:pathLst>
                <a:path h="273439">
                  <a:moveTo>
                    <a:pt x="45720" y="0"/>
                  </a:moveTo>
                  <a:lnTo>
                    <a:pt x="4572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CustomShape 7"/>
            <p:cNvSpPr/>
            <p:nvPr/>
          </p:nvSpPr>
          <p:spPr>
            <a:xfrm>
              <a:off x="4572000" y="3402360"/>
              <a:ext cx="963000" cy="273240"/>
            </a:xfrm>
            <a:custGeom>
              <a:avLst/>
              <a:gdLst/>
              <a:ahLst/>
              <a:cxnLst/>
              <a:rect l="l" t="t" r="r" b="b"/>
              <a:pathLst>
                <a:path w="963420" h="273439">
                  <a:moveTo>
                    <a:pt x="0" y="0"/>
                  </a:moveTo>
                  <a:lnTo>
                    <a:pt x="0" y="136719"/>
                  </a:lnTo>
                  <a:lnTo>
                    <a:pt x="963420" y="136719"/>
                  </a:lnTo>
                  <a:lnTo>
                    <a:pt x="96342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2" name="CustomShape 8"/>
            <p:cNvSpPr/>
            <p:nvPr/>
          </p:nvSpPr>
          <p:spPr>
            <a:xfrm>
              <a:off x="3532320" y="4326840"/>
              <a:ext cx="91080" cy="273240"/>
            </a:xfrm>
            <a:custGeom>
              <a:avLst/>
              <a:gdLst/>
              <a:ahLst/>
              <a:cxnLst/>
              <a:rect l="l" t="t" r="r" b="b"/>
              <a:pathLst>
                <a:path h="273439">
                  <a:moveTo>
                    <a:pt x="45720" y="0"/>
                  </a:moveTo>
                  <a:lnTo>
                    <a:pt x="4572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3" name="CustomShape 9"/>
            <p:cNvSpPr/>
            <p:nvPr/>
          </p:nvSpPr>
          <p:spPr>
            <a:xfrm>
              <a:off x="3578040" y="3402360"/>
              <a:ext cx="993600" cy="273240"/>
            </a:xfrm>
            <a:custGeom>
              <a:avLst/>
              <a:gdLst/>
              <a:ahLst/>
              <a:cxnLst/>
              <a:rect l="l" t="t" r="r" b="b"/>
              <a:pathLst>
                <a:path w="993797" h="273439">
                  <a:moveTo>
                    <a:pt x="993797" y="0"/>
                  </a:moveTo>
                  <a:lnTo>
                    <a:pt x="993797" y="136719"/>
                  </a:lnTo>
                  <a:lnTo>
                    <a:pt x="0" y="136719"/>
                  </a:lnTo>
                  <a:lnTo>
                    <a:pt x="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4" name="CustomShape 10"/>
            <p:cNvSpPr/>
            <p:nvPr/>
          </p:nvSpPr>
          <p:spPr>
            <a:xfrm>
              <a:off x="1681560" y="5251320"/>
              <a:ext cx="91080" cy="273240"/>
            </a:xfrm>
            <a:custGeom>
              <a:avLst/>
              <a:gdLst/>
              <a:ahLst/>
              <a:cxnLst/>
              <a:rect l="l" t="t" r="r" b="b"/>
              <a:pathLst>
                <a:path h="273439">
                  <a:moveTo>
                    <a:pt x="45720" y="0"/>
                  </a:moveTo>
                  <a:lnTo>
                    <a:pt x="4572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5" name="CustomShape 11"/>
            <p:cNvSpPr/>
            <p:nvPr/>
          </p:nvSpPr>
          <p:spPr>
            <a:xfrm>
              <a:off x="1681560" y="4326840"/>
              <a:ext cx="91080" cy="273240"/>
            </a:xfrm>
            <a:custGeom>
              <a:avLst/>
              <a:gdLst/>
              <a:ahLst/>
              <a:cxnLst/>
              <a:rect l="l" t="t" r="r" b="b"/>
              <a:pathLst>
                <a:path h="273439">
                  <a:moveTo>
                    <a:pt x="45720" y="0"/>
                  </a:moveTo>
                  <a:lnTo>
                    <a:pt x="4572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" name="CustomShape 12"/>
            <p:cNvSpPr/>
            <p:nvPr/>
          </p:nvSpPr>
          <p:spPr>
            <a:xfrm>
              <a:off x="1727280" y="3402360"/>
              <a:ext cx="2844360" cy="273240"/>
            </a:xfrm>
            <a:custGeom>
              <a:avLst/>
              <a:gdLst/>
              <a:ahLst/>
              <a:cxnLst/>
              <a:rect l="l" t="t" r="r" b="b"/>
              <a:pathLst>
                <a:path w="2844725" h="273439">
                  <a:moveTo>
                    <a:pt x="2844725" y="0"/>
                  </a:moveTo>
                  <a:lnTo>
                    <a:pt x="2844725" y="136719"/>
                  </a:lnTo>
                  <a:lnTo>
                    <a:pt x="0" y="136719"/>
                  </a:lnTo>
                  <a:lnTo>
                    <a:pt x="0" y="273439"/>
                  </a:lnTo>
                </a:path>
              </a:pathLst>
            </a:custGeom>
            <a:noFill/>
            <a:ln>
              <a:solidFill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7" name="CustomShape 13"/>
            <p:cNvSpPr/>
            <p:nvPr/>
          </p:nvSpPr>
          <p:spPr>
            <a:xfrm>
              <a:off x="4526280" y="2477880"/>
              <a:ext cx="91080" cy="273240"/>
            </a:xfrm>
            <a:custGeom>
              <a:avLst/>
              <a:gdLst/>
              <a:ahLst/>
              <a:cxnLst/>
              <a:rect l="l" t="t" r="r" b="b"/>
              <a:pathLst>
                <a:path h="273439">
                  <a:moveTo>
                    <a:pt x="45720" y="0"/>
                  </a:moveTo>
                  <a:lnTo>
                    <a:pt x="45720" y="273439"/>
                  </a:lnTo>
                </a:path>
              </a:pathLst>
            </a:custGeom>
            <a:noFill/>
            <a:ln>
              <a:solidFill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8" name="CustomShape 14"/>
            <p:cNvSpPr/>
            <p:nvPr/>
          </p:nvSpPr>
          <p:spPr>
            <a:xfrm>
              <a:off x="3588480" y="1826640"/>
              <a:ext cx="1966680" cy="65052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600" tIns="12600" rIns="12600" bIns="1260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S" sz="2000" b="1" strike="noStrike" spc="-1">
                  <a:solidFill>
                    <a:srgbClr val="FFFFFF"/>
                  </a:solidFill>
                  <a:latin typeface="Calibri"/>
                </a:rPr>
                <a:t>Sospecha de EC</a:t>
              </a: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389" name="CustomShape 15"/>
            <p:cNvSpPr/>
            <p:nvPr/>
          </p:nvSpPr>
          <p:spPr>
            <a:xfrm>
              <a:off x="3388680" y="2751120"/>
              <a:ext cx="2366280" cy="65052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IgA anti-tTG y biopsias duodenales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90" name="CustomShape 16"/>
            <p:cNvSpPr/>
            <p:nvPr/>
          </p:nvSpPr>
          <p:spPr>
            <a:xfrm>
              <a:off x="938520" y="3675600"/>
              <a:ext cx="1577160" cy="6505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Anti-tTG (+)</a:t>
              </a:r>
              <a:endParaRPr lang="es-ES" sz="18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Histología (-)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91" name="CustomShape 17"/>
            <p:cNvSpPr/>
            <p:nvPr/>
          </p:nvSpPr>
          <p:spPr>
            <a:xfrm>
              <a:off x="1076400" y="4600080"/>
              <a:ext cx="1301760" cy="650520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Repetir biopsia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92" name="CustomShape 18"/>
            <p:cNvSpPr/>
            <p:nvPr/>
          </p:nvSpPr>
          <p:spPr>
            <a:xfrm>
              <a:off x="1076400" y="5524920"/>
              <a:ext cx="1301760" cy="6505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EC latente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93" name="CustomShape 19"/>
            <p:cNvSpPr/>
            <p:nvPr/>
          </p:nvSpPr>
          <p:spPr>
            <a:xfrm>
              <a:off x="2789280" y="3675600"/>
              <a:ext cx="1577160" cy="65052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800" b="0" strike="noStrike" spc="-1" dirty="0">
                  <a:solidFill>
                    <a:srgbClr val="FFFFFF"/>
                  </a:solidFill>
                  <a:latin typeface="Calibri"/>
                </a:rPr>
                <a:t>Anti-</a:t>
              </a:r>
              <a:r>
                <a:rPr lang="es-ES" sz="1800" b="0" strike="noStrike" spc="-1" dirty="0" err="1">
                  <a:solidFill>
                    <a:srgbClr val="FFFFFF"/>
                  </a:solidFill>
                  <a:latin typeface="Calibri"/>
                </a:rPr>
                <a:t>tTG</a:t>
              </a:r>
              <a:r>
                <a:rPr lang="es-ES" sz="1800" b="0" strike="noStrike" spc="-1" dirty="0">
                  <a:solidFill>
                    <a:srgbClr val="FFFFFF"/>
                  </a:solidFill>
                  <a:latin typeface="Calibri"/>
                </a:rPr>
                <a:t> (+)</a:t>
              </a:r>
              <a:endParaRPr lang="es-ES" sz="1800" b="0" strike="noStrike" spc="-1" dirty="0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800" b="0" strike="noStrike" spc="-1" dirty="0">
                  <a:solidFill>
                    <a:srgbClr val="FFFFFF"/>
                  </a:solidFill>
                  <a:latin typeface="Calibri"/>
                </a:rPr>
                <a:t>Histología (+)</a:t>
              </a:r>
              <a:endParaRPr lang="es-ES" sz="1800" b="0" strike="noStrike" spc="-1" dirty="0">
                <a:latin typeface="Arial"/>
              </a:endParaRPr>
            </a:p>
          </p:txBody>
        </p:sp>
        <p:sp>
          <p:nvSpPr>
            <p:cNvPr id="394" name="CustomShape 20"/>
            <p:cNvSpPr/>
            <p:nvPr/>
          </p:nvSpPr>
          <p:spPr>
            <a:xfrm>
              <a:off x="2851200" y="4600080"/>
              <a:ext cx="1453680" cy="78264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600" tIns="12600" rIns="12600" bIns="1260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S" sz="2000" b="1" strike="noStrike" spc="-1">
                  <a:solidFill>
                    <a:srgbClr val="FFFFFF"/>
                  </a:solidFill>
                  <a:latin typeface="Calibri"/>
                </a:rPr>
                <a:t>Enfermedad celiaca</a:t>
              </a: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395" name="CustomShape 21"/>
            <p:cNvSpPr/>
            <p:nvPr/>
          </p:nvSpPr>
          <p:spPr>
            <a:xfrm>
              <a:off x="4746600" y="3675600"/>
              <a:ext cx="1577160" cy="6505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Anti-tTG (-)</a:t>
              </a:r>
              <a:endParaRPr lang="es-ES" sz="18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Histología (+)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96" name="CustomShape 22"/>
            <p:cNvSpPr/>
            <p:nvPr/>
          </p:nvSpPr>
          <p:spPr>
            <a:xfrm>
              <a:off x="4578480" y="4600080"/>
              <a:ext cx="1913400" cy="9518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Considerar otras causas de atrofia vellositaria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97" name="CustomShape 23"/>
            <p:cNvSpPr/>
            <p:nvPr/>
          </p:nvSpPr>
          <p:spPr>
            <a:xfrm>
              <a:off x="6627960" y="3675600"/>
              <a:ext cx="1577160" cy="6505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Anti-tTG (-)</a:t>
              </a:r>
              <a:endParaRPr lang="es-ES" sz="18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Histología (-)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98" name="CustomShape 24"/>
            <p:cNvSpPr/>
            <p:nvPr/>
          </p:nvSpPr>
          <p:spPr>
            <a:xfrm>
              <a:off x="6765840" y="4600080"/>
              <a:ext cx="1301760" cy="6505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S" sz="1800" b="0" strike="noStrike" spc="-1">
                  <a:solidFill>
                    <a:srgbClr val="FFFFFF"/>
                  </a:solidFill>
                  <a:latin typeface="Calibri"/>
                </a:rPr>
                <a:t>Ausencia de EC</a:t>
              </a:r>
              <a:endParaRPr lang="es-ES" sz="1800" b="0" strike="noStrike" spc="-1">
                <a:latin typeface="Arial"/>
              </a:endParaRPr>
            </a:p>
          </p:txBody>
        </p:sp>
      </p:grpSp>
      <p:grpSp>
        <p:nvGrpSpPr>
          <p:cNvPr id="399" name="Group 25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400" name="CustomShape 26"/>
          <p:cNvSpPr/>
          <p:nvPr/>
        </p:nvSpPr>
        <p:spPr>
          <a:xfrm>
            <a:off x="1453320" y="5140440"/>
            <a:ext cx="273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-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401" name="CustomShape 27"/>
          <p:cNvSpPr/>
          <p:nvPr/>
        </p:nvSpPr>
        <p:spPr>
          <a:xfrm>
            <a:off x="2462400" y="4533120"/>
            <a:ext cx="333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+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402" name="Imagen 4"/>
          <p:cNvPicPr/>
          <p:nvPr/>
        </p:nvPicPr>
        <p:blipFill>
          <a:blip r:embed="rId2"/>
          <a:srcRect l="31113" t="61231" r="32643"/>
          <a:stretch/>
        </p:blipFill>
        <p:spPr>
          <a:xfrm>
            <a:off x="1061640" y="1521360"/>
            <a:ext cx="1458360" cy="186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n 3"/>
          <p:cNvPicPr/>
          <p:nvPr/>
        </p:nvPicPr>
        <p:blipFill>
          <a:blip r:embed="rId3"/>
          <a:stretch/>
        </p:blipFill>
        <p:spPr>
          <a:xfrm>
            <a:off x="2440440" y="1286280"/>
            <a:ext cx="6343560" cy="5394960"/>
          </a:xfrm>
          <a:prstGeom prst="rect">
            <a:avLst/>
          </a:prstGeom>
          <a:ln>
            <a:noFill/>
          </a:ln>
        </p:spPr>
      </p:pic>
      <p:pic>
        <p:nvPicPr>
          <p:cNvPr id="405" name="Imagen 4"/>
          <p:cNvPicPr/>
          <p:nvPr/>
        </p:nvPicPr>
        <p:blipFill>
          <a:blip r:embed="rId4"/>
          <a:srcRect l="31113" t="61231" r="32643"/>
          <a:stretch/>
        </p:blipFill>
        <p:spPr>
          <a:xfrm>
            <a:off x="229320" y="317520"/>
            <a:ext cx="2081160" cy="2658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630000" y="1681200"/>
            <a:ext cx="386784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B050"/>
                </a:solidFill>
                <a:latin typeface="Calibri"/>
              </a:rPr>
              <a:t>VALOR PREDICTIVO NEGATIVO</a:t>
            </a: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			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TextShape 2"/>
          <p:cNvSpPr txBox="1"/>
          <p:nvPr/>
        </p:nvSpPr>
        <p:spPr>
          <a:xfrm>
            <a:off x="630000" y="2505240"/>
            <a:ext cx="3867840" cy="3684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Dieta sin gluten iniciada y asintomáticos </a:t>
            </a:r>
            <a:r>
              <a:rPr lang="es-ES" sz="2400" b="0" strike="noStrike" spc="-1">
                <a:solidFill>
                  <a:srgbClr val="00B050"/>
                </a:solidFill>
                <a:latin typeface="Calibri"/>
              </a:rPr>
              <a:t>(SGNC)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Síntomas compatibles + serología negativa </a:t>
            </a:r>
            <a:r>
              <a:rPr lang="es-ES" sz="2400" b="0" strike="noStrike" spc="-1">
                <a:solidFill>
                  <a:srgbClr val="00B050"/>
                </a:solidFill>
                <a:latin typeface="Calibri"/>
              </a:rPr>
              <a:t>(SGNC)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4629240" y="1681200"/>
            <a:ext cx="388692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7030A0"/>
                </a:solidFill>
                <a:latin typeface="Calibri"/>
              </a:rPr>
              <a:t>VALOR PREDICTIVO POSITIVO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" name="TextShape 4"/>
          <p:cNvSpPr txBox="1"/>
          <p:nvPr/>
        </p:nvSpPr>
        <p:spPr>
          <a:xfrm>
            <a:off x="4629240" y="2505240"/>
            <a:ext cx="3886920" cy="3684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Dieta sin gluten iniciada y asintomáticos </a:t>
            </a:r>
            <a:r>
              <a:rPr lang="es-ES" sz="2400" b="0" strike="noStrike" spc="-1">
                <a:solidFill>
                  <a:srgbClr val="7030A0"/>
                </a:solidFill>
                <a:latin typeface="Calibri"/>
              </a:rPr>
              <a:t>(EC tratada)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Asintomático + serología positiva </a:t>
            </a:r>
            <a:r>
              <a:rPr lang="es-ES" sz="2400" b="0" strike="noStrike" spc="-1">
                <a:solidFill>
                  <a:srgbClr val="7030A0"/>
                </a:solidFill>
                <a:latin typeface="Calibri"/>
              </a:rPr>
              <a:t>(EC  latente ó subclínica)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Serología negativa o dudosa con lesión mucosa </a:t>
            </a:r>
            <a:r>
              <a:rPr lang="es-ES" sz="2400" b="0" strike="noStrike" spc="-1">
                <a:solidFill>
                  <a:srgbClr val="0070C0"/>
                </a:solidFill>
                <a:latin typeface="Calibri"/>
              </a:rPr>
              <a:t>+ LIES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TextShape 5"/>
          <p:cNvSpPr txBox="1"/>
          <p:nvPr/>
        </p:nvSpPr>
        <p:spPr>
          <a:xfrm>
            <a:off x="628560" y="1922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HLADQ2/DQ8 </a:t>
            </a:r>
            <a:br>
              <a:rPr dirty="0"/>
            </a:b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Indicaciones de estudio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Enfermedades relacionadas con el gluten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Alergia al gluten: </a:t>
            </a:r>
            <a:r>
              <a:rPr lang="es-ES" sz="2400" b="0" strike="noStrike" spc="-1">
                <a:solidFill>
                  <a:srgbClr val="70AD47"/>
                </a:solidFill>
                <a:latin typeface="Calibri"/>
              </a:rPr>
              <a:t>IgE</a:t>
            </a: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 (mediada linfotitos T Th2 )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Niños 2-9%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Adultos 0,5-3%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Enfermedad celíaca: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FF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FF0000"/>
                </a:solidFill>
                <a:latin typeface="Calibri"/>
              </a:rPr>
              <a:t>DQ2/DQ8 +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Serología –/+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735C4"/>
              </a:buClr>
              <a:buFont typeface="Arial"/>
              <a:buChar char="•"/>
            </a:pPr>
            <a:r>
              <a:rPr lang="es-ES" sz="2000" b="1" strike="noStrike" spc="-1">
                <a:solidFill>
                  <a:srgbClr val="1735C4"/>
                </a:solidFill>
                <a:latin typeface="Calibri"/>
              </a:rPr>
              <a:t>LIES compatibles +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Sensibilidad al gluten no celíaca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FF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FF0000"/>
                </a:solidFill>
                <a:latin typeface="Calibri"/>
              </a:rPr>
              <a:t>DQ2/DQ8 +/-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Serología y  </a:t>
            </a:r>
            <a:r>
              <a:rPr lang="es-ES" sz="2000" b="1" strike="noStrike" spc="-1">
                <a:solidFill>
                  <a:srgbClr val="1735C4"/>
                </a:solidFill>
                <a:latin typeface="Calibri"/>
              </a:rPr>
              <a:t>LIES normales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Síndrome intestino irritable relacionado con gluten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628560" y="171324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Presencia de signos o síntomas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Mejoría tras suspensión de ingesta de gluten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Inconvenientes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Ausencia de criterios diagnósticos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Dificultad para establecer diagnóstico: </a:t>
            </a:r>
            <a:r>
              <a:rPr lang="es-ES" sz="2400" b="0" strike="noStrike" spc="-1">
                <a:solidFill>
                  <a:srgbClr val="FF0000"/>
                </a:solidFill>
                <a:latin typeface="Calibri"/>
              </a:rPr>
              <a:t>exclusión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Dificultad para valorar prevalencia: 0,6-10%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No relaciona con perfil genético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Patogenia no filiada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¿ gluten? 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¿ carbohidratos de cadena corta? 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¿otros componentes del trigo?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No relación con perfil genético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HLA DQ2/DQ8</a:t>
            </a:r>
            <a:br/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Sensibilidad al gluten no celíaca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628560" y="1825560"/>
            <a:ext cx="8238038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Solapamiento con dieta FODMAP(</a:t>
            </a:r>
            <a:r>
              <a:rPr lang="es-ES" sz="2400" b="0" strike="noStrike" spc="-1" dirty="0">
                <a:solidFill>
                  <a:srgbClr val="0070C0"/>
                </a:solidFill>
                <a:latin typeface="Calibri"/>
              </a:rPr>
              <a:t>F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ermentable </a:t>
            </a:r>
            <a:r>
              <a:rPr lang="es-ES" sz="2400" b="0" strike="noStrike" spc="-1" dirty="0" err="1">
                <a:solidFill>
                  <a:srgbClr val="0070C0"/>
                </a:solidFill>
                <a:latin typeface="Calibri"/>
              </a:rPr>
              <a:t>O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</a:rPr>
              <a:t>ligosaccharides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s-ES" sz="2400" b="0" strike="noStrike" spc="-1" dirty="0" err="1">
                <a:solidFill>
                  <a:srgbClr val="0070C0"/>
                </a:solidFill>
                <a:latin typeface="Calibri"/>
              </a:rPr>
              <a:t>D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</a:rPr>
              <a:t>isaccharides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, and </a:t>
            </a:r>
            <a:r>
              <a:rPr lang="es-ES" sz="2400" b="0" strike="noStrike" spc="-1" dirty="0" err="1">
                <a:solidFill>
                  <a:srgbClr val="0070C0"/>
                </a:solidFill>
                <a:latin typeface="Calibri"/>
              </a:rPr>
              <a:t>M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</a:rPr>
              <a:t>onosaccharides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s-ES" sz="2400" b="0" strike="noStrike" spc="-1" dirty="0" err="1">
                <a:solidFill>
                  <a:srgbClr val="0070C0"/>
                </a:solidFill>
                <a:latin typeface="Calibri"/>
              </a:rPr>
              <a:t>P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</a:rPr>
              <a:t>olyols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Grupo de muy fermentables y poco absorbibles hidratos de cadena corta y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polyols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Fructanos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,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fruco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-oligosacáridos,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galacto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-oligosacáridos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Discaráridos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 (lactosa)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Monosacárdicos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 (fructosa)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Polyools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 (sorbitol, manitol,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malitol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,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sylitol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,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polidextrosa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 e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isomaltosa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) </a:t>
            </a:r>
          </a:p>
        </p:txBody>
      </p:sp>
      <p:sp>
        <p:nvSpPr>
          <p:cNvPr id="433" name="TextShape 2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Sensibilidad al gluten no celíaca</a:t>
            </a:r>
            <a:br/>
            <a:r>
              <a:rPr lang="es-ES" sz="4000" b="0" strike="noStrike" spc="-1">
                <a:solidFill>
                  <a:srgbClr val="0070C0"/>
                </a:solidFill>
                <a:latin typeface="Calibri Light"/>
              </a:rPr>
              <a:t>Dieta</a:t>
            </a:r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Sensibilidad al gluten no celíaca</a:t>
            </a:r>
            <a:br/>
            <a:r>
              <a:rPr lang="es-ES" sz="4000" b="0" strike="noStrike" spc="-1">
                <a:solidFill>
                  <a:srgbClr val="0070C0"/>
                </a:solidFill>
                <a:latin typeface="Calibri Light"/>
              </a:rPr>
              <a:t>Dieta</a:t>
            </a:r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 </a:t>
            </a:r>
            <a:r>
              <a:rPr lang="es-ES" sz="4000" b="0" strike="noStrike" spc="-1">
                <a:solidFill>
                  <a:srgbClr val="0070C0"/>
                </a:solidFill>
                <a:latin typeface="Calibri Light"/>
              </a:rPr>
              <a:t>FODMAP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7" name="Imagen 6"/>
          <p:cNvPicPr/>
          <p:nvPr/>
        </p:nvPicPr>
        <p:blipFill>
          <a:blip r:embed="rId3"/>
          <a:srcRect l="12255" t="-6414" r="-5089" b="6414"/>
          <a:stretch/>
        </p:blipFill>
        <p:spPr>
          <a:xfrm>
            <a:off x="176400" y="1873800"/>
            <a:ext cx="9304200" cy="4111920"/>
          </a:xfrm>
          <a:prstGeom prst="rect">
            <a:avLst/>
          </a:prstGeom>
          <a:ln>
            <a:noFill/>
          </a:ln>
        </p:spPr>
      </p:pic>
      <p:sp>
        <p:nvSpPr>
          <p:cNvPr id="438" name="CustomShape 2"/>
          <p:cNvSpPr/>
          <p:nvPr/>
        </p:nvSpPr>
        <p:spPr>
          <a:xfrm>
            <a:off x="593640" y="6144120"/>
            <a:ext cx="8084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 dirty="0">
                <a:solidFill>
                  <a:srgbClr val="000000"/>
                </a:solidFill>
                <a:latin typeface="Calibri"/>
              </a:rPr>
              <a:t>https://</a:t>
            </a:r>
            <a:r>
              <a:rPr lang="es-ES" sz="1800" b="0" i="1" strike="noStrike" spc="-1" dirty="0" err="1">
                <a:solidFill>
                  <a:srgbClr val="000000"/>
                </a:solidFill>
                <a:latin typeface="Calibri"/>
              </a:rPr>
              <a:t>www.saludigestivo.es</a:t>
            </a:r>
            <a:r>
              <a:rPr lang="es-ES" sz="1800" b="0" i="1" strike="noStrike" spc="-1" dirty="0">
                <a:solidFill>
                  <a:srgbClr val="000000"/>
                </a:solidFill>
                <a:latin typeface="Calibri"/>
              </a:rPr>
              <a:t>/mes-</a:t>
            </a:r>
            <a:r>
              <a:rPr lang="es-ES" sz="1800" b="0" i="1" strike="noStrike" spc="-1" dirty="0" err="1">
                <a:solidFill>
                  <a:srgbClr val="000000"/>
                </a:solidFill>
                <a:latin typeface="Calibri"/>
              </a:rPr>
              <a:t>saludigestivo</a:t>
            </a:r>
            <a:r>
              <a:rPr lang="es-ES" sz="1800" b="0" i="1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s-ES" sz="1800" b="0" i="1" strike="noStrike" spc="-1" dirty="0" err="1">
                <a:solidFill>
                  <a:srgbClr val="000000"/>
                </a:solidFill>
                <a:latin typeface="Calibri"/>
              </a:rPr>
              <a:t>sindrome</a:t>
            </a:r>
            <a:r>
              <a:rPr lang="es-ES" sz="1800" b="0" i="1" strike="noStrike" spc="-1" dirty="0">
                <a:solidFill>
                  <a:srgbClr val="000000"/>
                </a:solidFill>
                <a:latin typeface="Calibri"/>
              </a:rPr>
              <a:t>-del-intestino-irritable/</a:t>
            </a:r>
            <a:r>
              <a:rPr lang="es-ES" sz="1800" b="0" i="1" strike="noStrike" spc="-1" dirty="0" err="1">
                <a:solidFill>
                  <a:srgbClr val="000000"/>
                </a:solidFill>
                <a:latin typeface="Calibri"/>
              </a:rPr>
              <a:t>sindrome</a:t>
            </a:r>
            <a:r>
              <a:rPr lang="es-ES" sz="1800" b="0" i="1" strike="noStrike" spc="-1" dirty="0">
                <a:solidFill>
                  <a:srgbClr val="000000"/>
                </a:solidFill>
                <a:latin typeface="Calibri"/>
              </a:rPr>
              <a:t>-del-intestino-irritable-concepto/#tratamiento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439" name="Imagen 8"/>
          <p:cNvPicPr/>
          <p:nvPr/>
        </p:nvPicPr>
        <p:blipFill>
          <a:blip r:embed="rId4"/>
          <a:stretch/>
        </p:blipFill>
        <p:spPr>
          <a:xfrm>
            <a:off x="81360" y="1413000"/>
            <a:ext cx="3078360" cy="85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628560" y="3429000"/>
            <a:ext cx="7886520" cy="2852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800" b="0" strike="noStrike" spc="-1" dirty="0">
                <a:solidFill>
                  <a:srgbClr val="203864"/>
                </a:solidFill>
                <a:latin typeface="Calibri Light"/>
              </a:rPr>
              <a:t>Utilidad de los test diagnósticos en las enfermedades de intestino delgado y colon:</a:t>
            </a:r>
            <a:br>
              <a:rPr dirty="0"/>
            </a:br>
            <a:r>
              <a:rPr lang="es-ES" sz="4800" b="0" strike="noStrike" spc="-1" dirty="0">
                <a:solidFill>
                  <a:srgbClr val="00B050"/>
                </a:solidFill>
                <a:latin typeface="Calibri Light"/>
              </a:rPr>
              <a:t>HLADQ2-DQ8</a:t>
            </a:r>
            <a:r>
              <a:rPr lang="es-ES" sz="4800" b="0" strike="noStrike" spc="-1" dirty="0">
                <a:solidFill>
                  <a:srgbClr val="203864"/>
                </a:solidFill>
                <a:latin typeface="Calibri Light"/>
              </a:rPr>
              <a:t>, </a:t>
            </a:r>
            <a:r>
              <a:rPr lang="es-ES" sz="4800" b="0" strike="noStrike" spc="-1" dirty="0">
                <a:solidFill>
                  <a:srgbClr val="FF0000"/>
                </a:solidFill>
                <a:latin typeface="Calibri Light"/>
              </a:rPr>
              <a:t>test de sangre oculta en heces </a:t>
            </a:r>
            <a:r>
              <a:rPr lang="es-ES" sz="4800" b="0" strike="noStrike" spc="-1" dirty="0">
                <a:solidFill>
                  <a:srgbClr val="203864"/>
                </a:solidFill>
                <a:latin typeface="Calibri Light"/>
              </a:rPr>
              <a:t>y </a:t>
            </a:r>
            <a:r>
              <a:rPr lang="es-ES" sz="4800" b="0" strike="noStrike" spc="-1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marcadores tumorales  </a:t>
            </a:r>
            <a:endParaRPr lang="es-ES" sz="4800" b="0" strike="noStrike" spc="-1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936000" y="148104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endParaRPr lang="es-ES" sz="2400" b="0" strike="noStrike" spc="-1" dirty="0">
              <a:solidFill>
                <a:srgbClr val="203864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203864"/>
                </a:solidFill>
                <a:latin typeface="Calibri"/>
              </a:rPr>
              <a:t>No uso de rutina en el diagnóstico inicial 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203864"/>
                </a:solidFill>
                <a:latin typeface="Calibri"/>
              </a:rPr>
              <a:t>Interesa valor predictivo negativo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 dirty="0">
                <a:solidFill>
                  <a:srgbClr val="203864"/>
                </a:solidFill>
                <a:latin typeface="Calibri"/>
              </a:rPr>
              <a:t>Pacientes con </a:t>
            </a:r>
            <a:r>
              <a:rPr lang="es-ES" sz="2400" b="0" strike="noStrike" spc="-1" dirty="0" err="1">
                <a:solidFill>
                  <a:srgbClr val="203864"/>
                </a:solidFill>
                <a:latin typeface="Calibri"/>
              </a:rPr>
              <a:t>Marsh</a:t>
            </a:r>
            <a:r>
              <a:rPr lang="es-ES" sz="2400" b="0" strike="noStrike" spc="-1" dirty="0">
                <a:solidFill>
                  <a:srgbClr val="203864"/>
                </a:solidFill>
                <a:latin typeface="Calibri"/>
              </a:rPr>
              <a:t> 1-2 seronegativos 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 dirty="0">
                <a:solidFill>
                  <a:srgbClr val="203864"/>
                </a:solidFill>
                <a:latin typeface="Calibri"/>
              </a:rPr>
              <a:t>Pacientes que han iniciado DSG  sin estudio previo 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 dirty="0">
                <a:solidFill>
                  <a:srgbClr val="203864"/>
                </a:solidFill>
                <a:latin typeface="Calibri"/>
              </a:rPr>
              <a:t>Pacientes con serologías e histología discrepantes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</a:pP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470520" y="239760"/>
            <a:ext cx="679896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HLADQ2/DQ8</a:t>
            </a:r>
            <a:br>
              <a:rPr dirty="0"/>
            </a:br>
            <a:endParaRPr lang="es-ES" dirty="0"/>
          </a:p>
          <a:p>
            <a:pPr algn="ctr">
              <a:lnSpc>
                <a:spcPct val="90000"/>
              </a:lnSpc>
            </a:pPr>
            <a:r>
              <a:rPr lang="es-ES" sz="3600" strike="noStrike" spc="-1" dirty="0">
                <a:latin typeface="Arial"/>
              </a:rPr>
              <a:t>¿cuándo hacer? </a:t>
            </a:r>
          </a:p>
        </p:txBody>
      </p:sp>
      <p:pic>
        <p:nvPicPr>
          <p:cNvPr id="442" name="Imagen 5"/>
          <p:cNvPicPr/>
          <p:nvPr/>
        </p:nvPicPr>
        <p:blipFill>
          <a:blip r:embed="rId2"/>
          <a:srcRect t="2443"/>
          <a:stretch/>
        </p:blipFill>
        <p:spPr>
          <a:xfrm>
            <a:off x="426240" y="3240000"/>
            <a:ext cx="1733760" cy="3168000"/>
          </a:xfrm>
          <a:prstGeom prst="rect">
            <a:avLst/>
          </a:prstGeom>
          <a:ln>
            <a:noFill/>
          </a:ln>
        </p:spPr>
      </p:pic>
      <p:pic>
        <p:nvPicPr>
          <p:cNvPr id="443" name="Imagen 7"/>
          <p:cNvPicPr/>
          <p:nvPr/>
        </p:nvPicPr>
        <p:blipFill>
          <a:blip r:embed="rId3"/>
          <a:stretch/>
        </p:blipFill>
        <p:spPr>
          <a:xfrm>
            <a:off x="6120000" y="5112000"/>
            <a:ext cx="2711160" cy="133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628560" y="1843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Enfermedad multigenética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Estudios de asociación de genomas (GWAS)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Identificación de amplias regiones no codificantes (lncRNAs)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¿expresión y función?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¿implicación con enfermedad?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Últimos estudios en EC identifican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39 non– human lymphocyte antigen regions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14 SNPs (intergenic single-nucleotide polymorphisms)</a:t>
            </a: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" name="CustomShape 2"/>
          <p:cNvSpPr/>
          <p:nvPr/>
        </p:nvSpPr>
        <p:spPr>
          <a:xfrm>
            <a:off x="2437200" y="6010200"/>
            <a:ext cx="607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Castellanos-Rubio, Science 2016 April 1;352(6281):91-95 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HLADQ2/DQ8</a:t>
            </a:r>
            <a:br/>
            <a:r>
              <a:rPr lang="es-ES" sz="4000" b="0" strike="noStrike" spc="-1">
                <a:solidFill>
                  <a:srgbClr val="92D050"/>
                </a:solidFill>
                <a:latin typeface="Calibri Light"/>
              </a:rPr>
              <a:t>Enfermedad celíaca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Lnc13 no codificante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8" name="Marcador de contenido 4"/>
          <p:cNvPicPr/>
          <p:nvPr/>
        </p:nvPicPr>
        <p:blipFill>
          <a:blip r:embed="rId3"/>
          <a:stretch/>
        </p:blipFill>
        <p:spPr>
          <a:xfrm>
            <a:off x="322920" y="1708920"/>
            <a:ext cx="3921480" cy="4343760"/>
          </a:xfrm>
          <a:prstGeom prst="rect">
            <a:avLst/>
          </a:prstGeom>
          <a:ln>
            <a:noFill/>
          </a:ln>
        </p:spPr>
      </p:pic>
      <p:pic>
        <p:nvPicPr>
          <p:cNvPr id="449" name="Imagen 6"/>
          <p:cNvPicPr/>
          <p:nvPr/>
        </p:nvPicPr>
        <p:blipFill>
          <a:blip r:embed="rId4"/>
          <a:stretch/>
        </p:blipFill>
        <p:spPr>
          <a:xfrm>
            <a:off x="4244400" y="2781720"/>
            <a:ext cx="4108680" cy="2845080"/>
          </a:xfrm>
          <a:prstGeom prst="rect">
            <a:avLst/>
          </a:prstGeom>
          <a:ln>
            <a:noFill/>
          </a:ln>
        </p:spPr>
      </p:pic>
      <p:sp>
        <p:nvSpPr>
          <p:cNvPr id="450" name="CustomShape 2"/>
          <p:cNvSpPr/>
          <p:nvPr/>
        </p:nvSpPr>
        <p:spPr>
          <a:xfrm>
            <a:off x="2437200" y="6164640"/>
            <a:ext cx="607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Castellanos-Rubio, Science 2016 April 1;352(6281):91-95 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BB8BDD-BC3A-824E-A689-9B95C28E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Test de sa</a:t>
            </a:r>
            <a:r>
              <a:rPr lang="es-ES" sz="4000" spc="-1" dirty="0">
                <a:solidFill>
                  <a:srgbClr val="203864"/>
                </a:solidFill>
                <a:latin typeface="Calibri Light"/>
              </a:rPr>
              <a:t>ngre oculta en heces </a:t>
            </a: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 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2" name="Marcador de contenido 3"/>
          <p:cNvPicPr/>
          <p:nvPr/>
        </p:nvPicPr>
        <p:blipFill>
          <a:blip r:embed="rId3"/>
          <a:stretch/>
        </p:blipFill>
        <p:spPr>
          <a:xfrm>
            <a:off x="655920" y="2022840"/>
            <a:ext cx="3915720" cy="3661200"/>
          </a:xfrm>
          <a:prstGeom prst="rect">
            <a:avLst/>
          </a:prstGeom>
          <a:ln>
            <a:noFill/>
          </a:ln>
        </p:spPr>
      </p:pic>
      <p:pic>
        <p:nvPicPr>
          <p:cNvPr id="453" name="Imagen 5"/>
          <p:cNvPicPr/>
          <p:nvPr/>
        </p:nvPicPr>
        <p:blipFill>
          <a:blip r:embed="rId4"/>
          <a:stretch/>
        </p:blipFill>
        <p:spPr>
          <a:xfrm flipH="1">
            <a:off x="5419800" y="1557000"/>
            <a:ext cx="2519280" cy="2483280"/>
          </a:xfrm>
          <a:prstGeom prst="rect">
            <a:avLst/>
          </a:prstGeom>
          <a:ln w="38160">
            <a:solidFill>
              <a:srgbClr val="FF0000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4" name="Imagen 6"/>
          <p:cNvPicPr/>
          <p:nvPr/>
        </p:nvPicPr>
        <p:blipFill>
          <a:blip r:embed="rId5"/>
          <a:stretch/>
        </p:blipFill>
        <p:spPr>
          <a:xfrm>
            <a:off x="5419800" y="4448520"/>
            <a:ext cx="2710800" cy="2100240"/>
          </a:xfrm>
          <a:prstGeom prst="rect">
            <a:avLst/>
          </a:prstGeom>
          <a:ln w="190440">
            <a:solidFill>
              <a:srgbClr val="FFC000"/>
            </a:solidFill>
            <a:round/>
          </a:ln>
          <a:effectLst>
            <a:outerShdw blurRad="101600" dist="50636" dir="7190755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38F1C52-10C6-4B46-B13F-F438A5EAE213}"/>
              </a:ext>
            </a:extLst>
          </p:cNvPr>
          <p:cNvCxnSpPr>
            <a:cxnSpLocks/>
            <a:endCxn id="453" idx="3"/>
          </p:cNvCxnSpPr>
          <p:nvPr/>
        </p:nvCxnSpPr>
        <p:spPr>
          <a:xfrm flipV="1">
            <a:off x="3071973" y="2798640"/>
            <a:ext cx="2347827" cy="1074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errar llave 6">
            <a:extLst>
              <a:ext uri="{FF2B5EF4-FFF2-40B4-BE49-F238E27FC236}">
                <a16:creationId xmlns:a16="http://schemas.microsoft.com/office/drawing/2014/main" id="{1801241A-36C9-2B41-A585-DFB8DD2DDA10}"/>
              </a:ext>
            </a:extLst>
          </p:cNvPr>
          <p:cNvSpPr/>
          <p:nvPr/>
        </p:nvSpPr>
        <p:spPr>
          <a:xfrm rot="2502138">
            <a:off x="3691743" y="3868265"/>
            <a:ext cx="1458931" cy="2587804"/>
          </a:xfrm>
          <a:prstGeom prst="rightBrac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3"/>
          <p:cNvPicPr/>
          <p:nvPr/>
        </p:nvPicPr>
        <p:blipFill>
          <a:blip r:embed="rId2"/>
          <a:stretch/>
        </p:blipFill>
        <p:spPr>
          <a:xfrm>
            <a:off x="472680" y="1954080"/>
            <a:ext cx="8198280" cy="2375640"/>
          </a:xfrm>
          <a:prstGeom prst="rect">
            <a:avLst/>
          </a:prstGeom>
          <a:ln w="9360">
            <a:solidFill>
              <a:srgbClr val="002060"/>
            </a:solidFill>
            <a:miter/>
          </a:ln>
        </p:spPr>
      </p:pic>
      <p:sp>
        <p:nvSpPr>
          <p:cNvPr id="466" name="CustomShape 1"/>
          <p:cNvSpPr/>
          <p:nvPr/>
        </p:nvSpPr>
        <p:spPr>
          <a:xfrm>
            <a:off x="2476080" y="4903920"/>
            <a:ext cx="4587120" cy="416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179" b="0" strike="noStrike" spc="-1">
                <a:solidFill>
                  <a:srgbClr val="000000"/>
                </a:solidFill>
                <a:latin typeface="Calibri Light"/>
              </a:rPr>
              <a:t>Una muestra es más que suficiente</a:t>
            </a:r>
            <a:endParaRPr lang="es-ES" sz="2179" b="0" strike="noStrike" spc="-1">
              <a:latin typeface="Arial"/>
            </a:endParaRPr>
          </a:p>
        </p:txBody>
      </p:sp>
      <p:pic>
        <p:nvPicPr>
          <p:cNvPr id="467" name="Picture 5"/>
          <p:cNvPicPr/>
          <p:nvPr/>
        </p:nvPicPr>
        <p:blipFill>
          <a:blip r:embed="rId3"/>
          <a:stretch/>
        </p:blipFill>
        <p:spPr>
          <a:xfrm>
            <a:off x="838080" y="4838400"/>
            <a:ext cx="1638000" cy="1751760"/>
          </a:xfrm>
          <a:prstGeom prst="rect">
            <a:avLst/>
          </a:prstGeom>
          <a:ln>
            <a:noFill/>
          </a:ln>
        </p:spPr>
      </p:pic>
      <p:sp>
        <p:nvSpPr>
          <p:cNvPr id="468" name="CustomShape 2"/>
          <p:cNvSpPr/>
          <p:nvPr/>
        </p:nvSpPr>
        <p:spPr>
          <a:xfrm>
            <a:off x="6425640" y="6261120"/>
            <a:ext cx="2196720" cy="222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910" b="0" i="1" strike="noStrike" spc="-1">
                <a:solidFill>
                  <a:srgbClr val="002060"/>
                </a:solidFill>
                <a:latin typeface="Source Sans Pro"/>
              </a:rPr>
              <a:t>Ann Intern Med. 2014;160:171-181</a:t>
            </a:r>
            <a:endParaRPr lang="es-ES" sz="910" b="0" strike="noStrike" spc="-1">
              <a:latin typeface="Arial"/>
            </a:endParaRPr>
          </a:p>
        </p:txBody>
      </p:sp>
      <p:sp>
        <p:nvSpPr>
          <p:cNvPr id="469" name="CustomShape 3"/>
          <p:cNvSpPr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Test de sangre oculta </a:t>
            </a:r>
            <a:br>
              <a:rPr dirty="0"/>
            </a:b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Cribado de CCR </a:t>
            </a:r>
            <a:endParaRPr lang="es-ES" sz="4000" b="0" strike="noStrike" spc="-1" dirty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317160" y="87480"/>
            <a:ext cx="679860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679" b="0" strike="noStrike" spc="-1">
                <a:solidFill>
                  <a:srgbClr val="203864"/>
                </a:solidFill>
                <a:latin typeface="Calibri Light"/>
              </a:rPr>
              <a:t>SOHi y Antiagregantes </a:t>
            </a:r>
            <a:endParaRPr lang="es-ES" sz="4679" b="0" strike="noStrike" spc="-1">
              <a:latin typeface="Arial"/>
            </a:endParaRPr>
          </a:p>
        </p:txBody>
      </p:sp>
      <p:pic>
        <p:nvPicPr>
          <p:cNvPr id="456" name="Picture 5"/>
          <p:cNvPicPr/>
          <p:nvPr/>
        </p:nvPicPr>
        <p:blipFill>
          <a:blip r:embed="rId2"/>
          <a:stretch/>
        </p:blipFill>
        <p:spPr>
          <a:xfrm>
            <a:off x="3951000" y="4127400"/>
            <a:ext cx="4963320" cy="2352240"/>
          </a:xfrm>
          <a:prstGeom prst="rect">
            <a:avLst/>
          </a:prstGeom>
          <a:ln>
            <a:noFill/>
          </a:ln>
        </p:spPr>
      </p:pic>
      <p:pic>
        <p:nvPicPr>
          <p:cNvPr id="457" name="Picture 6"/>
          <p:cNvPicPr/>
          <p:nvPr/>
        </p:nvPicPr>
        <p:blipFill>
          <a:blip r:embed="rId3"/>
          <a:stretch/>
        </p:blipFill>
        <p:spPr>
          <a:xfrm>
            <a:off x="472680" y="1582560"/>
            <a:ext cx="5619240" cy="2352600"/>
          </a:xfrm>
          <a:prstGeom prst="rect">
            <a:avLst/>
          </a:prstGeom>
          <a:ln>
            <a:noFill/>
          </a:ln>
        </p:spPr>
      </p:pic>
      <p:sp>
        <p:nvSpPr>
          <p:cNvPr id="458" name="CustomShape 2"/>
          <p:cNvSpPr/>
          <p:nvPr/>
        </p:nvSpPr>
        <p:spPr>
          <a:xfrm>
            <a:off x="6446160" y="6627600"/>
            <a:ext cx="2696760" cy="209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819" b="0" i="1" strike="noStrike" spc="-1">
                <a:solidFill>
                  <a:srgbClr val="002060"/>
                </a:solidFill>
                <a:latin typeface="Source Sans Pro"/>
              </a:rPr>
              <a:t>Mayo Clin Proc. 2013;88(7):683-689</a:t>
            </a:r>
            <a:endParaRPr lang="es-ES" sz="819" b="0" strike="noStrike" spc="-1">
              <a:latin typeface="Arial"/>
            </a:endParaRPr>
          </a:p>
        </p:txBody>
      </p:sp>
      <p:sp>
        <p:nvSpPr>
          <p:cNvPr id="459" name="CustomShape 3"/>
          <p:cNvSpPr/>
          <p:nvPr/>
        </p:nvSpPr>
        <p:spPr>
          <a:xfrm>
            <a:off x="3352320" y="2184840"/>
            <a:ext cx="1193040" cy="1802880"/>
          </a:xfrm>
          <a:prstGeom prst="rect">
            <a:avLst/>
          </a:prstGeom>
          <a:noFill/>
          <a:ln w="1908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4"/>
          <p:cNvSpPr/>
          <p:nvPr/>
        </p:nvSpPr>
        <p:spPr>
          <a:xfrm>
            <a:off x="6197400" y="4724280"/>
            <a:ext cx="1027800" cy="1803240"/>
          </a:xfrm>
          <a:prstGeom prst="rect">
            <a:avLst/>
          </a:prstGeom>
          <a:noFill/>
          <a:ln w="1908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Test de sangre oculta </a:t>
            </a:r>
            <a:br>
              <a:rPr dirty="0"/>
            </a:b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Cribado de CCR </a:t>
            </a:r>
            <a:endParaRPr lang="es-ES" sz="4000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62" name="TextShape 2"/>
          <p:cNvSpPr txBox="1"/>
          <p:nvPr/>
        </p:nvSpPr>
        <p:spPr>
          <a:xfrm>
            <a:off x="688680" y="1801080"/>
            <a:ext cx="2744531" cy="4350960"/>
          </a:xfrm>
          <a:prstGeom prst="rect">
            <a:avLst/>
          </a:prstGeom>
          <a:gradFill>
            <a:gsLst>
              <a:gs pos="0">
                <a:schemeClr val="accent4">
                  <a:lumMod val="67000"/>
                </a:schemeClr>
              </a:gs>
              <a:gs pos="5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Asintomática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Edad 50-69 años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No son pacientes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3" name="Marcador de contenido 8"/>
          <p:cNvPicPr/>
          <p:nvPr/>
        </p:nvPicPr>
        <p:blipFill>
          <a:blip r:embed="rId2"/>
          <a:stretch/>
        </p:blipFill>
        <p:spPr>
          <a:xfrm>
            <a:off x="3978115" y="4215600"/>
            <a:ext cx="3885840" cy="1554120"/>
          </a:xfrm>
          <a:prstGeom prst="rect">
            <a:avLst/>
          </a:prstGeom>
          <a:ln>
            <a:noFill/>
          </a:ln>
        </p:spPr>
      </p:pic>
      <p:pic>
        <p:nvPicPr>
          <p:cNvPr id="464" name="Imagen 7"/>
          <p:cNvPicPr/>
          <p:nvPr/>
        </p:nvPicPr>
        <p:blipFill>
          <a:blip r:embed="rId3"/>
          <a:stretch/>
        </p:blipFill>
        <p:spPr>
          <a:xfrm>
            <a:off x="882247" y="3429000"/>
            <a:ext cx="2340720" cy="2340720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C97EE5-7449-1745-9F17-71D0EB352C39}"/>
              </a:ext>
            </a:extLst>
          </p:cNvPr>
          <p:cNvSpPr txBox="1"/>
          <p:nvPr/>
        </p:nvSpPr>
        <p:spPr>
          <a:xfrm>
            <a:off x="688680" y="6131661"/>
            <a:ext cx="274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CRIBADO POBLACIONAL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D8A78A-26BC-9744-9A33-46FF57DDA2B8}"/>
              </a:ext>
            </a:extLst>
          </p:cNvPr>
          <p:cNvSpPr txBox="1"/>
          <p:nvPr/>
        </p:nvSpPr>
        <p:spPr>
          <a:xfrm>
            <a:off x="3978115" y="6058951"/>
            <a:ext cx="388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CRIBADO OPORTUNISTA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C85BB4-1D82-404A-9C4D-ACA6C66AE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4981039" cy="4351338"/>
          </a:xfrm>
        </p:spPr>
        <p:txBody>
          <a:bodyPr/>
          <a:lstStyle/>
          <a:p>
            <a:r>
              <a:rPr lang="es-ES" sz="2000" dirty="0"/>
              <a:t>Se invitaron 27.797 hombres y 31.089 mujeres</a:t>
            </a:r>
          </a:p>
          <a:p>
            <a:pPr lvl="1"/>
            <a:r>
              <a:rPr lang="es-ES" sz="1800" dirty="0"/>
              <a:t>tasa de participación global del 43,81% </a:t>
            </a:r>
          </a:p>
          <a:p>
            <a:pPr lvl="2"/>
            <a:r>
              <a:rPr lang="es-ES" sz="1600" dirty="0"/>
              <a:t>Mujeres  47% </a:t>
            </a:r>
          </a:p>
          <a:p>
            <a:pPr lvl="2"/>
            <a:r>
              <a:rPr lang="es-ES" sz="1600" dirty="0"/>
              <a:t>Hombres 40,24% </a:t>
            </a:r>
          </a:p>
          <a:p>
            <a:pPr lvl="1"/>
            <a:r>
              <a:rPr lang="es-ES" sz="1800" dirty="0"/>
              <a:t>tasa de TSOH positivos del 6,68%. </a:t>
            </a:r>
          </a:p>
          <a:p>
            <a:pPr lvl="2"/>
            <a:r>
              <a:rPr lang="es-ES" sz="1600" dirty="0"/>
              <a:t>Mujeres 5,26%  (n=736)</a:t>
            </a:r>
          </a:p>
          <a:p>
            <a:pPr lvl="2"/>
            <a:r>
              <a:rPr lang="es-ES" sz="1600" dirty="0"/>
              <a:t>Hombres 8,55% (n= 902) </a:t>
            </a:r>
          </a:p>
          <a:p>
            <a:r>
              <a:rPr lang="es-ES" sz="2000" dirty="0"/>
              <a:t>La tasa de aceptación de la colonoscopia fue del 82,7% </a:t>
            </a:r>
          </a:p>
          <a:p>
            <a:pPr lvl="2"/>
            <a:r>
              <a:rPr lang="es-ES" sz="1600" dirty="0"/>
              <a:t>Mujeres 83,29%  (n=613)</a:t>
            </a:r>
          </a:p>
          <a:p>
            <a:pPr lvl="2"/>
            <a:r>
              <a:rPr lang="es-ES" sz="1600" dirty="0"/>
              <a:t>Hombres 82,15% (n=741)</a:t>
            </a:r>
          </a:p>
          <a:p>
            <a:endParaRPr lang="es-ES" dirty="0"/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0EEA2193-8F70-D749-9495-95B8647B0C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Cribado de CCR </a:t>
            </a:r>
            <a:b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</a:br>
            <a:r>
              <a:rPr lang="es-ES" sz="4000" b="0" strike="noStrike" spc="-1" dirty="0">
                <a:solidFill>
                  <a:srgbClr val="0070C0"/>
                </a:solidFill>
                <a:latin typeface="Calibri Light"/>
              </a:rPr>
              <a:t>Resultados año</a:t>
            </a:r>
            <a:r>
              <a:rPr lang="es-ES" sz="4000" spc="-1" dirty="0">
                <a:solidFill>
                  <a:srgbClr val="0070C0"/>
                </a:solidFill>
                <a:latin typeface="Calibri Light"/>
              </a:rPr>
              <a:t> 2017</a:t>
            </a:r>
            <a:endParaRPr lang="es-ES" sz="4000" b="0" strike="noStrike" spc="-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56BD40-A7ED-6642-ADB5-E906FE91E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47" y="2925194"/>
            <a:ext cx="4169453" cy="384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5825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07D6A9C-4193-0A48-8ED7-A3C3EF738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" t="-820" r="-307" b="43919"/>
          <a:stretch/>
        </p:blipFill>
        <p:spPr>
          <a:xfrm>
            <a:off x="650197" y="1857626"/>
            <a:ext cx="6692900" cy="2139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F935C0B7-6D72-8544-883B-5C3AF9FD0F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Cribado de CCR </a:t>
            </a:r>
            <a:b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</a:br>
            <a:r>
              <a:rPr lang="es-ES" sz="4000" b="0" strike="noStrike" spc="-1" dirty="0">
                <a:solidFill>
                  <a:srgbClr val="0070C0"/>
                </a:solidFill>
                <a:latin typeface="Calibri Light"/>
              </a:rPr>
              <a:t>Escala de limpieza Boston </a:t>
            </a:r>
            <a:endParaRPr lang="es-ES" sz="4000" b="0" strike="noStrike" spc="-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ADD105-207D-C84B-B6FF-FB0F67A62222}"/>
              </a:ext>
            </a:extLst>
          </p:cNvPr>
          <p:cNvSpPr txBox="1"/>
          <p:nvPr/>
        </p:nvSpPr>
        <p:spPr>
          <a:xfrm>
            <a:off x="472611" y="4366516"/>
            <a:ext cx="7674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Colon derecho (CD) + Colon transverso (CT) + Colon descendente (CD)</a:t>
            </a:r>
          </a:p>
          <a:p>
            <a:endParaRPr lang="es-ES" dirty="0"/>
          </a:p>
          <a:p>
            <a:r>
              <a:rPr lang="es-ES" dirty="0"/>
              <a:t>CALIDAD DE COLONOSCOPIA</a:t>
            </a:r>
          </a:p>
          <a:p>
            <a:pPr marL="285750" indent="-285750">
              <a:buFontTx/>
              <a:buChar char="-"/>
            </a:pPr>
            <a:r>
              <a:rPr lang="es-ES" dirty="0"/>
              <a:t>Tiempo de retirada superior a 6 minutos</a:t>
            </a:r>
          </a:p>
          <a:p>
            <a:pPr marL="285750" indent="-285750">
              <a:buFontTx/>
              <a:buChar char="-"/>
            </a:pPr>
            <a:r>
              <a:rPr lang="es-ES" dirty="0"/>
              <a:t>Intubación cecal</a:t>
            </a:r>
          </a:p>
          <a:p>
            <a:pPr marL="285750" indent="-285750">
              <a:buFontTx/>
              <a:buChar char="-"/>
            </a:pPr>
            <a:r>
              <a:rPr lang="es-ES" dirty="0"/>
              <a:t>Visión en retroflexión </a:t>
            </a:r>
          </a:p>
          <a:p>
            <a:pPr marL="285750" indent="-285750">
              <a:buFontTx/>
              <a:buChar char="-"/>
            </a:pPr>
            <a:r>
              <a:rPr lang="es-ES" dirty="0"/>
              <a:t>Calidad de la limpieza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E1F8E9-3B2F-A446-BDBE-552F93D9BE14}"/>
              </a:ext>
            </a:extLst>
          </p:cNvPr>
          <p:cNvSpPr txBox="1"/>
          <p:nvPr/>
        </p:nvSpPr>
        <p:spPr>
          <a:xfrm>
            <a:off x="4674742" y="1782508"/>
            <a:ext cx="2928134" cy="252744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708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Enteropatía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alibri"/>
              </a:rPr>
              <a:t>inmuno</a:t>
            </a: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-mediada por exposición al gluten en individuos genéticamente predispuestos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Prevalencia global de la enfermedad: 1%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Prevalencia de seropositivos 1,4%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Asia 1,8%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 err="1">
                <a:solidFill>
                  <a:srgbClr val="203864"/>
                </a:solidFill>
                <a:latin typeface="Calibri"/>
              </a:rPr>
              <a:t>Africa</a:t>
            </a: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 1,1%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400" spc="-1" dirty="0">
                <a:solidFill>
                  <a:srgbClr val="000000"/>
                </a:solidFill>
                <a:latin typeface="Calibri"/>
              </a:rPr>
              <a:t>Menos prevalencia de </a:t>
            </a:r>
            <a:r>
              <a:rPr lang="es-ES" sz="1400" spc="-1" dirty="0" err="1">
                <a:solidFill>
                  <a:srgbClr val="000000"/>
                </a:solidFill>
                <a:latin typeface="Calibri"/>
              </a:rPr>
              <a:t>hapLotipos</a:t>
            </a:r>
            <a:r>
              <a:rPr lang="es-ES" sz="1400" spc="-1" dirty="0">
                <a:solidFill>
                  <a:srgbClr val="000000"/>
                </a:solidFill>
                <a:latin typeface="Calibri"/>
              </a:rPr>
              <a:t> y consumo de gluten en África Subsahariana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Prevalencia con EC confirmada por biopsias 0,7%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Europa 0,8%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Oceanía 0,8%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América del Sur 0,4%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1.5 veces más frecuente en mujeres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2 veces más frecuente en niños que en adultos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TextShape 2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0070C0"/>
                </a:solidFill>
                <a:latin typeface="Calibri Light"/>
              </a:rPr>
              <a:t>HLADQ2/DQ8</a:t>
            </a:r>
            <a:br>
              <a:rPr dirty="0"/>
            </a:br>
            <a:r>
              <a:rPr lang="es-ES" sz="4000" b="0" strike="noStrike" spc="-1" dirty="0">
                <a:solidFill>
                  <a:srgbClr val="00B050"/>
                </a:solidFill>
                <a:latin typeface="Calibri Light"/>
              </a:rPr>
              <a:t>Enfermedad celíaca </a:t>
            </a:r>
            <a:endParaRPr lang="es-ES" sz="4000" b="0" strike="noStrike" spc="-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AB5E0423-B319-9F4C-BA0A-2ED8A460D77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16680" y="2494043"/>
            <a:ext cx="2201040" cy="1103040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49E16C-C416-2440-B004-A8BE2DA58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4">
            <a:extLst>
              <a:ext uri="{FF2B5EF4-FFF2-40B4-BE49-F238E27FC236}">
                <a16:creationId xmlns:a16="http://schemas.microsoft.com/office/drawing/2014/main" id="{3D2AA2BB-F24C-2E45-8201-A5B928A5BB60}"/>
              </a:ext>
            </a:extLst>
          </p:cNvPr>
          <p:cNvPicPr/>
          <p:nvPr/>
        </p:nvPicPr>
        <p:blipFill>
          <a:blip r:embed="rId5"/>
          <a:srcRect l="2826" r="24076"/>
          <a:stretch/>
        </p:blipFill>
        <p:spPr>
          <a:xfrm>
            <a:off x="5528682" y="4674438"/>
            <a:ext cx="3177036" cy="186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F8DF276-C34F-E24C-8F0E-54B7E66A87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Cribado de CCR </a:t>
            </a:r>
            <a:b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</a:br>
            <a:r>
              <a:rPr lang="es-ES" sz="4000" b="0" strike="noStrike" spc="-1" dirty="0">
                <a:solidFill>
                  <a:srgbClr val="0070C0"/>
                </a:solidFill>
                <a:latin typeface="Calibri Light"/>
              </a:rPr>
              <a:t>Escala de limpieza Boston </a:t>
            </a:r>
            <a:endParaRPr lang="es-ES" sz="4000" b="0" strike="noStrike" spc="-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2CBF2E-D647-9C46-9BCE-425C4728B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12" y="1530849"/>
            <a:ext cx="3538286" cy="48279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0109D7-B22C-5441-A719-075AB0C7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586" y="1530849"/>
            <a:ext cx="3694272" cy="479489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724AF11-94F2-8347-93C5-663D262B9331}"/>
              </a:ext>
            </a:extLst>
          </p:cNvPr>
          <p:cNvSpPr txBox="1"/>
          <p:nvPr/>
        </p:nvSpPr>
        <p:spPr>
          <a:xfrm>
            <a:off x="3092521" y="6453316"/>
            <a:ext cx="5465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200" i="1" dirty="0" err="1"/>
              <a:t>Bisschops</a:t>
            </a:r>
            <a:r>
              <a:rPr lang="en" sz="1200" i="1" dirty="0"/>
              <a:t> </a:t>
            </a:r>
            <a:r>
              <a:rPr lang="en" sz="1200" i="1" dirty="0" err="1"/>
              <a:t>Raf</a:t>
            </a:r>
            <a:r>
              <a:rPr lang="en" sz="1200" i="1" dirty="0"/>
              <a:t> et al. Colon cleansing efficacy… Endoscopy 2018</a:t>
            </a:r>
          </a:p>
        </p:txBody>
      </p:sp>
    </p:spTree>
    <p:extLst>
      <p:ext uri="{BB962C8B-B14F-4D97-AF65-F5344CB8AC3E}">
        <p14:creationId xmlns:p14="http://schemas.microsoft.com/office/powerpoint/2010/main" val="334557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2">
            <a:extLst>
              <a:ext uri="{FF2B5EF4-FFF2-40B4-BE49-F238E27FC236}">
                <a16:creationId xmlns:a16="http://schemas.microsoft.com/office/drawing/2014/main" id="{EFB1E922-810D-A844-8C96-230341D2E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Test de sangre oculta en heces  </a:t>
            </a:r>
            <a:br>
              <a:rPr dirty="0"/>
            </a:br>
            <a:r>
              <a:rPr lang="es-ES" sz="4000" spc="-1" dirty="0">
                <a:solidFill>
                  <a:srgbClr val="C00000"/>
                </a:solidFill>
                <a:latin typeface="Calibri Light"/>
              </a:rPr>
              <a:t>Pacientes sintomáticos </a:t>
            </a: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 </a:t>
            </a:r>
            <a:endParaRPr lang="es-ES" sz="4000" b="0" strike="noStrike" spc="-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C8E524-C8B9-1A48-BAB7-5D67D4924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3" y="1285370"/>
            <a:ext cx="6548920" cy="55726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53000C-C40A-444D-BDCA-CB3EC40EA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200" y="4869951"/>
            <a:ext cx="1615796" cy="16157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3A7FA2-AF0D-CD49-9129-0C616763C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DC439C-59EE-BD4B-9FC2-01ADCF0EE6E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18240" y="3667204"/>
            <a:ext cx="7886520" cy="85599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/>
              <a:t>Alta heterogeneidad de síntomas en personas de bajo riesgo </a:t>
            </a:r>
          </a:p>
          <a:p>
            <a:pPr marL="0" indent="0" algn="ctr">
              <a:buNone/>
            </a:pPr>
            <a:r>
              <a:rPr lang="es-ES" sz="2000" dirty="0"/>
              <a:t>Variabilidad en práctica clínica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13CF0DB-80A2-384D-A7A4-B27D98EE840D}"/>
              </a:ext>
            </a:extLst>
          </p:cNvPr>
          <p:cNvSpPr txBox="1"/>
          <p:nvPr/>
        </p:nvSpPr>
        <p:spPr>
          <a:xfrm>
            <a:off x="842481" y="2332234"/>
            <a:ext cx="4017195" cy="565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85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A0CF7C-CE3D-C74B-BC0C-FBE1F862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84" y="2167846"/>
            <a:ext cx="7428327" cy="3883631"/>
          </a:xfrm>
          <a:prstGeom prst="rect">
            <a:avLst/>
          </a:prstGeom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C6F51828-9070-EE41-BF70-B1DB54A75D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Test de sangre oculta en heces  </a:t>
            </a:r>
            <a:br>
              <a:rPr dirty="0"/>
            </a:br>
            <a:r>
              <a:rPr lang="es-ES" sz="4000" spc="-1" dirty="0">
                <a:solidFill>
                  <a:srgbClr val="C00000"/>
                </a:solidFill>
                <a:latin typeface="Calibri Light"/>
              </a:rPr>
              <a:t>Pacientes sintomáticos </a:t>
            </a: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 </a:t>
            </a:r>
            <a:endParaRPr lang="es-ES" sz="4000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6D082-88A5-1141-A7C9-6F8DEB4E6580}"/>
              </a:ext>
            </a:extLst>
          </p:cNvPr>
          <p:cNvSpPr txBox="1"/>
          <p:nvPr/>
        </p:nvSpPr>
        <p:spPr>
          <a:xfrm>
            <a:off x="1643864" y="1726058"/>
            <a:ext cx="60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Situaciones de solicitud de </a:t>
            </a:r>
            <a:r>
              <a:rPr lang="es-ES" dirty="0" err="1"/>
              <a:t>TSOHi</a:t>
            </a:r>
            <a:r>
              <a:rPr lang="es-ES" dirty="0"/>
              <a:t>: respuesta múltiple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395210-0B3E-0749-BF4D-F1411C252E5E}"/>
              </a:ext>
            </a:extLst>
          </p:cNvPr>
          <p:cNvSpPr txBox="1"/>
          <p:nvPr/>
        </p:nvSpPr>
        <p:spPr>
          <a:xfrm>
            <a:off x="553805" y="3429001"/>
            <a:ext cx="6391525" cy="783404"/>
          </a:xfrm>
          <a:prstGeom prst="rect">
            <a:avLst/>
          </a:prstGeom>
          <a:noFill/>
          <a:ln w="41275">
            <a:solidFill>
              <a:srgbClr val="7030A0">
                <a:alpha val="99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3CDA1E-B607-AF4C-A3D0-5BA74B8AE654}"/>
              </a:ext>
            </a:extLst>
          </p:cNvPr>
          <p:cNvSpPr txBox="1"/>
          <p:nvPr/>
        </p:nvSpPr>
        <p:spPr>
          <a:xfrm>
            <a:off x="7102297" y="2658902"/>
            <a:ext cx="1698027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¿síndromes hereditarios? </a:t>
            </a:r>
          </a:p>
          <a:p>
            <a:r>
              <a:rPr lang="es-ES" dirty="0">
                <a:solidFill>
                  <a:schemeClr val="bg1"/>
                </a:solidFill>
              </a:rPr>
              <a:t>¿agregación familiar?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2D55ED-F9F8-DF48-81B1-A1CC9C3D3ECC}"/>
              </a:ext>
            </a:extLst>
          </p:cNvPr>
          <p:cNvSpPr txBox="1"/>
          <p:nvPr/>
        </p:nvSpPr>
        <p:spPr>
          <a:xfrm>
            <a:off x="1767156" y="6388644"/>
            <a:ext cx="663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/>
              <a:t>Informes de evaluación de Tecnología Sanitaria. Gobierno Vasco 2018</a:t>
            </a:r>
          </a:p>
        </p:txBody>
      </p:sp>
    </p:spTree>
    <p:extLst>
      <p:ext uri="{BB962C8B-B14F-4D97-AF65-F5344CB8AC3E}">
        <p14:creationId xmlns:p14="http://schemas.microsoft.com/office/powerpoint/2010/main" val="1385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E0F11F-BBC4-6949-B8EA-1739EB8ADA1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E9D42B-F2EC-D74B-941D-C96D5DF81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19" y="715520"/>
            <a:ext cx="9144000" cy="5461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7301E5-115E-7647-A400-9BDCDEB6BB8D}"/>
              </a:ext>
            </a:extLst>
          </p:cNvPr>
          <p:cNvSpPr txBox="1"/>
          <p:nvPr/>
        </p:nvSpPr>
        <p:spPr>
          <a:xfrm>
            <a:off x="6308333" y="1140431"/>
            <a:ext cx="729465" cy="4551452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7840705-2C5B-7246-A06A-0035EE05E8EC}"/>
              </a:ext>
            </a:extLst>
          </p:cNvPr>
          <p:cNvSpPr txBox="1"/>
          <p:nvPr/>
        </p:nvSpPr>
        <p:spPr>
          <a:xfrm>
            <a:off x="2566343" y="6342950"/>
            <a:ext cx="6154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err="1"/>
              <a:t>MacDonald</a:t>
            </a:r>
            <a:r>
              <a:rPr lang="es-ES" sz="1600" i="1" dirty="0"/>
              <a:t> PJ et al </a:t>
            </a:r>
            <a:r>
              <a:rPr lang="es-ES" sz="1600" i="1" dirty="0" err="1"/>
              <a:t>Colorectal</a:t>
            </a:r>
            <a:r>
              <a:rPr lang="es-ES" sz="1600" i="1" dirty="0"/>
              <a:t> </a:t>
            </a:r>
            <a:r>
              <a:rPr lang="es-ES" sz="1600" i="1" dirty="0" err="1"/>
              <a:t>Disease</a:t>
            </a:r>
            <a:r>
              <a:rPr lang="es-ES" sz="1600" i="1" dirty="0"/>
              <a:t> 15(3), 2013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3263C5C-57A1-5041-90C0-DCCF3AB1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44" y="61152"/>
            <a:ext cx="1649002" cy="16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97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EE038B-5EB8-DD4F-8B4D-480FACAE7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17"/>
          <a:stretch/>
        </p:blipFill>
        <p:spPr>
          <a:xfrm>
            <a:off x="896064" y="2367712"/>
            <a:ext cx="7023100" cy="3640649"/>
          </a:xfrm>
          <a:prstGeom prst="rect">
            <a:avLst/>
          </a:prstGeom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74927A04-D2CB-8944-BDC1-72D49CA426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C00000"/>
                </a:solidFill>
                <a:latin typeface="Calibri"/>
              </a:rPr>
              <a:t>¿Qué debemos hacer?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7D4425D-D016-3440-A786-F23F89EE13F6}"/>
              </a:ext>
            </a:extLst>
          </p:cNvPr>
          <p:cNvSpPr txBox="1"/>
          <p:nvPr/>
        </p:nvSpPr>
        <p:spPr>
          <a:xfrm>
            <a:off x="896064" y="1705510"/>
            <a:ext cx="755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Actitud ante prueba de sangre oculta negativa y síntomas persistentes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92093A-2F58-C644-8141-795B33F66428}"/>
              </a:ext>
            </a:extLst>
          </p:cNvPr>
          <p:cNvSpPr txBox="1"/>
          <p:nvPr/>
        </p:nvSpPr>
        <p:spPr>
          <a:xfrm>
            <a:off x="1767156" y="6388644"/>
            <a:ext cx="663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/>
              <a:t>Informes de evaluación de Tecnología Sanitaria. Gobierno Vasco 2018</a:t>
            </a:r>
          </a:p>
        </p:txBody>
      </p:sp>
    </p:spTree>
    <p:extLst>
      <p:ext uri="{BB962C8B-B14F-4D97-AF65-F5344CB8AC3E}">
        <p14:creationId xmlns:p14="http://schemas.microsoft.com/office/powerpoint/2010/main" val="170063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2">
            <a:extLst>
              <a:ext uri="{FF2B5EF4-FFF2-40B4-BE49-F238E27FC236}">
                <a16:creationId xmlns:a16="http://schemas.microsoft.com/office/drawing/2014/main" id="{7691CE32-65BB-2442-AD76-E5481B3E1091}"/>
              </a:ext>
            </a:extLst>
          </p:cNvPr>
          <p:cNvSpPr txBox="1">
            <a:spLocks/>
          </p:cNvSpPr>
          <p:nvPr/>
        </p:nvSpPr>
        <p:spPr>
          <a:xfrm>
            <a:off x="861058" y="167961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spc="-1" dirty="0">
                <a:solidFill>
                  <a:srgbClr val="203864"/>
                </a:solidFill>
                <a:latin typeface="Calibri Light"/>
              </a:rPr>
              <a:t>Test de sangre oculta en heces  </a:t>
            </a:r>
            <a:br>
              <a:rPr lang="es-ES" dirty="0"/>
            </a:br>
            <a:r>
              <a:rPr lang="es-ES" sz="4000" spc="-1" dirty="0">
                <a:solidFill>
                  <a:srgbClr val="C00000"/>
                </a:solidFill>
                <a:latin typeface="Calibri Light"/>
              </a:rPr>
              <a:t>Pacientes sintomáticos  </a:t>
            </a:r>
            <a:endParaRPr lang="es-ES" sz="4000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C66F11-DE62-3040-986D-52E834A2C559}"/>
              </a:ext>
            </a:extLst>
          </p:cNvPr>
          <p:cNvSpPr txBox="1"/>
          <p:nvPr/>
        </p:nvSpPr>
        <p:spPr>
          <a:xfrm>
            <a:off x="1715784" y="1736332"/>
            <a:ext cx="4900773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¿criterios de Vía Rápida de Colonoscopia?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DA9BC9-F839-844C-A84A-5E3FC5700FEE}"/>
              </a:ext>
            </a:extLst>
          </p:cNvPr>
          <p:cNvSpPr txBox="1"/>
          <p:nvPr/>
        </p:nvSpPr>
        <p:spPr>
          <a:xfrm>
            <a:off x="4693039" y="2332771"/>
            <a:ext cx="3436072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Colonoscopia preferente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D277613-EBCC-6044-AE7E-F7A98D639243}"/>
              </a:ext>
            </a:extLst>
          </p:cNvPr>
          <p:cNvSpPr txBox="1"/>
          <p:nvPr/>
        </p:nvSpPr>
        <p:spPr>
          <a:xfrm>
            <a:off x="861058" y="3667874"/>
            <a:ext cx="3267183" cy="646331"/>
          </a:xfrm>
          <a:prstGeom prst="rect">
            <a:avLst/>
          </a:prstGeom>
          <a:solidFill>
            <a:srgbClr val="FF0000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Elevada sospecha clínica de CCR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CC9049-CD3E-C24D-B3DC-540F68D3B6AA}"/>
              </a:ext>
            </a:extLst>
          </p:cNvPr>
          <p:cNvSpPr txBox="1"/>
          <p:nvPr/>
        </p:nvSpPr>
        <p:spPr>
          <a:xfrm>
            <a:off x="4572000" y="3667874"/>
            <a:ext cx="3267183" cy="646331"/>
          </a:xfrm>
          <a:prstGeom prst="rect">
            <a:avLst/>
          </a:prstGeom>
          <a:solidFill>
            <a:srgbClr val="92D050">
              <a:alpha val="8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Baja sospecha clínica de CCR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107B9E8-1147-6649-A999-2CF88E4BA63B}"/>
              </a:ext>
            </a:extLst>
          </p:cNvPr>
          <p:cNvSpPr txBox="1"/>
          <p:nvPr/>
        </p:nvSpPr>
        <p:spPr>
          <a:xfrm>
            <a:off x="821931" y="4746661"/>
            <a:ext cx="3347405" cy="369332"/>
          </a:xfrm>
          <a:prstGeom prst="rect">
            <a:avLst/>
          </a:prstGeom>
          <a:solidFill>
            <a:srgbClr val="FF0000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Vía clínica de CCR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9C993D1-4B81-5A4D-9E37-2FDC2D274AAB}"/>
              </a:ext>
            </a:extLst>
          </p:cNvPr>
          <p:cNvSpPr txBox="1"/>
          <p:nvPr/>
        </p:nvSpPr>
        <p:spPr>
          <a:xfrm>
            <a:off x="5158614" y="4750702"/>
            <a:ext cx="2125765" cy="369332"/>
          </a:xfrm>
          <a:prstGeom prst="rect">
            <a:avLst/>
          </a:prstGeom>
          <a:solidFill>
            <a:srgbClr val="92D05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TSOH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3DC8E8-FA65-6E4D-8A4A-E4FB2A4267A2}"/>
              </a:ext>
            </a:extLst>
          </p:cNvPr>
          <p:cNvSpPr txBox="1"/>
          <p:nvPr/>
        </p:nvSpPr>
        <p:spPr>
          <a:xfrm>
            <a:off x="4952144" y="5556531"/>
            <a:ext cx="2537717" cy="646331"/>
          </a:xfrm>
          <a:prstGeom prst="rect">
            <a:avLst/>
          </a:prstGeom>
          <a:solidFill>
            <a:srgbClr val="92D05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Reevaluar</a:t>
            </a:r>
          </a:p>
          <a:p>
            <a:pPr algn="ctr"/>
            <a:r>
              <a:rPr lang="es-ES" dirty="0"/>
              <a:t>¿otras exploraciones? </a:t>
            </a:r>
          </a:p>
        </p:txBody>
      </p:sp>
      <p:cxnSp>
        <p:nvCxnSpPr>
          <p:cNvPr id="14" name="Conector angular 13">
            <a:extLst>
              <a:ext uri="{FF2B5EF4-FFF2-40B4-BE49-F238E27FC236}">
                <a16:creationId xmlns:a16="http://schemas.microsoft.com/office/drawing/2014/main" id="{DF02115A-4954-E048-A569-5FBF99E9AE17}"/>
              </a:ext>
            </a:extLst>
          </p:cNvPr>
          <p:cNvCxnSpPr>
            <a:stCxn id="5" idx="2"/>
            <a:endCxn id="7" idx="0"/>
          </p:cNvCxnSpPr>
          <p:nvPr/>
        </p:nvCxnSpPr>
        <p:spPr>
          <a:xfrm rot="5400000">
            <a:off x="2549306" y="2051009"/>
            <a:ext cx="1562210" cy="167152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angular 15">
            <a:extLst>
              <a:ext uri="{FF2B5EF4-FFF2-40B4-BE49-F238E27FC236}">
                <a16:creationId xmlns:a16="http://schemas.microsoft.com/office/drawing/2014/main" id="{84D9FFBD-A3ED-9544-8C90-CE8646A210AE}"/>
              </a:ext>
            </a:extLst>
          </p:cNvPr>
          <p:cNvCxnSpPr>
            <a:stCxn id="5" idx="2"/>
            <a:endCxn id="8" idx="0"/>
          </p:cNvCxnSpPr>
          <p:nvPr/>
        </p:nvCxnSpPr>
        <p:spPr>
          <a:xfrm rot="16200000" flipH="1">
            <a:off x="4404776" y="1867058"/>
            <a:ext cx="1562210" cy="203942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1B37B67-9CB4-DA44-BB64-E7F7250B1589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4166171" y="2105664"/>
            <a:ext cx="2244904" cy="227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7DF530F5-95BC-BD47-B50A-EB05DE445570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2494650" y="4314205"/>
            <a:ext cx="984" cy="432456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D7E7A88-20A1-424D-BCD1-98DD72EDD28C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6205592" y="4314205"/>
            <a:ext cx="15905" cy="43649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B820FC0-4CD9-DD49-BCEF-107A73D113A7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6221003" y="5120034"/>
            <a:ext cx="494" cy="43649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A4D93B0-66C1-9E48-92A6-792409664F54}"/>
              </a:ext>
            </a:extLst>
          </p:cNvPr>
          <p:cNvSpPr txBox="1"/>
          <p:nvPr/>
        </p:nvSpPr>
        <p:spPr>
          <a:xfrm>
            <a:off x="3839229" y="2105929"/>
            <a:ext cx="482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32465E9-48CF-0445-8C7D-5DA3536893A8}"/>
              </a:ext>
            </a:extLst>
          </p:cNvPr>
          <p:cNvSpPr txBox="1"/>
          <p:nvPr/>
        </p:nvSpPr>
        <p:spPr>
          <a:xfrm>
            <a:off x="4626322" y="2089560"/>
            <a:ext cx="38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sí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ADCDA4B-4925-3B4A-BFC1-FC99A04C4BD4}"/>
              </a:ext>
            </a:extLst>
          </p:cNvPr>
          <p:cNvSpPr txBox="1"/>
          <p:nvPr/>
        </p:nvSpPr>
        <p:spPr>
          <a:xfrm>
            <a:off x="6344292" y="5215410"/>
            <a:ext cx="54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-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26C2AF28-737B-E14D-AE22-AB85148CA287}"/>
              </a:ext>
            </a:extLst>
          </p:cNvPr>
          <p:cNvCxnSpPr>
            <a:stCxn id="10" idx="1"/>
            <a:endCxn id="9" idx="3"/>
          </p:cNvCxnSpPr>
          <p:nvPr/>
        </p:nvCxnSpPr>
        <p:spPr>
          <a:xfrm flipH="1" flipV="1">
            <a:off x="4169336" y="4931327"/>
            <a:ext cx="989278" cy="4041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1273F9C-81E2-A74C-A70B-5B592594354E}"/>
              </a:ext>
            </a:extLst>
          </p:cNvPr>
          <p:cNvSpPr txBox="1"/>
          <p:nvPr/>
        </p:nvSpPr>
        <p:spPr>
          <a:xfrm>
            <a:off x="4370669" y="4526758"/>
            <a:ext cx="54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+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3ACCB7B-3071-954A-930F-69B26BCAD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15" y="5146506"/>
            <a:ext cx="1615796" cy="161579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C1DF5B7-18F1-3F43-8B01-EDAE64F7E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850"/>
          <a:stretch/>
        </p:blipFill>
        <p:spPr>
          <a:xfrm flipH="1">
            <a:off x="7830358" y="4577871"/>
            <a:ext cx="983422" cy="20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00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85DC1B-B023-544A-8E2C-FB339E1A926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No es necesario hacer TSOH en caso de sangrado rectal </a:t>
            </a:r>
          </a:p>
          <a:p>
            <a:r>
              <a:rPr lang="es-ES" sz="2000" dirty="0"/>
              <a:t>En pacientes de mayores de 50 años y anemia ferropénica o cambios de hábito </a:t>
            </a:r>
          </a:p>
          <a:p>
            <a:pPr lvl="1"/>
            <a:r>
              <a:rPr lang="es-ES" sz="2000" dirty="0">
                <a:solidFill>
                  <a:srgbClr val="00B050"/>
                </a:solidFill>
              </a:rPr>
              <a:t>Situación ideal</a:t>
            </a:r>
            <a:r>
              <a:rPr lang="es-ES" sz="2000" dirty="0"/>
              <a:t>: haber participado en cribado poblacional </a:t>
            </a:r>
          </a:p>
          <a:p>
            <a:pPr lvl="1"/>
            <a:r>
              <a:rPr lang="es-ES" sz="2000" dirty="0"/>
              <a:t>Se recomienda derivación a vía clínica preferente</a:t>
            </a:r>
          </a:p>
          <a:p>
            <a:r>
              <a:rPr lang="es-ES" sz="2000" dirty="0">
                <a:solidFill>
                  <a:srgbClr val="FFC000"/>
                </a:solidFill>
              </a:rPr>
              <a:t>Elevado VPN (cercano al 100%) </a:t>
            </a:r>
            <a:r>
              <a:rPr lang="es-ES" sz="2000" dirty="0"/>
              <a:t>: no indicación de colonoscopia</a:t>
            </a:r>
          </a:p>
          <a:p>
            <a:pPr lvl="1"/>
            <a:r>
              <a:rPr lang="es-ES" sz="1600" dirty="0"/>
              <a:t>Muy baja probabilidad de falso negativo </a:t>
            </a:r>
          </a:p>
          <a:p>
            <a:pPr lvl="1"/>
            <a:r>
              <a:rPr lang="es-ES" sz="1600" dirty="0"/>
              <a:t>Sólo realizar en caso de que la valoración individual del riesgo personal oriente a lo contrario  </a:t>
            </a:r>
          </a:p>
          <a:p>
            <a:r>
              <a:rPr lang="es-ES" sz="2000" dirty="0"/>
              <a:t>Valorar pruebas complementarias en el contexto de estado general  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D1C9FAE1-42BA-B347-9C6E-5588C225D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Test de sangre oculta en heces  </a:t>
            </a:r>
            <a:br>
              <a:rPr dirty="0"/>
            </a:br>
            <a:r>
              <a:rPr lang="es-ES" sz="4000" spc="-1" dirty="0">
                <a:solidFill>
                  <a:srgbClr val="C00000"/>
                </a:solidFill>
                <a:latin typeface="Calibri Light"/>
              </a:rPr>
              <a:t>Pacientes sintomáticos </a:t>
            </a: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 </a:t>
            </a:r>
            <a:endParaRPr lang="es-ES" sz="4000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C6CE82-D6ED-2143-ACE5-72AB61279688}"/>
              </a:ext>
            </a:extLst>
          </p:cNvPr>
          <p:cNvSpPr txBox="1"/>
          <p:nvPr/>
        </p:nvSpPr>
        <p:spPr>
          <a:xfrm>
            <a:off x="1736334" y="6176520"/>
            <a:ext cx="663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/>
              <a:t>Informes de evaluación de Tecnología Sanitaria. Gobierno Vasco 2018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67EF4A-56C7-2541-BB87-1BD9DCE78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85"/>
          <a:stretch/>
        </p:blipFill>
        <p:spPr>
          <a:xfrm>
            <a:off x="1175906" y="4993240"/>
            <a:ext cx="1120856" cy="17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09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8FFF4A-E434-4444-A9FC-8E258C2AE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1" y="0"/>
            <a:ext cx="8866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203864"/>
                </a:solidFill>
                <a:latin typeface="Calibri Light"/>
              </a:rPr>
              <a:t>Marcadores tumorales </a:t>
            </a:r>
            <a:br>
              <a:rPr dirty="0"/>
            </a:br>
            <a:r>
              <a:rPr lang="es-ES" sz="4000" spc="-1" dirty="0">
                <a:solidFill>
                  <a:srgbClr val="C00000"/>
                </a:solidFill>
                <a:latin typeface="Calibri Light"/>
              </a:rPr>
              <a:t>Ag </a:t>
            </a:r>
            <a:r>
              <a:rPr lang="es-ES" sz="4000" spc="-1" dirty="0" err="1">
                <a:solidFill>
                  <a:srgbClr val="C00000"/>
                </a:solidFill>
                <a:latin typeface="Calibri Light"/>
              </a:rPr>
              <a:t>c</a:t>
            </a:r>
            <a:r>
              <a:rPr lang="es-ES" sz="4000" b="0" strike="noStrike" spc="-1" dirty="0" err="1">
                <a:solidFill>
                  <a:srgbClr val="C00000"/>
                </a:solidFill>
                <a:latin typeface="Calibri Light"/>
              </a:rPr>
              <a:t>arcinoembrionario</a:t>
            </a:r>
            <a:r>
              <a:rPr lang="es-ES" sz="4000" b="0" strike="noStrike" spc="-1" dirty="0">
                <a:solidFill>
                  <a:srgbClr val="C00000"/>
                </a:solidFill>
                <a:latin typeface="Calibri Light"/>
              </a:rPr>
              <a:t> (CEA)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Descubierto en 1965 por Gold and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alibri"/>
              </a:rPr>
              <a:t>Freedman</a:t>
            </a: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Observado en colon fetal y cánceres de colon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No se observa en colon sano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CD66 </a:t>
            </a:r>
            <a:r>
              <a:rPr lang="es-ES" sz="1600" b="0" strike="noStrike" spc="-1" dirty="0" err="1">
                <a:solidFill>
                  <a:srgbClr val="203864"/>
                </a:solidFill>
                <a:latin typeface="Calibri"/>
              </a:rPr>
              <a:t>or</a:t>
            </a: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 CEACAM5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Recomendado hace 50 años para diagnóstico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Niveles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800" b="0" strike="noStrike" spc="-1" dirty="0">
                <a:solidFill>
                  <a:srgbClr val="203864"/>
                </a:solidFill>
                <a:latin typeface="Calibri"/>
              </a:rPr>
              <a:t>CEA  superiores 5 </a:t>
            </a:r>
            <a:r>
              <a:rPr lang="es-ES" sz="1800" b="0" strike="noStrike" spc="-1" dirty="0" err="1">
                <a:solidFill>
                  <a:srgbClr val="203864"/>
                </a:solidFill>
                <a:latin typeface="Calibri"/>
              </a:rPr>
              <a:t>ng</a:t>
            </a:r>
            <a:r>
              <a:rPr lang="es-ES" sz="1800" b="0" strike="noStrike" spc="-1" dirty="0">
                <a:solidFill>
                  <a:srgbClr val="203864"/>
                </a:solidFill>
                <a:latin typeface="Calibri"/>
              </a:rPr>
              <a:t>/ml 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800" b="0" strike="noStrike" spc="-1" dirty="0">
                <a:solidFill>
                  <a:srgbClr val="203864"/>
                </a:solidFill>
                <a:latin typeface="Calibri"/>
              </a:rPr>
              <a:t>Ca 19,9 superiores a 37 U/ml </a:t>
            </a:r>
          </a:p>
          <a:p>
            <a:pPr marL="228600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pc="-1" dirty="0">
                <a:solidFill>
                  <a:srgbClr val="000000"/>
                </a:solidFill>
                <a:latin typeface="Calibri"/>
              </a:rPr>
              <a:t>Interés inicial para aplicación clínica en todas las fases de CCR </a:t>
            </a:r>
          </a:p>
          <a:p>
            <a:pPr marL="36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</a:pPr>
            <a:endParaRPr lang="es-ES" b="0" strike="noStrike" spc="-1" dirty="0">
              <a:solidFill>
                <a:srgbClr val="203864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endParaRPr lang="es-ES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1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Expresión del CEA en tejido normal del adulto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Células epiteliales y </a:t>
            </a: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globet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 del colon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Células mucosas del píloro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 err="1">
                <a:solidFill>
                  <a:srgbClr val="203864"/>
                </a:solidFill>
                <a:latin typeface="Calibri"/>
              </a:rPr>
              <a:t>Céluls</a:t>
            </a: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 escamosas de la lengua, esófago y cérvix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Epitelio secretor y células ductales de las glándulas sudoríparas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Células epiteliales de la próstata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</a:rPr>
              <a:t>Se inicia en fase fetal (semana 9-14) </a:t>
            </a:r>
          </a:p>
        </p:txBody>
      </p:sp>
      <p:sp>
        <p:nvSpPr>
          <p:cNvPr id="478" name="TextShape 2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Marcadores tumorales </a:t>
            </a:r>
            <a:br/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CEA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CustomShape 3"/>
          <p:cNvSpPr/>
          <p:nvPr/>
        </p:nvSpPr>
        <p:spPr>
          <a:xfrm>
            <a:off x="2213640" y="6176880"/>
            <a:ext cx="6301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Hammarstöm. Cancer Biology 1999(9):67-81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n 5"/>
          <p:cNvPicPr/>
          <p:nvPr/>
        </p:nvPicPr>
        <p:blipFill>
          <a:blip r:embed="rId3"/>
          <a:stretch/>
        </p:blipFill>
        <p:spPr>
          <a:xfrm>
            <a:off x="1689120" y="0"/>
            <a:ext cx="5740920" cy="685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41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Producción de CEA adulto normal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Evacuación de 50-70 mg de CEA en heces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No es un antígeno oncológico fetal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No hay diferencias entre CEA normal y tumoral </a:t>
            </a:r>
          </a:p>
          <a:p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1" name="Imagen 3"/>
          <p:cNvPicPr/>
          <p:nvPr/>
        </p:nvPicPr>
        <p:blipFill>
          <a:blip r:embed="rId3"/>
          <a:stretch/>
        </p:blipFill>
        <p:spPr>
          <a:xfrm flipH="1">
            <a:off x="6247800" y="1557000"/>
            <a:ext cx="1739160" cy="1540440"/>
          </a:xfrm>
          <a:prstGeom prst="rect">
            <a:avLst/>
          </a:prstGeom>
          <a:ln>
            <a:noFill/>
          </a:ln>
        </p:spPr>
      </p:pic>
      <p:sp>
        <p:nvSpPr>
          <p:cNvPr id="482" name="TextShape 2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Marcadores tumorales </a:t>
            </a:r>
            <a:br/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CEA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3" name="Imagen 5"/>
          <p:cNvPicPr/>
          <p:nvPr/>
        </p:nvPicPr>
        <p:blipFill>
          <a:blip r:embed="rId4"/>
          <a:stretch/>
        </p:blipFill>
        <p:spPr>
          <a:xfrm>
            <a:off x="1989360" y="3692520"/>
            <a:ext cx="3791880" cy="2484000"/>
          </a:xfrm>
          <a:prstGeom prst="rect">
            <a:avLst/>
          </a:prstGeom>
          <a:ln>
            <a:noFill/>
          </a:ln>
        </p:spPr>
      </p:pic>
      <p:sp>
        <p:nvSpPr>
          <p:cNvPr id="484" name="CustomShape 3"/>
          <p:cNvSpPr/>
          <p:nvPr/>
        </p:nvSpPr>
        <p:spPr>
          <a:xfrm>
            <a:off x="2213640" y="6176880"/>
            <a:ext cx="6301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Hammarstöm. Cancer Biology 1999(9):67-81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Elevación de </a:t>
            </a:r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CEA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Causas benignas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Afecciones inflamatorias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Infección pulmonar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Insuficiencia renal crónica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Hipotiroidismo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Adenomas de colon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Colecistitis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Enfermedad inflamatoria intestinal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Pancreatitis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Úlcera péptica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Diabetes 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4769640" y="1847160"/>
            <a:ext cx="3745440" cy="43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Participación en funciones de </a:t>
            </a:r>
            <a:endParaRPr lang="es-ES" sz="2000" b="0" strike="noStrike" spc="-1" dirty="0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C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C00000"/>
                </a:solidFill>
                <a:latin typeface="Calibri"/>
              </a:rPr>
              <a:t>Adhesión celular (metástasis) </a:t>
            </a:r>
            <a:endParaRPr lang="es-ES" sz="2000" b="0" strike="noStrike" spc="-1" dirty="0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Embarazo </a:t>
            </a:r>
            <a:endParaRPr lang="es-ES" sz="2000" b="0" strike="noStrike" spc="-1" dirty="0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Inmunidad</a:t>
            </a:r>
            <a:endParaRPr lang="es-ES" sz="2000" b="0" strike="noStrike" spc="-1" dirty="0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 err="1">
                <a:solidFill>
                  <a:srgbClr val="C00000"/>
                </a:solidFill>
                <a:latin typeface="Calibri"/>
              </a:rPr>
              <a:t>Neovascularización</a:t>
            </a:r>
            <a:endParaRPr lang="es-ES" sz="2000" b="0" strike="noStrike" spc="-1" dirty="0">
              <a:solidFill>
                <a:srgbClr val="C00000"/>
              </a:solidFill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Regulación de homeostasis </a:t>
            </a:r>
            <a:endParaRPr lang="es-ES" sz="2000" b="0" strike="noStrike" spc="-1" dirty="0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Carcinogénesis </a:t>
            </a:r>
            <a:endParaRPr lang="es-ES" sz="2000" b="0" strike="noStrike" spc="-1" dirty="0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</a:pPr>
            <a:endParaRPr lang="es-ES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Medición del </a:t>
            </a:r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CEA</a:t>
            </a:r>
            <a:br/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Cribado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Ausencia de especificidad y sensibilidad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Punto de corte 2,5 microgramos/L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Sensibilidad 30-40% para estadios II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Especificidad del 90%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Fletcher et tal (1986)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Prevalencia de CCR 1/1000 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250 falsos positivos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203864"/>
                </a:solidFill>
                <a:latin typeface="Calibri"/>
              </a:rPr>
              <a:t>No diagnóstico en el 60% cánceres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Desestimado su uso para cribado de CCR fase precoz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1981 National Institute of Health (NIH)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1996 American Society of Clinical Oncology (ASCO) Expert Panel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2002  European Group on Tumour Markers (EGTM)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TextShape 2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Medición del </a:t>
            </a:r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CEA</a:t>
            </a:r>
            <a:br/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Cribado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2" name="Imagen 4"/>
          <p:cNvPicPr/>
          <p:nvPr/>
        </p:nvPicPr>
        <p:blipFill>
          <a:blip r:embed="rId2"/>
          <a:stretch/>
        </p:blipFill>
        <p:spPr>
          <a:xfrm>
            <a:off x="1994760" y="4495320"/>
            <a:ext cx="5154120" cy="180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Medición del </a:t>
            </a:r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CEA </a:t>
            </a:r>
            <a:br/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CCR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Medición preoperatoria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Valora basal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Factor de riesgo independiente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Seguimiento de enfermedad curada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Seguimiento de enfermedad metastásica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No factor pronóstico (estadio TNM)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Subgrupos específicos, estadio II-III con ganglios negativos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203864"/>
                </a:solidFill>
                <a:latin typeface="Calibri"/>
              </a:rPr>
              <a:t>Enfermedad metastásica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Pacientes con CEA elevado preoperatorio que normalizan tras la cirugía ¿peor pronóstico?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203864"/>
                </a:solidFill>
                <a:latin typeface="Calibri"/>
              </a:rPr>
              <a:t>Estudios prospectivo (enero 2007-diciembre 2014) 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203864"/>
                </a:solidFill>
                <a:latin typeface="Calibri"/>
              </a:rPr>
              <a:t>Cirugía curativa de CCR estadio I-III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203864"/>
                </a:solidFill>
                <a:latin typeface="Calibri"/>
              </a:rPr>
              <a:t>Punto de corte 5.0 ng/mL 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TextShape 2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Medición del </a:t>
            </a:r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CEA </a:t>
            </a:r>
            <a:br/>
            <a:r>
              <a:rPr lang="es-ES" sz="4000" b="0" strike="noStrike" spc="-1">
                <a:solidFill>
                  <a:srgbClr val="C00000"/>
                </a:solidFill>
                <a:latin typeface="Calibri Light"/>
              </a:rPr>
              <a:t>CCR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7" name="Imagen 4"/>
          <p:cNvPicPr/>
          <p:nvPr/>
        </p:nvPicPr>
        <p:blipFill>
          <a:blip r:embed="rId2"/>
          <a:stretch/>
        </p:blipFill>
        <p:spPr>
          <a:xfrm>
            <a:off x="2080080" y="3613680"/>
            <a:ext cx="4382280" cy="2658240"/>
          </a:xfrm>
          <a:prstGeom prst="rect">
            <a:avLst/>
          </a:prstGeom>
          <a:ln>
            <a:noFill/>
          </a:ln>
        </p:spPr>
      </p:pic>
      <p:sp>
        <p:nvSpPr>
          <p:cNvPr id="498" name="CustomShape 3"/>
          <p:cNvSpPr/>
          <p:nvPr/>
        </p:nvSpPr>
        <p:spPr>
          <a:xfrm>
            <a:off x="2545560" y="6401520"/>
            <a:ext cx="5794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Konishi et tal, JAMA Oncol 2018;4(3):309-315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318240" y="87480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>
                <a:solidFill>
                  <a:srgbClr val="203864"/>
                </a:solidFill>
                <a:latin typeface="Calibri Light"/>
              </a:rPr>
              <a:t>Seguimiento CCR operado 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0" name="Marcador de contenido 4"/>
          <p:cNvPicPr/>
          <p:nvPr/>
        </p:nvPicPr>
        <p:blipFill>
          <a:blip r:embed="rId3"/>
          <a:stretch/>
        </p:blipFill>
        <p:spPr>
          <a:xfrm>
            <a:off x="318240" y="1703880"/>
            <a:ext cx="3808440" cy="3679920"/>
          </a:xfrm>
          <a:prstGeom prst="rect">
            <a:avLst/>
          </a:prstGeom>
          <a:ln>
            <a:noFill/>
          </a:ln>
        </p:spPr>
      </p:pic>
      <p:pic>
        <p:nvPicPr>
          <p:cNvPr id="501" name="Imagen 6"/>
          <p:cNvPicPr/>
          <p:nvPr/>
        </p:nvPicPr>
        <p:blipFill>
          <a:blip r:embed="rId4"/>
          <a:stretch/>
        </p:blipFill>
        <p:spPr>
          <a:xfrm>
            <a:off x="4300560" y="1839960"/>
            <a:ext cx="3998160" cy="3449520"/>
          </a:xfrm>
          <a:prstGeom prst="rect">
            <a:avLst/>
          </a:prstGeom>
          <a:ln>
            <a:noFill/>
          </a:ln>
        </p:spPr>
      </p:pic>
      <p:sp>
        <p:nvSpPr>
          <p:cNvPr id="502" name="CustomShape 2"/>
          <p:cNvSpPr/>
          <p:nvPr/>
        </p:nvSpPr>
        <p:spPr>
          <a:xfrm>
            <a:off x="2706120" y="6240600"/>
            <a:ext cx="5794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Konishi et tal, JAMA Oncol 2018;4(3):309-315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503" name="CustomShape 3"/>
          <p:cNvSpPr/>
          <p:nvPr/>
        </p:nvSpPr>
        <p:spPr>
          <a:xfrm>
            <a:off x="5094720" y="2979360"/>
            <a:ext cx="27309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CEA alto: </a:t>
            </a:r>
            <a:r>
              <a:rPr lang="es-ES" sz="1800" b="0" strike="noStrike" spc="-1">
                <a:solidFill>
                  <a:srgbClr val="C00000"/>
                </a:solidFill>
                <a:latin typeface="Calibri"/>
              </a:rPr>
              <a:t>HR 2,0; 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IC95%:1,1-305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504" name="CustomShape 4"/>
          <p:cNvSpPr/>
          <p:nvPr/>
        </p:nvSpPr>
        <p:spPr>
          <a:xfrm>
            <a:off x="4319640" y="5258520"/>
            <a:ext cx="4824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CEA normalizado: HR 0,77; IC 95%:0,45-1,30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777ED2-A06E-7642-B51B-1BDA8EA2EB2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spc="-1" dirty="0">
                <a:solidFill>
                  <a:srgbClr val="000000"/>
                </a:solidFill>
                <a:latin typeface="Calibri"/>
              </a:rPr>
              <a:t>Primera línea para el pronóstico y vigilancia </a:t>
            </a:r>
          </a:p>
          <a:p>
            <a:pPr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spc="-1" dirty="0">
                <a:solidFill>
                  <a:srgbClr val="000000"/>
                </a:solidFill>
                <a:latin typeface="Calibri"/>
              </a:rPr>
              <a:t>No recomendados para cribado poblacional </a:t>
            </a:r>
          </a:p>
          <a:p>
            <a:pPr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spc="-1" dirty="0">
                <a:solidFill>
                  <a:srgbClr val="000000"/>
                </a:solidFill>
                <a:latin typeface="Calibri"/>
              </a:rPr>
              <a:t>No recomendados para prevención secundaria </a:t>
            </a:r>
          </a:p>
          <a:p>
            <a:endParaRPr lang="es-ES" dirty="0"/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0575A444-D285-B446-8E4D-8DC8A0F37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dirty="0">
                <a:solidFill>
                  <a:srgbClr val="C00000"/>
                </a:solidFill>
              </a:rPr>
              <a:t>¿Cuándo solicitar CEA? </a:t>
            </a:r>
            <a:endParaRPr lang="es-ES" sz="3200" b="0" strike="noStrike" spc="-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C1EA81-AA60-ED4F-ACDE-F55F348B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56" y="3750066"/>
            <a:ext cx="2352497" cy="23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C4E25F81-5667-FD46-9862-1B248A5BB70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28560" y="3807141"/>
            <a:ext cx="7886520" cy="38779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208FD7-A2E6-394F-B25F-AB5F3F65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12"/>
          <a:stretch/>
        </p:blipFill>
        <p:spPr>
          <a:xfrm>
            <a:off x="628560" y="99835"/>
            <a:ext cx="8515440" cy="66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7C3122-F80A-4149-A096-CAC9793A9C9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Prevalencia de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alibri"/>
              </a:rPr>
              <a:t>haplotipos</a:t>
            </a: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 en población general: bajo </a:t>
            </a:r>
            <a:r>
              <a:rPr lang="es-ES" sz="2000" b="0" strike="noStrike" spc="-1" dirty="0">
                <a:solidFill>
                  <a:srgbClr val="FF0000"/>
                </a:solidFill>
                <a:latin typeface="Calibri"/>
              </a:rPr>
              <a:t>VPP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lvl="1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HLA-DQ2.5 </a:t>
            </a:r>
            <a:r>
              <a:rPr lang="es-ES" sz="2000" b="0" strike="noStrike" spc="-1" dirty="0">
                <a:solidFill>
                  <a:srgbClr val="FF0000"/>
                </a:solidFill>
                <a:latin typeface="Calibri"/>
              </a:rPr>
              <a:t>(30%)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lvl="1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HLADQ7.5 </a:t>
            </a: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(27%)</a:t>
            </a:r>
          </a:p>
          <a:p>
            <a:pPr lvl="1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HLA-DQ2.2 (22%)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lvl="1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HLA-DQ8 </a:t>
            </a:r>
            <a:r>
              <a:rPr lang="es-ES" sz="2000" b="0" strike="noStrike" spc="-1" dirty="0">
                <a:solidFill>
                  <a:srgbClr val="FF0000"/>
                </a:solidFill>
                <a:latin typeface="Calibri"/>
              </a:rPr>
              <a:t>(18%)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Condición NECESARIA pero NO SUFICIENTE: </a:t>
            </a:r>
            <a:r>
              <a:rPr lang="es-ES" sz="2000" b="0" strike="noStrike" spc="-1" dirty="0">
                <a:solidFill>
                  <a:srgbClr val="FF0000"/>
                </a:solidFill>
                <a:latin typeface="Calibri"/>
              </a:rPr>
              <a:t>“portador genético”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lvl="1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Sólo el 2-3% de los portadores desarrollan la enfermedad</a:t>
            </a:r>
          </a:p>
          <a:p>
            <a:pPr lvl="1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203864"/>
                </a:solidFill>
                <a:latin typeface="Calibri"/>
              </a:rPr>
              <a:t>Pérdida de tolerancia progresiva </a:t>
            </a:r>
          </a:p>
          <a:p>
            <a:pPr lvl="1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2000" spc="-1" dirty="0">
                <a:solidFill>
                  <a:srgbClr val="203864"/>
                </a:solidFill>
                <a:latin typeface="Calibri"/>
              </a:rPr>
              <a:t>¿desencadenantes?</a:t>
            </a:r>
          </a:p>
          <a:p>
            <a:pPr lvl="2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Infecciones </a:t>
            </a:r>
          </a:p>
          <a:p>
            <a:pPr lvl="2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Medicaciones </a:t>
            </a:r>
          </a:p>
          <a:p>
            <a:pPr lvl="2" indent="-228240">
              <a:spcBef>
                <a:spcPts val="499"/>
              </a:spcBef>
              <a:buClr>
                <a:srgbClr val="203864"/>
              </a:buClr>
              <a:buFont typeface="Arial"/>
              <a:buChar char="•"/>
            </a:pPr>
            <a:r>
              <a:rPr lang="es-ES" sz="1600" spc="-1" dirty="0">
                <a:solidFill>
                  <a:srgbClr val="203864"/>
                </a:solidFill>
                <a:latin typeface="Calibri"/>
              </a:rPr>
              <a:t>Cirugías </a:t>
            </a:r>
            <a:r>
              <a:rPr lang="es-ES" sz="1600" b="0" strike="noStrike" spc="-1" dirty="0">
                <a:solidFill>
                  <a:srgbClr val="203864"/>
                </a:solidFill>
                <a:latin typeface="Calibri"/>
              </a:rPr>
              <a:t> 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</a:rPr>
              <a:t>La ausencia de estos alelos tienen </a:t>
            </a:r>
            <a:r>
              <a:rPr lang="es-ES" sz="2000" b="0" strike="noStrike" spc="-1" dirty="0">
                <a:solidFill>
                  <a:srgbClr val="FFC000"/>
                </a:solidFill>
                <a:latin typeface="Calibri"/>
              </a:rPr>
              <a:t>VPN 99% </a:t>
            </a:r>
          </a:p>
          <a:p>
            <a:endParaRPr lang="es-ES" dirty="0"/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7859C97A-EC9C-114D-8695-20D2681E3F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0070C0"/>
                </a:solidFill>
                <a:latin typeface="Calibri Light"/>
              </a:rPr>
              <a:t>HLADQ2/DQ8</a:t>
            </a:r>
            <a:br>
              <a:rPr dirty="0"/>
            </a:br>
            <a:r>
              <a:rPr lang="es-ES" sz="4000" b="0" strike="noStrike" spc="-1" dirty="0">
                <a:solidFill>
                  <a:srgbClr val="00B050"/>
                </a:solidFill>
                <a:latin typeface="Calibri Light"/>
              </a:rPr>
              <a:t>Enfermedad celíaca </a:t>
            </a:r>
            <a:endParaRPr lang="es-ES" sz="4000" b="0" strike="noStrike" spc="-1" dirty="0">
              <a:solidFill>
                <a:srgbClr val="00B050"/>
              </a:solidFill>
              <a:latin typeface="Calibri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35325A1-2F68-F440-9688-503BF8611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229557"/>
              </p:ext>
            </p:extLst>
          </p:nvPr>
        </p:nvGraphicFramePr>
        <p:xfrm>
          <a:off x="3924547" y="35111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61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E0A52E6-9FD2-DA4D-B8CC-886F86EBE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90"/>
          <a:stretch/>
        </p:blipFill>
        <p:spPr>
          <a:xfrm rot="5400000">
            <a:off x="-2133242" y="2315182"/>
            <a:ext cx="6883400" cy="2253037"/>
          </a:xfrm>
          <a:prstGeom prst="rect">
            <a:avLst/>
          </a:prstGeom>
        </p:spPr>
      </p:pic>
      <p:pic>
        <p:nvPicPr>
          <p:cNvPr id="8" name="Marcador de contenido 8">
            <a:extLst>
              <a:ext uri="{FF2B5EF4-FFF2-40B4-BE49-F238E27FC236}">
                <a16:creationId xmlns:a16="http://schemas.microsoft.com/office/drawing/2014/main" id="{B2C03C4F-15F9-C742-B4A3-5079B021FB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01413" y="2784297"/>
            <a:ext cx="6318606" cy="2640458"/>
          </a:xfrm>
          <a:prstGeom prst="rect">
            <a:avLst/>
          </a:prstGeom>
          <a:ln>
            <a:noFill/>
          </a:ln>
        </p:spPr>
      </p:pic>
      <p:sp>
        <p:nvSpPr>
          <p:cNvPr id="9" name="TextShape 1">
            <a:extLst>
              <a:ext uri="{FF2B5EF4-FFF2-40B4-BE49-F238E27FC236}">
                <a16:creationId xmlns:a16="http://schemas.microsoft.com/office/drawing/2014/main" id="{302CE311-847D-D74C-A691-267833436B2A}"/>
              </a:ext>
            </a:extLst>
          </p:cNvPr>
          <p:cNvSpPr txBox="1"/>
          <p:nvPr/>
        </p:nvSpPr>
        <p:spPr>
          <a:xfrm>
            <a:off x="1172520" y="226851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HLADQ2/DQ8</a:t>
            </a:r>
          </a:p>
          <a:p>
            <a:pPr algn="ctr">
              <a:lnSpc>
                <a:spcPct val="90000"/>
              </a:lnSpc>
            </a:pPr>
            <a:r>
              <a:rPr lang="es-ES" sz="4000" spc="-1" dirty="0">
                <a:solidFill>
                  <a:srgbClr val="0070C0"/>
                </a:solidFill>
                <a:latin typeface="Calibri Light"/>
              </a:rPr>
              <a:t>Estructura</a:t>
            </a:r>
            <a:r>
              <a:rPr lang="es-ES" sz="4000" spc="-1" dirty="0">
                <a:solidFill>
                  <a:srgbClr val="92D050"/>
                </a:solidFill>
                <a:latin typeface="Calibri Light"/>
              </a:rPr>
              <a:t> </a:t>
            </a: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 </a:t>
            </a:r>
            <a:br>
              <a:rPr dirty="0"/>
            </a:br>
            <a:r>
              <a:rPr lang="es-ES" dirty="0"/>
              <a:t> 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C580231-85A9-BE44-A5EE-C5B8E6785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977" y="5796458"/>
            <a:ext cx="6318606" cy="8385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6CE66C-0FE6-CF46-8029-A1E14AF03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07" y="345869"/>
            <a:ext cx="2848438" cy="187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3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6915B-C0D3-AF4C-9BB0-92CE9FD0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1C738E-F8D2-4341-9E1C-DD620626A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0" y="2185787"/>
            <a:ext cx="8168214" cy="45110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68DA5F-B428-7C49-BFAD-0FDA527E5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6DEB65BF-C407-CA42-A2DA-39C5EB850E21}"/>
              </a:ext>
            </a:extLst>
          </p:cNvPr>
          <p:cNvSpPr txBox="1"/>
          <p:nvPr/>
        </p:nvSpPr>
        <p:spPr>
          <a:xfrm>
            <a:off x="1172520" y="226851"/>
            <a:ext cx="67989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HLADQ2/DQ8</a:t>
            </a:r>
          </a:p>
          <a:p>
            <a:pPr algn="ctr">
              <a:lnSpc>
                <a:spcPct val="90000"/>
              </a:lnSpc>
            </a:pPr>
            <a:r>
              <a:rPr lang="es-ES" sz="4000" spc="-1" dirty="0">
                <a:solidFill>
                  <a:srgbClr val="0070C0"/>
                </a:solidFill>
                <a:latin typeface="Calibri Light"/>
              </a:rPr>
              <a:t>Prevalencia en EC</a:t>
            </a:r>
            <a:r>
              <a:rPr lang="es-ES" sz="4000" spc="-1" dirty="0">
                <a:solidFill>
                  <a:srgbClr val="92D050"/>
                </a:solidFill>
                <a:latin typeface="Calibri Light"/>
              </a:rPr>
              <a:t> </a:t>
            </a: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 </a:t>
            </a:r>
            <a:br>
              <a:rPr dirty="0"/>
            </a:br>
            <a:r>
              <a:rPr lang="es-ES" dirty="0"/>
              <a:t> 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FD16265-FB7D-444D-B271-1D8E7F166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22" y="1555180"/>
            <a:ext cx="2848438" cy="187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2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EC6760-0650-4843-899F-05D35234F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7" y="1877592"/>
            <a:ext cx="7469312" cy="4402105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57E32FEB-5A80-7449-BBA0-A804E62136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HLADQ2/DQ8</a:t>
            </a:r>
          </a:p>
          <a:p>
            <a:pPr algn="ctr">
              <a:lnSpc>
                <a:spcPct val="90000"/>
              </a:lnSpc>
            </a:pPr>
            <a:r>
              <a:rPr lang="es-ES" sz="4000" spc="-1" dirty="0">
                <a:solidFill>
                  <a:srgbClr val="0070C0"/>
                </a:solidFill>
                <a:latin typeface="Calibri Light"/>
              </a:rPr>
              <a:t>Estructura</a:t>
            </a:r>
            <a:r>
              <a:rPr lang="es-ES" sz="4000" spc="-1" dirty="0">
                <a:solidFill>
                  <a:srgbClr val="92D050"/>
                </a:solidFill>
                <a:latin typeface="Calibri Light"/>
              </a:rPr>
              <a:t> </a:t>
            </a:r>
            <a:r>
              <a:rPr lang="es-ES" sz="4000" b="0" strike="noStrike" spc="-1" dirty="0">
                <a:solidFill>
                  <a:srgbClr val="92D050"/>
                </a:solidFill>
                <a:latin typeface="Calibri Light"/>
              </a:rPr>
              <a:t> 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86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n 5"/>
          <p:cNvPicPr/>
          <p:nvPr/>
        </p:nvPicPr>
        <p:blipFill>
          <a:blip r:embed="rId2"/>
          <a:stretch/>
        </p:blipFill>
        <p:spPr>
          <a:xfrm>
            <a:off x="960480" y="226440"/>
            <a:ext cx="6324120" cy="5955840"/>
          </a:xfrm>
          <a:prstGeom prst="rect">
            <a:avLst/>
          </a:prstGeom>
          <a:ln>
            <a:noFill/>
          </a:ln>
        </p:spPr>
      </p:pic>
      <p:sp>
        <p:nvSpPr>
          <p:cNvPr id="420" name="CustomShape 1"/>
          <p:cNvSpPr/>
          <p:nvPr/>
        </p:nvSpPr>
        <p:spPr>
          <a:xfrm>
            <a:off x="2807280" y="6398640"/>
            <a:ext cx="5856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1800" b="0" i="1" strike="noStrike" spc="-1">
                <a:solidFill>
                  <a:srgbClr val="000000"/>
                </a:solidFill>
                <a:latin typeface="Calibri"/>
              </a:rPr>
              <a:t>Martinez et al. Rev Esp Enfer Dig 2018:110(7):421-426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6A56545-647A-D441-B0E2-03A875F610C2}"/>
              </a:ext>
            </a:extLst>
          </p:cNvPr>
          <p:cNvSpPr txBox="1"/>
          <p:nvPr/>
        </p:nvSpPr>
        <p:spPr>
          <a:xfrm>
            <a:off x="960480" y="1510301"/>
            <a:ext cx="1484769" cy="80138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FABD4E-531E-D14A-8148-0F105C9723D9}"/>
              </a:ext>
            </a:extLst>
          </p:cNvPr>
          <p:cNvSpPr txBox="1"/>
          <p:nvPr/>
        </p:nvSpPr>
        <p:spPr>
          <a:xfrm>
            <a:off x="960480" y="2311685"/>
            <a:ext cx="1484769" cy="380144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E98CC2-EEED-254E-B4E4-0F7254BEEF2D}"/>
              </a:ext>
            </a:extLst>
          </p:cNvPr>
          <p:cNvSpPr txBox="1"/>
          <p:nvPr/>
        </p:nvSpPr>
        <p:spPr>
          <a:xfrm>
            <a:off x="960480" y="2691829"/>
            <a:ext cx="693659" cy="1510301"/>
          </a:xfrm>
          <a:prstGeom prst="rect">
            <a:avLst/>
          </a:prstGeom>
          <a:noFill/>
          <a:ln w="444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039854-3985-F44B-BADD-7460F93C7ABC}"/>
              </a:ext>
            </a:extLst>
          </p:cNvPr>
          <p:cNvSpPr txBox="1"/>
          <p:nvPr/>
        </p:nvSpPr>
        <p:spPr>
          <a:xfrm>
            <a:off x="960480" y="4202130"/>
            <a:ext cx="549821" cy="739740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21312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EOXI</Template>
  <TotalTime>1694</TotalTime>
  <Words>2020</Words>
  <Application>Microsoft Macintosh PowerPoint</Application>
  <PresentationFormat>Presentación en pantalla (4:3)</PresentationFormat>
  <Paragraphs>323</Paragraphs>
  <Slides>48</Slides>
  <Notes>14</Notes>
  <HiddenSlides>5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48</vt:i4>
      </vt:variant>
    </vt:vector>
  </HeadingPairs>
  <TitlesOfParts>
    <vt:vector size="63" baseType="lpstr">
      <vt:lpstr>StarSymbol</vt:lpstr>
      <vt:lpstr>Arial</vt:lpstr>
      <vt:lpstr>Calibri</vt:lpstr>
      <vt:lpstr>Calibri Light</vt:lpstr>
      <vt:lpstr>Source Sans Pro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HLADQ2/DQ8 Enfermedad celíaca </vt:lpstr>
      <vt:lpstr>Presentación de PowerPoint</vt:lpstr>
      <vt:lpstr>Presentación de PowerPoint</vt:lpstr>
      <vt:lpstr>HLADQ2/DQ8 Estructura  </vt:lpstr>
      <vt:lpstr>Presentación de PowerPoint</vt:lpstr>
      <vt:lpstr>Presentación de PowerPoint</vt:lpstr>
      <vt:lpstr>Presentación de PowerPoint</vt:lpstr>
      <vt:lpstr>¿Cuándo sospechar enfermedad celiaca?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Cribado de CCR  Resultados año 2017</vt:lpstr>
      <vt:lpstr>Cribado de CCR  Escala de limpieza Boston </vt:lpstr>
      <vt:lpstr>Cribado de CCR  Escala de limpieza Boston </vt:lpstr>
      <vt:lpstr>Test de sangre oculta en heces   Pacientes sintomáticos  </vt:lpstr>
      <vt:lpstr>Test de sangre oculta en heces   Pacientes sintomáticos  </vt:lpstr>
      <vt:lpstr>Presentación de PowerPoint</vt:lpstr>
      <vt:lpstr>¿Qué debemos hacer? </vt:lpstr>
      <vt:lpstr>Presentación de PowerPoint</vt:lpstr>
      <vt:lpstr>Test de sangre oculta en heces   Pacientes sintomáticos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¿Cuándo solicitar CEA?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Ana Maria Alvarez Castro</dc:creator>
  <dc:description/>
  <cp:lastModifiedBy>Ana Maria Alvarez Castro</cp:lastModifiedBy>
  <cp:revision>131</cp:revision>
  <dcterms:created xsi:type="dcterms:W3CDTF">2019-04-06T14:53:21Z</dcterms:created>
  <dcterms:modified xsi:type="dcterms:W3CDTF">2019-04-26T23:21:34Z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6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44</vt:i4>
  </property>
</Properties>
</file>