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301" r:id="rId3"/>
    <p:sldId id="336" r:id="rId4"/>
    <p:sldId id="415" r:id="rId5"/>
    <p:sldId id="411" r:id="rId6"/>
    <p:sldId id="410" r:id="rId7"/>
    <p:sldId id="269" r:id="rId8"/>
    <p:sldId id="337" r:id="rId9"/>
    <p:sldId id="306" r:id="rId10"/>
    <p:sldId id="339" r:id="rId11"/>
    <p:sldId id="307" r:id="rId12"/>
    <p:sldId id="308" r:id="rId13"/>
    <p:sldId id="382" r:id="rId14"/>
    <p:sldId id="383" r:id="rId15"/>
    <p:sldId id="385" r:id="rId16"/>
    <p:sldId id="386" r:id="rId17"/>
    <p:sldId id="341" r:id="rId18"/>
    <p:sldId id="412" r:id="rId19"/>
    <p:sldId id="417" r:id="rId20"/>
    <p:sldId id="419" r:id="rId21"/>
    <p:sldId id="418" r:id="rId22"/>
    <p:sldId id="408" r:id="rId23"/>
    <p:sldId id="413" r:id="rId24"/>
    <p:sldId id="405" r:id="rId25"/>
    <p:sldId id="312" r:id="rId26"/>
    <p:sldId id="397" r:id="rId27"/>
    <p:sldId id="329" r:id="rId28"/>
    <p:sldId id="398" r:id="rId29"/>
    <p:sldId id="400" r:id="rId30"/>
    <p:sldId id="401" r:id="rId31"/>
    <p:sldId id="402" r:id="rId32"/>
    <p:sldId id="363" r:id="rId33"/>
    <p:sldId id="364" r:id="rId34"/>
    <p:sldId id="365" r:id="rId35"/>
    <p:sldId id="372" r:id="rId36"/>
    <p:sldId id="373" r:id="rId37"/>
    <p:sldId id="420" r:id="rId38"/>
  </p:sldIdLst>
  <p:sldSz cx="9144000" cy="6858000" type="screen4x3"/>
  <p:notesSz cx="6858000" cy="113347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203864"/>
    <a:srgbClr val="203800"/>
    <a:srgbClr val="EAEFF7"/>
    <a:srgbClr val="EF9BF7"/>
    <a:srgbClr val="EA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96" autoAdjust="0"/>
  </p:normalViewPr>
  <p:slideViewPr>
    <p:cSldViewPr>
      <p:cViewPr varScale="1">
        <p:scale>
          <a:sx n="71" d="100"/>
          <a:sy n="71" d="100"/>
        </p:scale>
        <p:origin x="87"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Macías" userId="8269302299944163" providerId="Windows Live" clId="Web-{80FCF4C2-D642-446F-B66B-28E2F1F2D474}"/>
    <pc:docChg chg="modSld">
      <pc:chgData name="Fernando Macías" userId="8269302299944163" providerId="Windows Live" clId="Web-{80FCF4C2-D642-446F-B66B-28E2F1F2D474}" dt="2019-04-23T08:30:03.446" v="29" actId="1076"/>
      <pc:docMkLst>
        <pc:docMk/>
      </pc:docMkLst>
      <pc:sldChg chg="modSp">
        <pc:chgData name="Fernando Macías" userId="8269302299944163" providerId="Windows Live" clId="Web-{80FCF4C2-D642-446F-B66B-28E2F1F2D474}" dt="2019-04-23T08:30:03.446" v="29" actId="1076"/>
        <pc:sldMkLst>
          <pc:docMk/>
          <pc:sldMk cId="3338014128" sldId="411"/>
        </pc:sldMkLst>
        <pc:spChg chg="mod">
          <ac:chgData name="Fernando Macías" userId="8269302299944163" providerId="Windows Live" clId="Web-{80FCF4C2-D642-446F-B66B-28E2F1F2D474}" dt="2019-04-23T08:30:03.446" v="29" actId="1076"/>
          <ac:spMkLst>
            <pc:docMk/>
            <pc:sldMk cId="3338014128" sldId="411"/>
            <ac:spMk id="9" creationId="{00000000-0000-0000-0000-000000000000}"/>
          </ac:spMkLst>
        </pc:spChg>
      </pc:sldChg>
    </pc:docChg>
  </pc:docChgLst>
  <pc:docChgLst>
    <pc:chgData name="Fernando Macías" userId="8269302299944163" providerId="Windows Live" clId="Web-{A276132E-5D02-429E-B6CF-983B62D67B42}"/>
    <pc:docChg chg="modSld">
      <pc:chgData name="Fernando Macías" userId="8269302299944163" providerId="Windows Live" clId="Web-{A276132E-5D02-429E-B6CF-983B62D67B42}" dt="2019-04-23T12:51:29.792" v="26" actId="20577"/>
      <pc:docMkLst>
        <pc:docMk/>
      </pc:docMkLst>
      <pc:sldChg chg="modSp">
        <pc:chgData name="Fernando Macías" userId="8269302299944163" providerId="Windows Live" clId="Web-{A276132E-5D02-429E-B6CF-983B62D67B42}" dt="2019-04-23T12:51:29.792" v="26" actId="20577"/>
        <pc:sldMkLst>
          <pc:docMk/>
          <pc:sldMk cId="2729767741" sldId="306"/>
        </pc:sldMkLst>
        <pc:spChg chg="mod">
          <ac:chgData name="Fernando Macías" userId="8269302299944163" providerId="Windows Live" clId="Web-{A276132E-5D02-429E-B6CF-983B62D67B42}" dt="2019-04-23T12:51:29.792" v="26" actId="20577"/>
          <ac:spMkLst>
            <pc:docMk/>
            <pc:sldMk cId="2729767741" sldId="306"/>
            <ac:spMk id="3" creationId="{00000000-0000-0000-0000-000000000000}"/>
          </ac:spMkLst>
        </pc:spChg>
      </pc:sldChg>
      <pc:sldChg chg="modNotes">
        <pc:chgData name="Fernando Macías" userId="8269302299944163" providerId="Windows Live" clId="Web-{A276132E-5D02-429E-B6CF-983B62D67B42}" dt="2019-04-23T12:49:27.370" v="12"/>
        <pc:sldMkLst>
          <pc:docMk/>
          <pc:sldMk cId="2562526341" sldId="339"/>
        </pc:sldMkLst>
      </pc:sldChg>
      <pc:sldChg chg="mod modShow">
        <pc:chgData name="Fernando Macías" userId="8269302299944163" providerId="Windows Live" clId="Web-{A276132E-5D02-429E-B6CF-983B62D67B42}" dt="2019-04-23T12:49:30.510" v="13"/>
        <pc:sldMkLst>
          <pc:docMk/>
          <pc:sldMk cId="4033153020" sldId="386"/>
        </pc:sldMkLst>
      </pc:sldChg>
      <pc:sldChg chg="modSp">
        <pc:chgData name="Fernando Macías" userId="8269302299944163" providerId="Windows Live" clId="Web-{A276132E-5D02-429E-B6CF-983B62D67B42}" dt="2019-04-23T12:51:01.605" v="25" actId="20577"/>
        <pc:sldMkLst>
          <pc:docMk/>
          <pc:sldMk cId="471273178" sldId="408"/>
        </pc:sldMkLst>
        <pc:spChg chg="mod">
          <ac:chgData name="Fernando Macías" userId="8269302299944163" providerId="Windows Live" clId="Web-{A276132E-5D02-429E-B6CF-983B62D67B42}" dt="2019-04-23T12:51:01.605" v="25" actId="20577"/>
          <ac:spMkLst>
            <pc:docMk/>
            <pc:sldMk cId="471273178" sldId="408"/>
            <ac:spMk id="3" creationId="{00000000-0000-0000-0000-000000000000}"/>
          </ac:spMkLst>
        </pc:spChg>
        <pc:picChg chg="mod">
          <ac:chgData name="Fernando Macías" userId="8269302299944163" providerId="Windows Live" clId="Web-{A276132E-5D02-429E-B6CF-983B62D67B42}" dt="2019-04-23T12:50:40.183" v="15" actId="14100"/>
          <ac:picMkLst>
            <pc:docMk/>
            <pc:sldMk cId="471273178" sldId="408"/>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D707C4-5021-4AC6-977C-C2569CF2F384}" type="datetimeFigureOut">
              <a:rPr lang="es-ES" smtClean="0"/>
              <a:t>27/04/2019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010A2D-BF57-40B7-80A7-3BBACEA6FD90}" type="slidenum">
              <a:rPr lang="es-ES" smtClean="0"/>
              <a:t>‹Nº›</a:t>
            </a:fld>
            <a:endParaRPr lang="es-ES"/>
          </a:p>
        </p:txBody>
      </p:sp>
    </p:spTree>
    <p:extLst>
      <p:ext uri="{BB962C8B-B14F-4D97-AF65-F5344CB8AC3E}">
        <p14:creationId xmlns:p14="http://schemas.microsoft.com/office/powerpoint/2010/main" val="218960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pPr>
              <a:defRPr/>
            </a:pPr>
            <a:fld id="{75E5CA84-0192-4982-BBFF-9072A4291233}" type="slidenum">
              <a:rPr lang="es-ES" smtClean="0">
                <a:solidFill>
                  <a:srgbClr val="000000"/>
                </a:solidFill>
                <a:latin typeface="Arial" charset="0"/>
              </a:rPr>
              <a:pPr>
                <a:defRPr/>
              </a:pPr>
              <a:t>1</a:t>
            </a:fld>
            <a:endParaRPr lang="es-ES" dirty="0">
              <a:solidFill>
                <a:srgbClr val="000000"/>
              </a:solidFill>
              <a:latin typeface="Arial" charset="0"/>
            </a:endParaRPr>
          </a:p>
        </p:txBody>
      </p:sp>
    </p:spTree>
    <p:extLst>
      <p:ext uri="{BB962C8B-B14F-4D97-AF65-F5344CB8AC3E}">
        <p14:creationId xmlns:p14="http://schemas.microsoft.com/office/powerpoint/2010/main" val="1811378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cs typeface="Calibri"/>
              </a:rPr>
              <a:t>CAMBIAR GRAFICA/ESTUDIO</a:t>
            </a:r>
            <a:endParaRPr lang="es-ES" b="1" dirty="0"/>
          </a:p>
          <a:p>
            <a:endParaRPr lang="es-ES" dirty="0"/>
          </a:p>
          <a:p>
            <a:r>
              <a:rPr lang="es-ES" sz="1200" dirty="0"/>
              <a:t>Riesgo Relativo (RR) de sangrado GI superior para distintos </a:t>
            </a:r>
            <a:r>
              <a:rPr lang="es-ES" sz="1200" dirty="0" err="1"/>
              <a:t>AINEs</a:t>
            </a:r>
            <a:r>
              <a:rPr lang="es-ES" sz="1200" dirty="0"/>
              <a:t>, comparados con no uso</a:t>
            </a:r>
            <a:endParaRPr lang="es-ES"/>
          </a:p>
          <a:p>
            <a:endParaRPr lang="es-ES" dirty="0"/>
          </a:p>
          <a:p>
            <a:r>
              <a:rPr lang="es-ES" dirty="0"/>
              <a:t>Los </a:t>
            </a:r>
            <a:r>
              <a:rPr lang="es-ES" dirty="0" err="1"/>
              <a:t>coxib</a:t>
            </a:r>
            <a:r>
              <a:rPr lang="es-ES" dirty="0"/>
              <a:t> tienen menor riesgo de provocar dispepsia,</a:t>
            </a:r>
            <a:r>
              <a:rPr lang="es-ES" baseline="0" dirty="0"/>
              <a:t> daño mucoso o complicaciones GI al ser comparados con los AINE tradicionales</a:t>
            </a:r>
          </a:p>
          <a:p>
            <a:endParaRPr lang="es-ES" baseline="0" dirty="0"/>
          </a:p>
          <a:p>
            <a:r>
              <a:rPr lang="es-ES" b="1" baseline="0" dirty="0"/>
              <a:t>La asociación de ASA al tratamiento con AINE tradicionales o COXIB incrementa claramente los efectos deletéreos asociados a ellos</a:t>
            </a:r>
            <a:endParaRPr lang="es-ES" b="1" dirty="0"/>
          </a:p>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10</a:t>
            </a:fld>
            <a:endParaRPr lang="es-ES"/>
          </a:p>
        </p:txBody>
      </p:sp>
    </p:spTree>
    <p:extLst>
      <p:ext uri="{BB962C8B-B14F-4D97-AF65-F5344CB8AC3E}">
        <p14:creationId xmlns:p14="http://schemas.microsoft.com/office/powerpoint/2010/main" val="118248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H. pylori es un factor de riesgo para el desarrollo complicaciones de la úlcera gastroduodenal y varios estudios han señalado que H. pylori y AINE son factores de riesgo independientes para estas complicaciones. La discusión se ha centrado en si existe sinergia entre ambos factores a la hora de determinar el riesgo de complicaciones en un paciente infectado que toma AINE.</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El beneficio de la erradicación Hp parece claro en los pacientes que toman dosis bajas de AAS y posiblemente con los </a:t>
            </a:r>
            <a:r>
              <a:rPr lang="es-ES" sz="1200" b="0" i="0" u="none" strike="noStrike" kern="1200" baseline="0" dirty="0" err="1">
                <a:solidFill>
                  <a:schemeClr val="tx1"/>
                </a:solidFill>
                <a:latin typeface="+mn-lt"/>
                <a:ea typeface="+mn-ea"/>
                <a:cs typeface="+mn-cs"/>
              </a:rPr>
              <a:t>coxib</a:t>
            </a:r>
            <a:r>
              <a:rPr lang="es-ES" sz="1200" b="0" i="0" u="none" strike="noStrike" kern="1200" baseline="0" dirty="0">
                <a:solidFill>
                  <a:schemeClr val="tx1"/>
                </a:solidFill>
                <a:latin typeface="+mn-lt"/>
                <a:ea typeface="+mn-ea"/>
                <a:cs typeface="+mn-cs"/>
              </a:rPr>
              <a:t>. En cualquier caso en los pacientes de riesgo la erradicación de Hp no es terapia suficiente para prevenir complicaciones.</a:t>
            </a:r>
          </a:p>
          <a:p>
            <a:endParaRPr lang="es-ES" sz="1200" b="0" i="0" u="none" strike="noStrike" kern="1200" baseline="0" dirty="0">
              <a:solidFill>
                <a:schemeClr val="tx1"/>
              </a:solidFill>
              <a:latin typeface="+mn-lt"/>
              <a:ea typeface="+mn-ea"/>
              <a:cs typeface="+mn-cs"/>
            </a:endParaRPr>
          </a:p>
          <a:p>
            <a:pPr algn="just">
              <a:lnSpc>
                <a:spcPct val="150000"/>
              </a:lnSpc>
            </a:pPr>
            <a:r>
              <a:rPr lang="es-ES" sz="1200" b="1" u="sng" dirty="0"/>
              <a:t>NO se recomienda investigar sistemáticamente </a:t>
            </a:r>
            <a:r>
              <a:rPr lang="es-ES" sz="1200" b="1" i="1" u="sng" dirty="0"/>
              <a:t>H. pylori:</a:t>
            </a:r>
            <a:endParaRPr lang="es-ES" sz="1200" b="1" u="sng" dirty="0"/>
          </a:p>
          <a:p>
            <a:pPr marL="285750" indent="-285750" algn="just">
              <a:lnSpc>
                <a:spcPct val="150000"/>
              </a:lnSpc>
              <a:buFont typeface="Wingdings" panose="05000000000000000000" pitchFamily="2" charset="2"/>
              <a:buChar char="ü"/>
            </a:pPr>
            <a:r>
              <a:rPr lang="es-ES" sz="1200" dirty="0"/>
              <a:t>En pacientes que van a requerir tratamiento con</a:t>
            </a:r>
            <a:r>
              <a:rPr lang="es-ES" sz="1200" b="1" dirty="0"/>
              <a:t> IBP de manera continuada </a:t>
            </a:r>
          </a:p>
          <a:p>
            <a:pPr marL="285750" indent="-285750" algn="just">
              <a:lnSpc>
                <a:spcPct val="150000"/>
              </a:lnSpc>
              <a:buFont typeface="Wingdings" panose="05000000000000000000" pitchFamily="2" charset="2"/>
              <a:buChar char="ü"/>
            </a:pPr>
            <a:r>
              <a:rPr lang="es-ES" sz="1200" dirty="0"/>
              <a:t>En aquellos pacientes que van a requerir tratamiento con </a:t>
            </a:r>
            <a:r>
              <a:rPr lang="es-ES" sz="1200" b="1" dirty="0"/>
              <a:t>AINE o AAS de manera continuada</a:t>
            </a:r>
          </a:p>
          <a:p>
            <a:pPr marL="285750" indent="-285750" algn="just">
              <a:lnSpc>
                <a:spcPct val="150000"/>
              </a:lnSpc>
              <a:buFont typeface="Wingdings" panose="05000000000000000000" pitchFamily="2" charset="2"/>
              <a:buChar char="ü"/>
            </a:pPr>
            <a:r>
              <a:rPr lang="es-ES" sz="1200" dirty="0"/>
              <a:t>En pacientes con </a:t>
            </a:r>
            <a:r>
              <a:rPr lang="es-ES" sz="1200" b="1" dirty="0"/>
              <a:t>rosácea </a:t>
            </a:r>
          </a:p>
          <a:p>
            <a:pPr marL="285750" indent="-285750" algn="just">
              <a:lnSpc>
                <a:spcPct val="150000"/>
              </a:lnSpc>
              <a:buFont typeface="Wingdings" panose="05000000000000000000" pitchFamily="2" charset="2"/>
              <a:buChar char="ü"/>
            </a:pPr>
            <a:r>
              <a:rPr lang="es-ES" sz="1200"/>
              <a:t>En pacientes con </a:t>
            </a:r>
            <a:r>
              <a:rPr lang="es-ES" sz="1200" b="1"/>
              <a:t>urticaria crónica</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11</a:t>
            </a:fld>
            <a:endParaRPr lang="es-ES"/>
          </a:p>
        </p:txBody>
      </p:sp>
    </p:spTree>
    <p:extLst>
      <p:ext uri="{BB962C8B-B14F-4D97-AF65-F5344CB8AC3E}">
        <p14:creationId xmlns:p14="http://schemas.microsoft.com/office/powerpoint/2010/main" val="233503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Insistir en NO </a:t>
            </a:r>
            <a:r>
              <a:rPr lang="es-ES" dirty="0" err="1" smtClean="0"/>
              <a:t>gastroptección</a:t>
            </a:r>
            <a:endParaRPr lang="es-ES" dirty="0" smtClean="0"/>
          </a:p>
          <a:p>
            <a:r>
              <a:rPr lang="es-ES" dirty="0" smtClean="0"/>
              <a:t>Añadir </a:t>
            </a:r>
            <a:r>
              <a:rPr lang="es-ES" dirty="0"/>
              <a:t>cifras </a:t>
            </a:r>
            <a:r>
              <a:rPr lang="es-ES" dirty="0" err="1"/>
              <a:t>pág</a:t>
            </a:r>
            <a:r>
              <a:rPr lang="es-ES" dirty="0"/>
              <a:t> 5</a:t>
            </a:r>
          </a:p>
          <a:p>
            <a:r>
              <a:rPr lang="es-ES" dirty="0"/>
              <a:t>Ver esta clasificación en </a:t>
            </a:r>
            <a:r>
              <a:rPr lang="es-ES" dirty="0" err="1"/>
              <a:t>pag</a:t>
            </a:r>
            <a:r>
              <a:rPr lang="es-ES" dirty="0"/>
              <a:t> 11</a:t>
            </a:r>
            <a:r>
              <a:rPr lang="es-ES" baseline="0" dirty="0"/>
              <a:t> y tabla 3 Consenso (IGUAL QUEDA MEJOR)</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12</a:t>
            </a:fld>
            <a:endParaRPr lang="es-ES"/>
          </a:p>
        </p:txBody>
      </p:sp>
    </p:spTree>
    <p:extLst>
      <p:ext uri="{BB962C8B-B14F-4D97-AF65-F5344CB8AC3E}">
        <p14:creationId xmlns:p14="http://schemas.microsoft.com/office/powerpoint/2010/main" val="109978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1º opción:</a:t>
            </a:r>
            <a:r>
              <a:rPr lang="es-ES" b="1" baseline="0" dirty="0"/>
              <a:t> añadir </a:t>
            </a:r>
            <a:r>
              <a:rPr lang="es-ES" b="1" dirty="0"/>
              <a:t>tratamiento adyuvante:</a:t>
            </a:r>
          </a:p>
          <a:p>
            <a:endParaRPr lang="es-ES" dirty="0"/>
          </a:p>
          <a:p>
            <a:r>
              <a:rPr lang="es-ES" dirty="0"/>
              <a:t>Son pacientes con ULCERAS y toma AINES</a:t>
            </a:r>
            <a:r>
              <a:rPr lang="es-ES" baseline="0" dirty="0"/>
              <a:t> (HP???)</a:t>
            </a:r>
          </a:p>
          <a:p>
            <a:endParaRPr lang="es-ES" baseline="0" dirty="0"/>
          </a:p>
          <a:p>
            <a:r>
              <a:rPr lang="es-ES" baseline="0" dirty="0"/>
              <a:t>Los </a:t>
            </a:r>
            <a:r>
              <a:rPr lang="es-ES" baseline="0" dirty="0" err="1"/>
              <a:t>IBPs</a:t>
            </a:r>
            <a:r>
              <a:rPr lang="es-ES" baseline="0" dirty="0"/>
              <a:t> han demostrado mayor eficacia en la prevención de úlceras pépticas y complicaciones ulcerosas en pacientes de riesgo. Son de ELECCION</a:t>
            </a:r>
          </a:p>
          <a:p>
            <a:endParaRPr lang="es-ES" baseline="0" dirty="0"/>
          </a:p>
          <a:p>
            <a:r>
              <a:rPr lang="es-ES" baseline="0" dirty="0"/>
              <a:t>MISOPROSTOL: </a:t>
            </a:r>
            <a:r>
              <a:rPr lang="es-ES" sz="1200" b="0" i="0" u="none" strike="noStrike" kern="1200" baseline="0" dirty="0">
                <a:solidFill>
                  <a:schemeClr val="tx1"/>
                </a:solidFill>
                <a:latin typeface="+mn-lt"/>
                <a:ea typeface="+mn-ea"/>
                <a:cs typeface="+mn-cs"/>
              </a:rPr>
              <a:t>Es una prostaglandina sintética análoga a la PGE1, que ejerce su efecto protector en el tracto GI superior a través de un incremento en el flujo sanguíneo de la submucosa y un aumento en la secreción de bicarbonato. Sin embargo, lo amplio de sus efectos colaterales tales como dolor abdominal, diarrea y náuseas en número significativo de pacientes al usarlo a las dosis necesarias para su efecto benéfico (800 </a:t>
            </a:r>
            <a:r>
              <a:rPr lang="es-ES" sz="1200" b="0" i="0" u="none" strike="noStrike" kern="1200" baseline="0" dirty="0" err="1">
                <a:solidFill>
                  <a:schemeClr val="tx1"/>
                </a:solidFill>
                <a:latin typeface="+mn-lt"/>
                <a:ea typeface="+mn-ea"/>
                <a:cs typeface="+mn-cs"/>
              </a:rPr>
              <a:t>mcg</a:t>
            </a:r>
            <a:r>
              <a:rPr lang="es-ES" sz="1200" b="0" i="0" u="none" strike="noStrike" kern="1200" baseline="0" dirty="0">
                <a:solidFill>
                  <a:schemeClr val="tx1"/>
                </a:solidFill>
                <a:latin typeface="+mn-lt"/>
                <a:ea typeface="+mn-ea"/>
                <a:cs typeface="+mn-cs"/>
              </a:rPr>
              <a:t>/día) ha limitado su uso</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13</a:t>
            </a:fld>
            <a:endParaRPr lang="es-ES"/>
          </a:p>
        </p:txBody>
      </p:sp>
    </p:spTree>
    <p:extLst>
      <p:ext uri="{BB962C8B-B14F-4D97-AF65-F5344CB8AC3E}">
        <p14:creationId xmlns:p14="http://schemas.microsoft.com/office/powerpoint/2010/main" val="1510930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kern="1200" dirty="0">
                <a:solidFill>
                  <a:schemeClr val="tx1"/>
                </a:solidFill>
                <a:effectLst/>
                <a:latin typeface="+mn-lt"/>
                <a:ea typeface="+mn-ea"/>
                <a:cs typeface="+mn-cs"/>
              </a:rPr>
              <a:t>2ª</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opción</a:t>
            </a:r>
            <a:r>
              <a:rPr lang="en-US" sz="1200" b="1" i="0" kern="1200" baseline="0" dirty="0">
                <a:solidFill>
                  <a:schemeClr val="tx1"/>
                </a:solidFill>
                <a:effectLst/>
                <a:latin typeface="+mn-lt"/>
                <a:ea typeface="+mn-ea"/>
                <a:cs typeface="+mn-cs"/>
              </a:rPr>
              <a:t>: AINES + IBP vs COXIB</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Among patients with a recent history of ulcer bleeding (ALTO RIESGO), treatment with celecoxib was as effective as treatment with diclofenac plus omeprazole, with respect to the prevention of recurrent bleeding</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Los COXIB tienen mejor perfil de seguridad GI que los AINE clásicos y han demostrado seguridad similar a la combinación AINE+IBP</a:t>
            </a:r>
            <a:endParaRPr lang="es-ES" dirty="0"/>
          </a:p>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14</a:t>
            </a:fld>
            <a:endParaRPr lang="es-ES"/>
          </a:p>
        </p:txBody>
      </p:sp>
    </p:spTree>
    <p:extLst>
      <p:ext uri="{BB962C8B-B14F-4D97-AF65-F5344CB8AC3E}">
        <p14:creationId xmlns:p14="http://schemas.microsoft.com/office/powerpoint/2010/main" val="274540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3ª opción: COXIB + IBP (ALTO RIESGO GI)</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Un pequeño estudio </a:t>
            </a:r>
            <a:r>
              <a:rPr lang="es-ES" sz="1200" b="0" i="0" u="none" strike="noStrike" kern="1200" baseline="0" dirty="0" err="1">
                <a:solidFill>
                  <a:schemeClr val="tx1"/>
                </a:solidFill>
                <a:latin typeface="+mn-lt"/>
                <a:ea typeface="+mn-ea"/>
                <a:cs typeface="+mn-cs"/>
              </a:rPr>
              <a:t>randomizado</a:t>
            </a:r>
            <a:r>
              <a:rPr lang="es-ES" sz="1200" b="0" i="0" u="none" strike="noStrike" kern="1200" baseline="0" dirty="0">
                <a:solidFill>
                  <a:schemeClr val="tx1"/>
                </a:solidFill>
                <a:latin typeface="+mn-lt"/>
                <a:ea typeface="+mn-ea"/>
                <a:cs typeface="+mn-cs"/>
              </a:rPr>
              <a:t> y controlado, realizado recientemente, evaluó la combinación de un </a:t>
            </a:r>
            <a:r>
              <a:rPr lang="es-ES" sz="1200" b="0" i="0" u="none" strike="noStrike" kern="1200" baseline="0" dirty="0" err="1">
                <a:solidFill>
                  <a:schemeClr val="tx1"/>
                </a:solidFill>
                <a:latin typeface="+mn-lt"/>
                <a:ea typeface="+mn-ea"/>
                <a:cs typeface="+mn-cs"/>
              </a:rPr>
              <a:t>coxib</a:t>
            </a:r>
            <a:r>
              <a:rPr lang="es-ES" sz="1200" b="0" i="0" u="none" strike="noStrike" kern="1200" baseline="0" dirty="0">
                <a:solidFill>
                  <a:schemeClr val="tx1"/>
                </a:solidFill>
                <a:latin typeface="+mn-lt"/>
                <a:ea typeface="+mn-ea"/>
                <a:cs typeface="+mn-cs"/>
              </a:rPr>
              <a:t> y un IBP para prevenir eventos adversos GI en pacientes de alto riesgo con historia previa de úlcera. Después de 12 meses de tratamiento, los pacientes que recibían </a:t>
            </a:r>
            <a:r>
              <a:rPr lang="es-ES" sz="1200" b="0" i="0" u="none" strike="noStrike" kern="1200" baseline="0" dirty="0" err="1">
                <a:solidFill>
                  <a:schemeClr val="tx1"/>
                </a:solidFill>
                <a:latin typeface="+mn-lt"/>
                <a:ea typeface="+mn-ea"/>
                <a:cs typeface="+mn-cs"/>
              </a:rPr>
              <a:t>celecoxib</a:t>
            </a:r>
            <a:r>
              <a:rPr lang="es-ES" sz="1200" b="0" i="0" u="none" strike="noStrike" kern="1200" baseline="0" dirty="0">
                <a:solidFill>
                  <a:schemeClr val="tx1"/>
                </a:solidFill>
                <a:latin typeface="+mn-lt"/>
                <a:ea typeface="+mn-ea"/>
                <a:cs typeface="+mn-cs"/>
              </a:rPr>
              <a:t> (200 mg cada 12 horas) más </a:t>
            </a:r>
            <a:r>
              <a:rPr lang="es-ES" sz="1200" b="0" i="0" u="none" strike="noStrike" kern="1200" baseline="0" dirty="0" err="1">
                <a:solidFill>
                  <a:schemeClr val="tx1"/>
                </a:solidFill>
                <a:latin typeface="+mn-lt"/>
                <a:ea typeface="+mn-ea"/>
                <a:cs typeface="+mn-cs"/>
              </a:rPr>
              <a:t>esomeprazol</a:t>
            </a:r>
            <a:r>
              <a:rPr lang="es-ES" sz="1200" b="0" i="0" u="none" strike="noStrike" kern="1200" baseline="0" dirty="0">
                <a:solidFill>
                  <a:schemeClr val="tx1"/>
                </a:solidFill>
                <a:latin typeface="+mn-lt"/>
                <a:ea typeface="+mn-ea"/>
                <a:cs typeface="+mn-cs"/>
              </a:rPr>
              <a:t> (20 mg/día) no tuvieron recurrencia de la hemorragia digestiva comparado con el 8,9% (p&lt;0,001) de los pacientes que tomaron la misma dosis de </a:t>
            </a:r>
            <a:r>
              <a:rPr lang="es-ES" sz="1200" b="0" i="0" u="none" strike="noStrike" kern="1200" baseline="0" dirty="0" err="1">
                <a:solidFill>
                  <a:schemeClr val="tx1"/>
                </a:solidFill>
                <a:latin typeface="+mn-lt"/>
                <a:ea typeface="+mn-ea"/>
                <a:cs typeface="+mn-cs"/>
              </a:rPr>
              <a:t>celecoxib</a:t>
            </a:r>
            <a:r>
              <a:rPr lang="es-ES" sz="1200" b="0" i="0" u="none" strike="noStrike" kern="1200" baseline="0" dirty="0">
                <a:solidFill>
                  <a:schemeClr val="tx1"/>
                </a:solidFill>
                <a:latin typeface="+mn-lt"/>
                <a:ea typeface="+mn-ea"/>
                <a:cs typeface="+mn-cs"/>
              </a:rPr>
              <a:t> y placebo</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En paciente con antecedente de hemorragia digestiva, asociación COXIB + IBP es la mejor estrategia</a:t>
            </a:r>
            <a:endParaRPr lang="es-ES" b="1"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15</a:t>
            </a:fld>
            <a:endParaRPr lang="es-ES"/>
          </a:p>
        </p:txBody>
      </p:sp>
    </p:spTree>
    <p:extLst>
      <p:ext uri="{BB962C8B-B14F-4D97-AF65-F5344CB8AC3E}">
        <p14:creationId xmlns:p14="http://schemas.microsoft.com/office/powerpoint/2010/main" val="2925563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4ª opción: ALTO RIESGO GI y CV (AAS + AINE)</a:t>
            </a:r>
          </a:p>
          <a:p>
            <a:endParaRPr lang="es-ES" dirty="0"/>
          </a:p>
          <a:p>
            <a:r>
              <a:rPr lang="es-ES" dirty="0"/>
              <a:t>TODOS TOMABAN </a:t>
            </a:r>
            <a:r>
              <a:rPr lang="es-ES" dirty="0" err="1"/>
              <a:t>ESOMEPRAZOl</a:t>
            </a:r>
            <a:r>
              <a:rPr lang="es-ES" dirty="0"/>
              <a:t> 20 mg/día</a:t>
            </a:r>
          </a:p>
          <a:p>
            <a:endParaRPr lang="es-ES" dirty="0"/>
          </a:p>
          <a:p>
            <a:r>
              <a:rPr lang="en-US" sz="1200" b="0" i="0" u="none" strike="noStrike" kern="1200" baseline="0" dirty="0">
                <a:solidFill>
                  <a:schemeClr val="tx1"/>
                </a:solidFill>
                <a:latin typeface="+mn-lt"/>
                <a:ea typeface="+mn-ea"/>
                <a:cs typeface="+mn-cs"/>
              </a:rPr>
              <a:t>CONCLUSION: In patients at high risk of both cardiovascular and gastrointestinal events who require concomitant  aspirin and NSAID, celecoxib plus proton-pump inhibitor is the preferred treatment to reduce the risk of recurrent upper gastrointestinal bleeding. Naproxen should be avoided despite its perceived cardiovascular safety.</a:t>
            </a:r>
            <a:endParaRPr lang="es-ES" b="0"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16</a:t>
            </a:fld>
            <a:endParaRPr lang="es-ES"/>
          </a:p>
        </p:txBody>
      </p:sp>
    </p:spTree>
    <p:extLst>
      <p:ext uri="{BB962C8B-B14F-4D97-AF65-F5344CB8AC3E}">
        <p14:creationId xmlns:p14="http://schemas.microsoft.com/office/powerpoint/2010/main" val="1906716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Los COXIB se asocian a menos efectos secundarios en el tracto GI inferior cuando se comparan con </a:t>
            </a:r>
            <a:r>
              <a:rPr lang="es-ES" sz="1200" b="0" i="0" u="none" strike="noStrike" kern="1200" baseline="0" dirty="0" err="1">
                <a:solidFill>
                  <a:schemeClr val="tx1"/>
                </a:solidFill>
                <a:latin typeface="+mn-lt"/>
                <a:ea typeface="+mn-ea"/>
                <a:cs typeface="+mn-cs"/>
              </a:rPr>
              <a:t>AINEs</a:t>
            </a:r>
            <a:r>
              <a:rPr lang="es-ES" sz="1200" b="0" i="0" u="none" strike="noStrike" kern="1200" baseline="0" dirty="0">
                <a:solidFill>
                  <a:schemeClr val="tx1"/>
                </a:solidFill>
                <a:latin typeface="+mn-lt"/>
                <a:ea typeface="+mn-ea"/>
                <a:cs typeface="+mn-cs"/>
              </a:rPr>
              <a:t> clásicos.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Los datos más recientes, incluidos el estudio MEDAL que comparó </a:t>
            </a:r>
            <a:r>
              <a:rPr lang="es-ES" sz="1200" b="0" i="0" u="none" strike="noStrike" kern="1200" baseline="0" dirty="0" err="1">
                <a:solidFill>
                  <a:schemeClr val="tx1"/>
                </a:solidFill>
                <a:latin typeface="+mn-lt"/>
                <a:ea typeface="+mn-ea"/>
                <a:cs typeface="+mn-cs"/>
              </a:rPr>
              <a:t>etoricoxib</a:t>
            </a:r>
            <a:r>
              <a:rPr lang="es-ES" sz="1200" b="0" i="0" u="none" strike="noStrike" kern="1200" baseline="0" dirty="0">
                <a:solidFill>
                  <a:schemeClr val="tx1"/>
                </a:solidFill>
                <a:latin typeface="+mn-lt"/>
                <a:ea typeface="+mn-ea"/>
                <a:cs typeface="+mn-cs"/>
              </a:rPr>
              <a:t> frente a diclofenaco, señalan que la ventaja que los </a:t>
            </a:r>
            <a:r>
              <a:rPr lang="es-ES" sz="1200" b="0" i="0" u="none" strike="noStrike" kern="1200" baseline="0" dirty="0" err="1">
                <a:solidFill>
                  <a:schemeClr val="tx1"/>
                </a:solidFill>
                <a:latin typeface="+mn-lt"/>
                <a:ea typeface="+mn-ea"/>
                <a:cs typeface="+mn-cs"/>
              </a:rPr>
              <a:t>coxib</a:t>
            </a:r>
            <a:r>
              <a:rPr lang="es-ES" sz="1200" b="0" i="0" u="none" strike="noStrike" kern="1200" baseline="0" dirty="0">
                <a:solidFill>
                  <a:schemeClr val="tx1"/>
                </a:solidFill>
                <a:latin typeface="+mn-lt"/>
                <a:ea typeface="+mn-ea"/>
                <a:cs typeface="+mn-cs"/>
              </a:rPr>
              <a:t> en el tracto gastrointestinal superior e inferior tienen sobre AINE tradicionales podría ser cuestionada. </a:t>
            </a:r>
            <a:r>
              <a:rPr lang="en-US" sz="1200" b="0" i="0" u="none" strike="noStrike" kern="1200" baseline="0" dirty="0">
                <a:solidFill>
                  <a:schemeClr val="tx1"/>
                </a:solidFill>
                <a:latin typeface="+mn-lt"/>
                <a:ea typeface="+mn-ea"/>
                <a:cs typeface="+mn-cs"/>
              </a:rPr>
              <a:t>As seen in Figure 1, the risk of developing a lower GI clinical event appeared  constant over time, at least up to 3 years of NSAID use</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no hay evidencia que apoye la eficacia de los IBP para la prevención de lesiones del tracto digestivo inferior, y no se conoce un mecanismo básico para que los IBP provoquen un efecto protector a ese nivel.</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17</a:t>
            </a:fld>
            <a:endParaRPr lang="es-ES"/>
          </a:p>
        </p:txBody>
      </p:sp>
    </p:spTree>
    <p:extLst>
      <p:ext uri="{BB962C8B-B14F-4D97-AF65-F5344CB8AC3E}">
        <p14:creationId xmlns:p14="http://schemas.microsoft.com/office/powerpoint/2010/main" val="909034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a:t>
            </a:r>
            <a:r>
              <a:rPr lang="es-ES" dirty="0" err="1"/>
              <a:t>coxib</a:t>
            </a:r>
            <a:r>
              <a:rPr lang="es-ES" dirty="0"/>
              <a:t> se asocian a incremento del riesgo cardiovascular cuando se comparan con placebo</a:t>
            </a:r>
          </a:p>
          <a:p>
            <a:endParaRPr lang="es-ES" dirty="0"/>
          </a:p>
          <a:p>
            <a:r>
              <a:rPr lang="es-ES" dirty="0"/>
              <a:t>El tratamiento con </a:t>
            </a:r>
            <a:r>
              <a:rPr lang="es-ES" dirty="0" err="1"/>
              <a:t>AINEs</a:t>
            </a:r>
            <a:r>
              <a:rPr lang="es-ES" dirty="0"/>
              <a:t> clásicos también se asocia a</a:t>
            </a:r>
            <a:r>
              <a:rPr lang="es-ES" baseline="0" dirty="0"/>
              <a:t> incremento del riesgo cardiovascular, siendo el naproxeno a dosis de 500 mg/12h el que parece ofrecer un perfil más neutro</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19</a:t>
            </a:fld>
            <a:endParaRPr lang="es-ES"/>
          </a:p>
        </p:txBody>
      </p:sp>
    </p:spTree>
    <p:extLst>
      <p:ext uri="{BB962C8B-B14F-4D97-AF65-F5344CB8AC3E}">
        <p14:creationId xmlns:p14="http://schemas.microsoft.com/office/powerpoint/2010/main" val="1284130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a:t>
            </a:r>
            <a:r>
              <a:rPr lang="es-ES" dirty="0" err="1"/>
              <a:t>coxib</a:t>
            </a:r>
            <a:r>
              <a:rPr lang="es-ES" dirty="0"/>
              <a:t> se asocian a incremento del riesgo cardiovascular cuando se comparan con placebo</a:t>
            </a:r>
          </a:p>
          <a:p>
            <a:endParaRPr lang="es-ES" dirty="0"/>
          </a:p>
          <a:p>
            <a:r>
              <a:rPr lang="es-ES" dirty="0"/>
              <a:t>El tratamiento con </a:t>
            </a:r>
            <a:r>
              <a:rPr lang="es-ES" dirty="0" err="1"/>
              <a:t>AINEs</a:t>
            </a:r>
            <a:r>
              <a:rPr lang="es-ES" dirty="0"/>
              <a:t> clásicos también se asocia a</a:t>
            </a:r>
            <a:r>
              <a:rPr lang="es-ES" baseline="0" dirty="0"/>
              <a:t> incremento del riesgo cardiovascular, siendo el naproxeno a dosis de 500 mg/12h el que parece ofrecer un perfil más neutro</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20</a:t>
            </a:fld>
            <a:endParaRPr lang="es-ES"/>
          </a:p>
        </p:txBody>
      </p:sp>
    </p:spTree>
    <p:extLst>
      <p:ext uri="{BB962C8B-B14F-4D97-AF65-F5344CB8AC3E}">
        <p14:creationId xmlns:p14="http://schemas.microsoft.com/office/powerpoint/2010/main" val="350617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Los AINE son un grupo variado y químicamente heterogéneo de fármacos principalmente antiinflamatorios, analgésicos y antipiréticos, por lo que reducen los síntomas de la inflamación, el dolor y la fiebre respectivamente. El fármaco prototipo es el ácido acetilsalicílico (AAS), aunque en la actualidad se dispone de numerosos fármacos que, aunque pertenezcan a diferentes familias químicas, se agrupan bajo el término AINE.</a:t>
            </a:r>
            <a:endParaRPr lang="es-ES" dirty="0"/>
          </a:p>
          <a:p>
            <a:endParaRPr lang="es-ES" dirty="0"/>
          </a:p>
          <a:p>
            <a:r>
              <a:rPr lang="es-ES" dirty="0"/>
              <a:t>Escalera Analgésica OMS</a:t>
            </a:r>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a:t>
            </a:fld>
            <a:endParaRPr lang="es-ES"/>
          </a:p>
        </p:txBody>
      </p:sp>
    </p:spTree>
    <p:extLst>
      <p:ext uri="{BB962C8B-B14F-4D97-AF65-F5344CB8AC3E}">
        <p14:creationId xmlns:p14="http://schemas.microsoft.com/office/powerpoint/2010/main" val="4092059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a:t>
            </a:r>
            <a:r>
              <a:rPr lang="es-ES" dirty="0" err="1"/>
              <a:t>coxib</a:t>
            </a:r>
            <a:r>
              <a:rPr lang="es-ES" dirty="0"/>
              <a:t> se asocian a incremento del riesgo cardiovascular cuando se comparan con placebo</a:t>
            </a:r>
          </a:p>
          <a:p>
            <a:endParaRPr lang="es-ES" dirty="0"/>
          </a:p>
          <a:p>
            <a:r>
              <a:rPr lang="es-ES" dirty="0"/>
              <a:t>El tratamiento con </a:t>
            </a:r>
            <a:r>
              <a:rPr lang="es-ES" dirty="0" err="1"/>
              <a:t>AINEs</a:t>
            </a:r>
            <a:r>
              <a:rPr lang="es-ES" dirty="0"/>
              <a:t> clásicos también se asocia a</a:t>
            </a:r>
            <a:r>
              <a:rPr lang="es-ES" baseline="0" dirty="0"/>
              <a:t> incremento del riesgo cardiovascular, siendo el naproxeno a dosis de 500 mg/12h el que parece ofrecer un perfil más neutro</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21</a:t>
            </a:fld>
            <a:endParaRPr lang="es-ES"/>
          </a:p>
        </p:txBody>
      </p:sp>
    </p:spTree>
    <p:extLst>
      <p:ext uri="{BB962C8B-B14F-4D97-AF65-F5344CB8AC3E}">
        <p14:creationId xmlns:p14="http://schemas.microsoft.com/office/powerpoint/2010/main" val="424812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NEJM 2016 (</a:t>
            </a:r>
            <a:r>
              <a:rPr lang="es-ES" dirty="0" err="1" smtClean="0"/>
              <a:t>Nissen</a:t>
            </a:r>
            <a:r>
              <a:rPr lang="es-ES" dirty="0" smtClean="0"/>
              <a:t> SE,</a:t>
            </a:r>
            <a:r>
              <a:rPr lang="es-ES" baseline="0" dirty="0" smtClean="0"/>
              <a:t> et al. </a:t>
            </a:r>
            <a:r>
              <a:rPr lang="en-US" sz="1200" b="0" i="0" u="none" strike="noStrike" kern="1200" baseline="0" dirty="0" smtClean="0">
                <a:solidFill>
                  <a:schemeClr val="tx1"/>
                </a:solidFill>
                <a:latin typeface="+mn-lt"/>
                <a:ea typeface="+mn-ea"/>
                <a:cs typeface="+mn-cs"/>
              </a:rPr>
              <a:t>Cardiovascular Safety of Celecoxib, Naproxen, or Ibuprofen </a:t>
            </a:r>
            <a:r>
              <a:rPr lang="es-ES" sz="1200" b="0" i="0" u="none" strike="noStrike" kern="1200" baseline="0" dirty="0" err="1" smtClean="0">
                <a:solidFill>
                  <a:schemeClr val="tx1"/>
                </a:solidFill>
                <a:latin typeface="+mn-lt"/>
                <a:ea typeface="+mn-ea"/>
                <a:cs typeface="+mn-cs"/>
              </a:rPr>
              <a:t>for</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Arthritis</a:t>
            </a:r>
            <a:r>
              <a:rPr lang="es-ES" dirty="0" smtClean="0"/>
              <a:t>): </a:t>
            </a:r>
            <a:r>
              <a:rPr lang="es-ES" sz="1200" b="1" i="0" u="none" strike="noStrike" kern="1200" baseline="0" dirty="0" smtClean="0">
                <a:solidFill>
                  <a:schemeClr val="tx1"/>
                </a:solidFill>
                <a:latin typeface="+mn-lt"/>
                <a:ea typeface="+mn-ea"/>
                <a:cs typeface="+mn-cs"/>
              </a:rPr>
              <a:t>CONCLUSIONS </a:t>
            </a:r>
            <a:r>
              <a:rPr lang="en-US" sz="1200" b="0" i="0" u="none" strike="noStrike" kern="1200" baseline="0" dirty="0" smtClean="0">
                <a:solidFill>
                  <a:schemeClr val="tx1"/>
                </a:solidFill>
                <a:latin typeface="+mn-lt"/>
                <a:ea typeface="+mn-ea"/>
                <a:cs typeface="+mn-cs"/>
              </a:rPr>
              <a:t>At moderate doses, celecoxib was found to be </a:t>
            </a:r>
            <a:r>
              <a:rPr lang="en-US" sz="1200" b="0" i="0" u="none" strike="noStrike" kern="1200" baseline="0" dirty="0" err="1" smtClean="0">
                <a:solidFill>
                  <a:schemeClr val="tx1"/>
                </a:solidFill>
                <a:latin typeface="+mn-lt"/>
                <a:ea typeface="+mn-ea"/>
                <a:cs typeface="+mn-cs"/>
              </a:rPr>
              <a:t>noninferior</a:t>
            </a:r>
            <a:r>
              <a:rPr lang="en-US" sz="1200" b="0" i="0" u="none" strike="noStrike" kern="1200" baseline="0" dirty="0" smtClean="0">
                <a:solidFill>
                  <a:schemeClr val="tx1"/>
                </a:solidFill>
                <a:latin typeface="+mn-lt"/>
                <a:ea typeface="+mn-ea"/>
                <a:cs typeface="+mn-cs"/>
              </a:rPr>
              <a:t> to ibuprofen or naproxen with </a:t>
            </a:r>
            <a:r>
              <a:rPr lang="es-ES" sz="1200" b="0" i="0" u="none" strike="noStrike" kern="1200" baseline="0" dirty="0" err="1" smtClean="0">
                <a:solidFill>
                  <a:schemeClr val="tx1"/>
                </a:solidFill>
                <a:latin typeface="+mn-lt"/>
                <a:ea typeface="+mn-ea"/>
                <a:cs typeface="+mn-cs"/>
              </a:rPr>
              <a:t>regard</a:t>
            </a:r>
            <a:r>
              <a:rPr lang="es-ES" sz="1200" b="0" i="0" u="none" strike="noStrike" kern="1200" baseline="0" dirty="0" smtClean="0">
                <a:solidFill>
                  <a:schemeClr val="tx1"/>
                </a:solidFill>
                <a:latin typeface="+mn-lt"/>
                <a:ea typeface="+mn-ea"/>
                <a:cs typeface="+mn-cs"/>
              </a:rPr>
              <a:t> to cardiovascular safety.</a:t>
            </a:r>
          </a:p>
          <a:p>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 the basis of a small number of events, the results of another trial suggested that cardiovascular harm may result from the use of higher than-</a:t>
            </a:r>
            <a:r>
              <a:rPr lang="es-ES" sz="1200" b="0" i="0" u="none" strike="noStrike" kern="1200" baseline="0" dirty="0" err="1" smtClean="0">
                <a:solidFill>
                  <a:schemeClr val="tx1"/>
                </a:solidFill>
                <a:latin typeface="+mn-lt"/>
                <a:ea typeface="+mn-ea"/>
                <a:cs typeface="+mn-cs"/>
              </a:rPr>
              <a:t>approved</a:t>
            </a:r>
            <a:r>
              <a:rPr lang="es-ES" sz="1200" b="0" i="0" u="none" strike="noStrike" kern="1200" baseline="0" dirty="0" smtClean="0">
                <a:solidFill>
                  <a:schemeClr val="tx1"/>
                </a:solidFill>
                <a:latin typeface="+mn-lt"/>
                <a:ea typeface="+mn-ea"/>
                <a:cs typeface="+mn-cs"/>
              </a:rPr>
              <a:t> doses of </a:t>
            </a:r>
            <a:r>
              <a:rPr lang="es-ES" sz="1200" b="0" i="0" u="none" strike="noStrike" kern="1200" baseline="0" dirty="0" err="1" smtClean="0">
                <a:solidFill>
                  <a:schemeClr val="tx1"/>
                </a:solidFill>
                <a:latin typeface="+mn-lt"/>
                <a:ea typeface="+mn-ea"/>
                <a:cs typeface="+mn-cs"/>
              </a:rPr>
              <a:t>celecoxib</a:t>
            </a:r>
            <a:r>
              <a:rPr lang="es-ES" sz="1200" b="0" i="0" u="none" strike="noStrike" kern="1200" baseline="0" dirty="0" smtClean="0">
                <a:solidFill>
                  <a:schemeClr val="tx1"/>
                </a:solidFill>
                <a:latin typeface="+mn-lt"/>
                <a:ea typeface="+mn-ea"/>
                <a:cs typeface="+mn-cs"/>
              </a:rPr>
              <a:t>.</a:t>
            </a:r>
            <a:endParaRPr lang="es-ES" dirty="0" smtClean="0"/>
          </a:p>
          <a:p>
            <a:endParaRPr lang="es-ES" dirty="0" smtClean="0"/>
          </a:p>
          <a:p>
            <a:r>
              <a:rPr lang="en-US" sz="1200" b="1" i="0" u="none" strike="noStrike" kern="1200" baseline="0" dirty="0" smtClean="0">
                <a:solidFill>
                  <a:schemeClr val="tx1"/>
                </a:solidFill>
                <a:latin typeface="+mn-lt"/>
                <a:ea typeface="+mn-ea"/>
                <a:cs typeface="+mn-cs"/>
              </a:rPr>
              <a:t>Low-dose celecoxib (100 mg/12h) does not increase the risk of cardiovascular events compared with non-selective NSAIDS </a:t>
            </a:r>
          </a:p>
          <a:p>
            <a:r>
              <a:rPr lang="en-US" sz="1200" b="0" i="0" u="none" strike="noStrike" kern="1200" baseline="0" dirty="0" smtClean="0">
                <a:solidFill>
                  <a:schemeClr val="tx1"/>
                </a:solidFill>
                <a:latin typeface="+mn-lt"/>
                <a:ea typeface="+mn-ea"/>
                <a:cs typeface="+mn-cs"/>
              </a:rPr>
              <a:t>Low-dose celecoxib does not increase blood pressure, and has a better blood pressure effect than ibuprofen</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22</a:t>
            </a:fld>
            <a:endParaRPr lang="es-ES"/>
          </a:p>
        </p:txBody>
      </p:sp>
    </p:spTree>
    <p:extLst>
      <p:ext uri="{BB962C8B-B14F-4D97-AF65-F5344CB8AC3E}">
        <p14:creationId xmlns:p14="http://schemas.microsoft.com/office/powerpoint/2010/main" val="814138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Citar el </a:t>
            </a:r>
            <a:r>
              <a:rPr lang="es-ES" dirty="0" err="1"/>
              <a:t>metaanálisis</a:t>
            </a:r>
            <a:r>
              <a:rPr lang="es-ES" baseline="0" dirty="0"/>
              <a:t> (ver </a:t>
            </a:r>
            <a:r>
              <a:rPr lang="es-ES" baseline="0" dirty="0" err="1"/>
              <a:t>pag</a:t>
            </a:r>
            <a:r>
              <a:rPr lang="es-ES" baseline="0" dirty="0"/>
              <a:t> 5)</a:t>
            </a:r>
          </a:p>
          <a:p>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Valoración del riesgo CV (SCORE)</a:t>
            </a:r>
            <a:r>
              <a:rPr lang="es-ES" baseline="0" dirty="0"/>
              <a:t>: </a:t>
            </a:r>
            <a:r>
              <a:rPr lang="es-ES" sz="1200" b="0" i="0" u="none" strike="noStrike" kern="1200" baseline="0" dirty="0">
                <a:solidFill>
                  <a:schemeClr val="tx1"/>
                </a:solidFill>
                <a:latin typeface="+mn-lt"/>
                <a:ea typeface="+mn-ea"/>
                <a:cs typeface="+mn-cs"/>
              </a:rPr>
              <a:t>Tabla SCORE calibrada para </a:t>
            </a:r>
            <a:r>
              <a:rPr lang="es-ES" sz="1200" b="0" i="0" u="none" strike="noStrike" kern="1200" baseline="0" dirty="0" err="1">
                <a:solidFill>
                  <a:schemeClr val="tx1"/>
                </a:solidFill>
                <a:latin typeface="+mn-lt"/>
                <a:ea typeface="+mn-ea"/>
                <a:cs typeface="+mn-cs"/>
              </a:rPr>
              <a:t>Espa˜na</a:t>
            </a:r>
            <a:r>
              <a:rPr lang="es-ES" sz="1200" b="0" i="0" u="none" strike="noStrike" kern="1200" baseline="0" dirty="0">
                <a:solidFill>
                  <a:schemeClr val="tx1"/>
                </a:solidFill>
                <a:latin typeface="+mn-lt"/>
                <a:ea typeface="+mn-ea"/>
                <a:cs typeface="+mn-cs"/>
              </a:rPr>
              <a:t>. Riesgo estimado de mortalidad cardiovascular aterosclerótica en 10 </a:t>
            </a:r>
            <a:r>
              <a:rPr lang="es-ES" sz="1200" b="0" i="0" u="none" strike="noStrike" kern="1200" baseline="0" dirty="0" err="1">
                <a:solidFill>
                  <a:schemeClr val="tx1"/>
                </a:solidFill>
                <a:latin typeface="+mn-lt"/>
                <a:ea typeface="+mn-ea"/>
                <a:cs typeface="+mn-cs"/>
              </a:rPr>
              <a:t>a˜nos</a:t>
            </a:r>
            <a:r>
              <a:rPr lang="es-ES" sz="1200" b="0" i="0" u="none" strike="noStrike" kern="1200" baseline="0" dirty="0">
                <a:solidFill>
                  <a:schemeClr val="tx1"/>
                </a:solidFill>
                <a:latin typeface="+mn-lt"/>
                <a:ea typeface="+mn-ea"/>
                <a:cs typeface="+mn-cs"/>
              </a:rPr>
              <a:t>, para valores específicos de presión arterial sistólica y colesterol total, según hábito tabáquico, sexo y edad.</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Si no hay diferencias…como  se explica la flecha? (cifras globales?)</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23</a:t>
            </a:fld>
            <a:endParaRPr lang="es-ES"/>
          </a:p>
        </p:txBody>
      </p:sp>
    </p:spTree>
    <p:extLst>
      <p:ext uri="{BB962C8B-B14F-4D97-AF65-F5344CB8AC3E}">
        <p14:creationId xmlns:p14="http://schemas.microsoft.com/office/powerpoint/2010/main" val="2594756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Pag</a:t>
            </a:r>
            <a:r>
              <a:rPr lang="es-ES" dirty="0"/>
              <a:t> 7</a:t>
            </a:r>
          </a:p>
          <a:p>
            <a:r>
              <a:rPr lang="es-ES" dirty="0"/>
              <a:t>El tratamiento con </a:t>
            </a:r>
            <a:r>
              <a:rPr lang="es-ES" dirty="0" err="1"/>
              <a:t>AINEs</a:t>
            </a:r>
            <a:r>
              <a:rPr lang="es-ES" dirty="0"/>
              <a:t> clásicos también se asocia a</a:t>
            </a:r>
            <a:r>
              <a:rPr lang="es-ES" baseline="0" dirty="0"/>
              <a:t> incremento del riesgo cardiovascular, siendo el naproxeno a dosis de 500 mg/12h el que parece ofrecer un perfil más neutro, pero interfiere con AAS!!!</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24</a:t>
            </a:fld>
            <a:endParaRPr lang="es-ES"/>
          </a:p>
        </p:txBody>
      </p:sp>
    </p:spTree>
    <p:extLst>
      <p:ext uri="{BB962C8B-B14F-4D97-AF65-F5344CB8AC3E}">
        <p14:creationId xmlns:p14="http://schemas.microsoft.com/office/powerpoint/2010/main" val="3802579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a:t>
            </a:r>
            <a:r>
              <a:rPr lang="es-ES" b="1" dirty="0"/>
              <a:t>BASICO</a:t>
            </a:r>
            <a:r>
              <a:rPr lang="es-ES" dirty="0"/>
              <a:t> … Al final???</a:t>
            </a:r>
          </a:p>
          <a:p>
            <a:endParaRPr lang="es-ES" dirty="0"/>
          </a:p>
          <a:p>
            <a:r>
              <a:rPr lang="es-ES" sz="1200" b="0" i="0" u="none" strike="noStrike" kern="1200" baseline="0" dirty="0">
                <a:solidFill>
                  <a:schemeClr val="tx1"/>
                </a:solidFill>
                <a:latin typeface="+mn-lt"/>
                <a:ea typeface="+mn-ea"/>
                <a:cs typeface="+mn-cs"/>
              </a:rPr>
              <a:t>La existencia de un evento cardiovascular previo (por ejemplo haber sufrido un infarto de miocardio) contraindica la prescripción de </a:t>
            </a:r>
            <a:r>
              <a:rPr lang="es-ES" sz="1200" b="0" i="0" u="none" strike="noStrike" kern="1200" baseline="0" dirty="0" err="1">
                <a:solidFill>
                  <a:schemeClr val="tx1"/>
                </a:solidFill>
                <a:latin typeface="+mn-lt"/>
                <a:ea typeface="+mn-ea"/>
                <a:cs typeface="+mn-cs"/>
              </a:rPr>
              <a:t>coxib</a:t>
            </a:r>
            <a:r>
              <a:rPr lang="es-ES" sz="1200" b="0" i="0" u="none" strike="noStrike" kern="1200" baseline="0" dirty="0">
                <a:solidFill>
                  <a:schemeClr val="tx1"/>
                </a:solidFill>
                <a:latin typeface="+mn-lt"/>
                <a:ea typeface="+mn-ea"/>
                <a:cs typeface="+mn-cs"/>
              </a:rPr>
              <a:t> en Europa y se debe optar por un AINE tradicional con </a:t>
            </a:r>
            <a:r>
              <a:rPr lang="es-ES" sz="1200" b="0" i="0" u="none" strike="noStrike" kern="1200" baseline="0" dirty="0" smtClean="0">
                <a:solidFill>
                  <a:schemeClr val="tx1"/>
                </a:solidFill>
                <a:latin typeface="+mn-lt"/>
                <a:ea typeface="+mn-ea"/>
                <a:cs typeface="+mn-cs"/>
              </a:rPr>
              <a:t>IBP</a:t>
            </a:r>
          </a:p>
          <a:p>
            <a:endParaRPr lang="es-ES" sz="1200" b="0" i="0" u="none" strike="noStrike" kern="1200" baseline="0" dirty="0" smtClean="0">
              <a:solidFill>
                <a:schemeClr val="tx1"/>
              </a:solidFill>
              <a:latin typeface="+mn-lt"/>
              <a:ea typeface="+mn-ea"/>
              <a:cs typeface="+mn-cs"/>
            </a:endParaRPr>
          </a:p>
          <a:p>
            <a:r>
              <a:rPr lang="es-ES" sz="1200" b="1" i="0" u="none" strike="noStrike" kern="1200" baseline="0" dirty="0" smtClean="0">
                <a:solidFill>
                  <a:schemeClr val="tx1"/>
                </a:solidFill>
                <a:latin typeface="+mn-lt"/>
                <a:ea typeface="+mn-ea"/>
                <a:cs typeface="+mn-cs"/>
              </a:rPr>
              <a:t>Separar toma AAS y COXIB 2 horas</a:t>
            </a:r>
            <a:endParaRPr lang="es-ES" b="1"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25</a:t>
            </a:fld>
            <a:endParaRPr lang="es-ES"/>
          </a:p>
        </p:txBody>
      </p:sp>
    </p:spTree>
    <p:extLst>
      <p:ext uri="{BB962C8B-B14F-4D97-AF65-F5344CB8AC3E}">
        <p14:creationId xmlns:p14="http://schemas.microsoft.com/office/powerpoint/2010/main" val="1578056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28</a:t>
            </a:fld>
            <a:endParaRPr lang="es-ES"/>
          </a:p>
        </p:txBody>
      </p:sp>
    </p:spTree>
    <p:extLst>
      <p:ext uri="{BB962C8B-B14F-4D97-AF65-F5344CB8AC3E}">
        <p14:creationId xmlns:p14="http://schemas.microsoft.com/office/powerpoint/2010/main" val="261157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29</a:t>
            </a:fld>
            <a:endParaRPr lang="es-ES"/>
          </a:p>
        </p:txBody>
      </p:sp>
    </p:spTree>
    <p:extLst>
      <p:ext uri="{BB962C8B-B14F-4D97-AF65-F5344CB8AC3E}">
        <p14:creationId xmlns:p14="http://schemas.microsoft.com/office/powerpoint/2010/main" val="2429630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NACOs</a:t>
            </a:r>
            <a:r>
              <a:rPr lang="es-ES" baseline="0" dirty="0"/>
              <a:t> igual</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30</a:t>
            </a:fld>
            <a:endParaRPr lang="es-ES"/>
          </a:p>
        </p:txBody>
      </p:sp>
    </p:spTree>
    <p:extLst>
      <p:ext uri="{BB962C8B-B14F-4D97-AF65-F5344CB8AC3E}">
        <p14:creationId xmlns:p14="http://schemas.microsoft.com/office/powerpoint/2010/main" val="1287521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31</a:t>
            </a:fld>
            <a:endParaRPr lang="es-ES"/>
          </a:p>
        </p:txBody>
      </p:sp>
    </p:spTree>
    <p:extLst>
      <p:ext uri="{BB962C8B-B14F-4D97-AF65-F5344CB8AC3E}">
        <p14:creationId xmlns:p14="http://schemas.microsoft.com/office/powerpoint/2010/main" val="2670415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Ver </a:t>
            </a:r>
            <a:r>
              <a:rPr lang="es-ES" dirty="0" err="1"/>
              <a:t>pag</a:t>
            </a:r>
            <a:r>
              <a:rPr lang="es-ES" dirty="0"/>
              <a:t> 5</a:t>
            </a:r>
          </a:p>
          <a:p>
            <a:r>
              <a:rPr lang="es-ES" dirty="0"/>
              <a:t>Edad (</a:t>
            </a:r>
            <a:r>
              <a:rPr lang="es-ES" dirty="0" err="1"/>
              <a:t>pag</a:t>
            </a:r>
            <a:r>
              <a:rPr lang="es-ES" dirty="0"/>
              <a:t> 11)</a:t>
            </a:r>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32</a:t>
            </a:fld>
            <a:endParaRPr lang="es-ES"/>
          </a:p>
        </p:txBody>
      </p:sp>
    </p:spTree>
    <p:extLst>
      <p:ext uri="{BB962C8B-B14F-4D97-AF65-F5344CB8AC3E}">
        <p14:creationId xmlns:p14="http://schemas.microsoft.com/office/powerpoint/2010/main" val="161763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Los AINE tradicionales inhiben las dos </a:t>
            </a:r>
            <a:r>
              <a:rPr lang="es-ES" sz="1200" b="0" i="0" u="none" strike="noStrike" kern="1200" baseline="0" dirty="0" err="1">
                <a:solidFill>
                  <a:schemeClr val="tx1"/>
                </a:solidFill>
                <a:latin typeface="+mn-lt"/>
                <a:ea typeface="+mn-ea"/>
                <a:cs typeface="+mn-cs"/>
              </a:rPr>
              <a:t>isoenzimas</a:t>
            </a:r>
            <a:r>
              <a:rPr lang="es-ES" sz="1200" b="0" i="0" u="none" strike="noStrike" kern="1200" baseline="0" dirty="0">
                <a:solidFill>
                  <a:schemeClr val="tx1"/>
                </a:solidFill>
                <a:latin typeface="+mn-lt"/>
                <a:ea typeface="+mn-ea"/>
                <a:cs typeface="+mn-cs"/>
              </a:rPr>
              <a:t> de la </a:t>
            </a:r>
            <a:r>
              <a:rPr lang="es-ES" sz="1200" b="0" i="0" u="none" strike="noStrike" kern="1200" baseline="0" dirty="0" err="1">
                <a:solidFill>
                  <a:schemeClr val="tx1"/>
                </a:solidFill>
                <a:latin typeface="+mn-lt"/>
                <a:ea typeface="+mn-ea"/>
                <a:cs typeface="+mn-cs"/>
              </a:rPr>
              <a:t>ciclooxigenasa</a:t>
            </a:r>
            <a:r>
              <a:rPr lang="es-ES" sz="1200" b="0" i="0" u="none" strike="noStrike" kern="1200" baseline="0" dirty="0">
                <a:solidFill>
                  <a:schemeClr val="tx1"/>
                </a:solidFill>
                <a:latin typeface="+mn-lt"/>
                <a:ea typeface="+mn-ea"/>
                <a:cs typeface="+mn-cs"/>
              </a:rPr>
              <a:t> (COX), encargadas de actuar sobre el ácido araquidónico para su transformación en prostaglandinas y </a:t>
            </a:r>
            <a:r>
              <a:rPr lang="es-ES" sz="1200" b="0" i="0" u="none" strike="noStrike" kern="1200" baseline="0" dirty="0" err="1">
                <a:solidFill>
                  <a:schemeClr val="tx1"/>
                </a:solidFill>
                <a:latin typeface="+mn-lt"/>
                <a:ea typeface="+mn-ea"/>
                <a:cs typeface="+mn-cs"/>
              </a:rPr>
              <a:t>tromboxanos</a:t>
            </a:r>
            <a:r>
              <a:rPr lang="es-ES" sz="1200" b="0" i="0" u="none" strike="noStrike" kern="1200" baseline="0" dirty="0">
                <a:solidFill>
                  <a:schemeClr val="tx1"/>
                </a:solidFill>
                <a:latin typeface="+mn-lt"/>
                <a:ea typeface="+mn-ea"/>
                <a:cs typeface="+mn-cs"/>
              </a:rPr>
              <a:t>, los cuales a su vez están involucrados en los fenómenos de inflamación, dolor y la agregación plaquetaria. La COX-1  se expresa constitutivamente en muchos tejidos produciendo </a:t>
            </a:r>
            <a:r>
              <a:rPr lang="es-ES" sz="1200" b="0" i="0" u="none" strike="noStrike" kern="1200" baseline="0" dirty="0" err="1">
                <a:solidFill>
                  <a:schemeClr val="tx1"/>
                </a:solidFill>
                <a:latin typeface="+mn-lt"/>
                <a:ea typeface="+mn-ea"/>
                <a:cs typeface="+mn-cs"/>
              </a:rPr>
              <a:t>prostanoides</a:t>
            </a:r>
            <a:r>
              <a:rPr lang="es-ES" sz="1200" b="0" i="0" u="none" strike="noStrike" kern="1200" baseline="0" dirty="0">
                <a:solidFill>
                  <a:schemeClr val="tx1"/>
                </a:solidFill>
                <a:latin typeface="+mn-lt"/>
                <a:ea typeface="+mn-ea"/>
                <a:cs typeface="+mn-cs"/>
              </a:rPr>
              <a:t> que están envueltos en la defensa y reparación de la mucosa gastrointestinal, en la agregación plaquetaria y la trombosis, y en algunas vías de la regulación del dolor en el Sistema Nervioso Central. La COX-2 también se expresa constitutivamente en tejidos como el endotelio vascular, el riñón y algunas zonas del Sistema Nervioso Central, pero además puede ser inducida en muchos tejidos y en los leucocitos como respuesta a un estímulo inflamatorio.</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Los inhibidores selectivos COX-2 (también llamados </a:t>
            </a:r>
            <a:r>
              <a:rPr lang="es-ES" sz="1200" b="0" i="0" u="none" strike="noStrike" kern="1200" baseline="0" dirty="0" err="1">
                <a:solidFill>
                  <a:schemeClr val="tx1"/>
                </a:solidFill>
                <a:latin typeface="+mn-lt"/>
                <a:ea typeface="+mn-ea"/>
                <a:cs typeface="+mn-cs"/>
              </a:rPr>
              <a:t>coxib</a:t>
            </a:r>
            <a:r>
              <a:rPr lang="es-ES" sz="1200" b="0" i="0" u="none" strike="noStrike" kern="1200" baseline="0" dirty="0">
                <a:solidFill>
                  <a:schemeClr val="tx1"/>
                </a:solidFill>
                <a:latin typeface="+mn-lt"/>
                <a:ea typeface="+mn-ea"/>
                <a:cs typeface="+mn-cs"/>
              </a:rPr>
              <a:t>) tienen un perfil de seguridad GI significativamente mejor, sin embargo, datos recientes señalan que su uso prolongado se puede asociar a un incremento del riesgo a sufrir eventos cardiovasculares de origen </a:t>
            </a:r>
            <a:r>
              <a:rPr lang="es-ES" sz="1200" b="0" i="0" u="none" strike="noStrike" kern="1200" baseline="0" dirty="0" err="1">
                <a:solidFill>
                  <a:schemeClr val="tx1"/>
                </a:solidFill>
                <a:latin typeface="+mn-lt"/>
                <a:ea typeface="+mn-ea"/>
                <a:cs typeface="+mn-cs"/>
              </a:rPr>
              <a:t>trombótico</a:t>
            </a:r>
            <a:r>
              <a:rPr lang="es-ES" sz="1200" b="0" i="0" u="none" strike="noStrike" kern="1200" baseline="0" dirty="0" smtClean="0">
                <a:solidFill>
                  <a:schemeClr val="tx1"/>
                </a:solidFill>
                <a:latin typeface="+mn-lt"/>
                <a:ea typeface="+mn-ea"/>
                <a:cs typeface="+mn-cs"/>
              </a:rPr>
              <a:t>.</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err="1" smtClean="0">
                <a:solidFill>
                  <a:schemeClr val="tx1"/>
                </a:solidFill>
                <a:latin typeface="+mn-lt"/>
                <a:ea typeface="+mn-ea"/>
                <a:cs typeface="+mn-cs"/>
              </a:rPr>
              <a:t>Inhibition</a:t>
            </a:r>
            <a:r>
              <a:rPr lang="es-ES" sz="1200" b="0" i="0" u="none" strike="noStrike" kern="1200" baseline="0" dirty="0" smtClean="0">
                <a:solidFill>
                  <a:schemeClr val="tx1"/>
                </a:solidFill>
                <a:latin typeface="+mn-lt"/>
                <a:ea typeface="+mn-ea"/>
                <a:cs typeface="+mn-cs"/>
              </a:rPr>
              <a:t> of </a:t>
            </a:r>
            <a:r>
              <a:rPr lang="en-US" sz="1200" b="0" i="0" u="none" strike="noStrike" kern="1200" baseline="0" dirty="0" smtClean="0">
                <a:solidFill>
                  <a:schemeClr val="tx1"/>
                </a:solidFill>
                <a:latin typeface="+mn-lt"/>
                <a:ea typeface="+mn-ea"/>
                <a:cs typeface="+mn-cs"/>
              </a:rPr>
              <a:t>COX-2 will inhibit prostacyclin, which may increase thrombotic risk. Non-selective NSAIDs will act on both pathways. COX-2 inhibitors may increase the risk of cardiovascular events by inhibiting prostacyclin synthesis without the benefit of platelet inhibition.</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a:t>
            </a:fld>
            <a:endParaRPr lang="es-ES"/>
          </a:p>
        </p:txBody>
      </p:sp>
    </p:spTree>
    <p:extLst>
      <p:ext uri="{BB962C8B-B14F-4D97-AF65-F5344CB8AC3E}">
        <p14:creationId xmlns:p14="http://schemas.microsoft.com/office/powerpoint/2010/main" val="273452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33</a:t>
            </a:fld>
            <a:endParaRPr lang="es-ES"/>
          </a:p>
        </p:txBody>
      </p:sp>
    </p:spTree>
    <p:extLst>
      <p:ext uri="{BB962C8B-B14F-4D97-AF65-F5344CB8AC3E}">
        <p14:creationId xmlns:p14="http://schemas.microsoft.com/office/powerpoint/2010/main" val="3566749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Pag</a:t>
            </a:r>
            <a:r>
              <a:rPr lang="es-ES" dirty="0"/>
              <a:t> 12</a:t>
            </a:r>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34</a:t>
            </a:fld>
            <a:endParaRPr lang="es-ES"/>
          </a:p>
        </p:txBody>
      </p:sp>
    </p:spTree>
    <p:extLst>
      <p:ext uri="{BB962C8B-B14F-4D97-AF65-F5344CB8AC3E}">
        <p14:creationId xmlns:p14="http://schemas.microsoft.com/office/powerpoint/2010/main" val="1398348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retención de sodio, el edema y la HTA ocurren con los </a:t>
            </a:r>
            <a:r>
              <a:rPr lang="es-ES" dirty="0" err="1"/>
              <a:t>AINEs</a:t>
            </a:r>
            <a:r>
              <a:rPr lang="es-ES" dirty="0"/>
              <a:t> y COXIB</a:t>
            </a:r>
          </a:p>
          <a:p>
            <a:endParaRPr lang="es-ES" dirty="0"/>
          </a:p>
          <a:p>
            <a:r>
              <a:rPr lang="es-ES" dirty="0"/>
              <a:t>En</a:t>
            </a:r>
            <a:r>
              <a:rPr lang="es-ES" baseline="0" dirty="0"/>
              <a:t> presencia de enfermedad renal preexistente o la terapia concomitante con algunos fármacos (diuréticos, inhibidores de la ECA, anti-HTA, </a:t>
            </a:r>
            <a:r>
              <a:rPr lang="es-ES" baseline="0" dirty="0" err="1"/>
              <a:t>aminoglicósidos</a:t>
            </a:r>
            <a:r>
              <a:rPr lang="es-ES" baseline="0" dirty="0"/>
              <a:t>, ciclosporina A,…) </a:t>
            </a:r>
            <a:r>
              <a:rPr lang="es-ES" baseline="0" dirty="0" err="1"/>
              <a:t>elriesgo</a:t>
            </a:r>
            <a:r>
              <a:rPr lang="es-ES" baseline="0" dirty="0"/>
              <a:t> de toxicidad renal inducida por AINE puede ser mucho más alto</a:t>
            </a:r>
          </a:p>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35</a:t>
            </a:fld>
            <a:endParaRPr lang="es-ES"/>
          </a:p>
        </p:txBody>
      </p:sp>
    </p:spTree>
    <p:extLst>
      <p:ext uri="{BB962C8B-B14F-4D97-AF65-F5344CB8AC3E}">
        <p14:creationId xmlns:p14="http://schemas.microsoft.com/office/powerpoint/2010/main" val="1079939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36</a:t>
            </a:fld>
            <a:endParaRPr lang="es-ES"/>
          </a:p>
        </p:txBody>
      </p:sp>
    </p:spTree>
    <p:extLst>
      <p:ext uri="{BB962C8B-B14F-4D97-AF65-F5344CB8AC3E}">
        <p14:creationId xmlns:p14="http://schemas.microsoft.com/office/powerpoint/2010/main" val="205619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Relative COX selectivity of non-steroidal anti-inflammatory drugs displayed by the concentration of the drugs (IC80) required to inhibit COX-1 and COX-2 activity by 80%.</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4</a:t>
            </a:fld>
            <a:endParaRPr lang="es-ES"/>
          </a:p>
        </p:txBody>
      </p:sp>
    </p:spTree>
    <p:extLst>
      <p:ext uri="{BB962C8B-B14F-4D97-AF65-F5344CB8AC3E}">
        <p14:creationId xmlns:p14="http://schemas.microsoft.com/office/powerpoint/2010/main" val="271574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El principal mecanismo causante de los efectos secundarios del tracto GI superior asociados a los AINE es la inhibición sistémica de la síntesis de prostaglandinas, que están implicadas en la reparación y defensa de la mucosa intestinal (5-7), aunque hay otros mecanismos asociados (11). El efecto neto de los efectos de los AINE en la mucosa gastroduodenal es alterar la barrera mucosa protectora frente al ácido gástrico. Este ácido, junto con la acción corrosiva de la pepsina, exacerba y potencia el daño mucoso gástrico iniciado por el efecto de la inhibición de prostaglandinas. El ácido gástrico desempeña así un papel fundamental en el daño gastroduodenal asociado a los AINE.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elevación del pH </a:t>
            </a:r>
            <a:r>
              <a:rPr lang="es-ES" sz="1200" b="0" i="0" u="none" strike="noStrike" kern="1200" baseline="0" dirty="0" err="1">
                <a:solidFill>
                  <a:schemeClr val="tx1"/>
                </a:solidFill>
                <a:latin typeface="+mn-lt"/>
                <a:ea typeface="+mn-ea"/>
                <a:cs typeface="+mn-cs"/>
              </a:rPr>
              <a:t>intragástrico</a:t>
            </a:r>
            <a:r>
              <a:rPr lang="es-ES" sz="1200" b="0" i="0" u="none" strike="noStrike" kern="1200" baseline="0" dirty="0">
                <a:solidFill>
                  <a:schemeClr val="tx1"/>
                </a:solidFill>
                <a:latin typeface="+mn-lt"/>
                <a:ea typeface="+mn-ea"/>
                <a:cs typeface="+mn-cs"/>
              </a:rPr>
              <a:t> por encima de 4 es, por tanto, clave en el tratamiento y prevención de los efectos secundarios del tracto GI superior vinculados al uso de AINE (12).</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5</a:t>
            </a:fld>
            <a:endParaRPr lang="es-ES"/>
          </a:p>
        </p:txBody>
      </p:sp>
    </p:spTree>
    <p:extLst>
      <p:ext uri="{BB962C8B-B14F-4D97-AF65-F5344CB8AC3E}">
        <p14:creationId xmlns:p14="http://schemas.microsoft.com/office/powerpoint/2010/main" val="419212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a:solidFill>
                  <a:schemeClr val="tx1"/>
                </a:solidFill>
                <a:latin typeface="+mn-lt"/>
                <a:ea typeface="+mn-ea"/>
                <a:cs typeface="+mn-cs"/>
              </a:rPr>
              <a:t>NSAIDs</a:t>
            </a:r>
            <a:r>
              <a:rPr lang="es-ES" sz="1200" b="0" i="0" u="none" strike="noStrike" kern="1200" baseline="0" dirty="0">
                <a:solidFill>
                  <a:schemeClr val="tx1"/>
                </a:solidFill>
                <a:latin typeface="+mn-lt"/>
                <a:ea typeface="+mn-ea"/>
                <a:cs typeface="+mn-cs"/>
              </a:rPr>
              <a:t> are </a:t>
            </a:r>
            <a:r>
              <a:rPr lang="es-ES" sz="1200" b="0" i="0" u="none" strike="noStrike" kern="1200" baseline="0" dirty="0" err="1">
                <a:solidFill>
                  <a:schemeClr val="tx1"/>
                </a:solidFill>
                <a:latin typeface="+mn-lt"/>
                <a:ea typeface="+mn-ea"/>
                <a:cs typeface="+mn-cs"/>
              </a:rPr>
              <a:t>lipid</a:t>
            </a:r>
            <a:r>
              <a:rPr lang="es-ES" sz="1200" b="0" i="0" u="none" strike="noStrike" kern="1200" baseline="0" dirty="0">
                <a:solidFill>
                  <a:schemeClr val="tx1"/>
                </a:solidFill>
                <a:latin typeface="+mn-lt"/>
                <a:ea typeface="+mn-ea"/>
                <a:cs typeface="+mn-cs"/>
              </a:rPr>
              <a:t>-soluble </a:t>
            </a:r>
            <a:r>
              <a:rPr lang="es-ES" sz="1200" b="0" i="0" u="none" strike="noStrike" kern="1200" baseline="0" dirty="0" err="1">
                <a:solidFill>
                  <a:schemeClr val="tx1"/>
                </a:solidFill>
                <a:latin typeface="+mn-lt"/>
                <a:ea typeface="+mn-ea"/>
                <a:cs typeface="+mn-cs"/>
              </a:rPr>
              <a:t>weak</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acids</a:t>
            </a:r>
            <a:r>
              <a:rPr lang="es-ES" sz="1200" b="0" i="0" u="none" strike="noStrike" kern="1200" baseline="0" dirty="0">
                <a:solidFill>
                  <a:schemeClr val="tx1"/>
                </a:solidFill>
                <a:latin typeface="+mn-lt"/>
                <a:ea typeface="+mn-ea"/>
                <a:cs typeface="+mn-cs"/>
              </a:rPr>
              <a:t>, so </a:t>
            </a:r>
            <a:r>
              <a:rPr lang="es-ES" sz="1200" b="0" i="0" u="none" strike="noStrike" kern="1200" baseline="0" dirty="0" err="1">
                <a:solidFill>
                  <a:schemeClr val="tx1"/>
                </a:solidFill>
                <a:latin typeface="+mn-lt"/>
                <a:ea typeface="+mn-ea"/>
                <a:cs typeface="+mn-cs"/>
              </a:rPr>
              <a:t>it</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provides them with detergent action (interaction with phospholipids), uncoupling of oxidative phosphorylation, and noncovalent inhibition of COX1 and COX2.</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err="1">
                <a:solidFill>
                  <a:schemeClr val="tx1"/>
                </a:solidFill>
                <a:latin typeface="+mn-lt"/>
                <a:ea typeface="+mn-ea"/>
                <a:cs typeface="+mn-cs"/>
              </a:rPr>
              <a:t>NSAIDs</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interact with phospholipids and uncouple mitochondrial oxidative phosphorylation, which initiates biochemical changes that impair function of the gastrointestinal barrier. The resulting increase in intestinal permeability leads to low-grade inflammation.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uncoupling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ultimately</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leads to depletion of cellular ATP levels, with loss of integrity of the intercellular junctions in the gastrointestinal tract (leading to increased mucosal permeability) and, ultimately, apoptosis and cell death.</a:t>
            </a:r>
            <a:endParaRPr lang="es-ES" sz="1200" dirty="0"/>
          </a:p>
          <a:p>
            <a:endParaRPr lang="es-ES" sz="1200" b="0" i="0" u="none" strike="noStrike" kern="1200" baseline="0" dirty="0">
              <a:solidFill>
                <a:schemeClr val="tx1"/>
              </a:solidFill>
              <a:latin typeface="+mn-lt"/>
              <a:ea typeface="+mn-ea"/>
              <a:cs typeface="+mn-cs"/>
            </a:endParaRPr>
          </a:p>
          <a:p>
            <a:pPr marL="0" lvl="0" indent="0">
              <a:lnSpc>
                <a:spcPct val="150000"/>
              </a:lnSpc>
              <a:spcBef>
                <a:spcPts val="1000"/>
              </a:spcBef>
              <a:buFont typeface="Arial" panose="020B0604020202020204" pitchFamily="34" charset="0"/>
              <a:buNone/>
            </a:pPr>
            <a:r>
              <a:rPr lang="es-ES" sz="2000" b="1" dirty="0">
                <a:solidFill>
                  <a:prstClr val="black"/>
                </a:solidFill>
              </a:rPr>
              <a:t>El moco gástrico: </a:t>
            </a:r>
          </a:p>
          <a:p>
            <a:pPr marL="342900" lvl="0" indent="-342900">
              <a:spcBef>
                <a:spcPts val="500"/>
              </a:spcBef>
              <a:buFont typeface="Arial" panose="020B0604020202020204" pitchFamily="34" charset="0"/>
              <a:buChar char="•"/>
            </a:pPr>
            <a:r>
              <a:rPr lang="es-ES" sz="2000" dirty="0">
                <a:solidFill>
                  <a:srgbClr val="4472C4">
                    <a:lumMod val="50000"/>
                  </a:srgbClr>
                </a:solidFill>
              </a:rPr>
              <a:t>Lubricante entre el epitelio y el contenido </a:t>
            </a:r>
            <a:r>
              <a:rPr lang="es-ES" sz="2000" dirty="0" err="1">
                <a:solidFill>
                  <a:srgbClr val="4472C4">
                    <a:lumMod val="50000"/>
                  </a:srgbClr>
                </a:solidFill>
              </a:rPr>
              <a:t>luminal</a:t>
            </a:r>
            <a:endParaRPr lang="es-ES" sz="2000" dirty="0">
              <a:solidFill>
                <a:srgbClr val="4472C4">
                  <a:lumMod val="50000"/>
                </a:srgbClr>
              </a:solidFill>
            </a:endParaRPr>
          </a:p>
          <a:p>
            <a:pPr marL="342900" lvl="0" indent="-342900">
              <a:spcBef>
                <a:spcPts val="500"/>
              </a:spcBef>
              <a:buFont typeface="Arial" panose="020B0604020202020204" pitchFamily="34" charset="0"/>
              <a:buChar char="•"/>
            </a:pPr>
            <a:r>
              <a:rPr lang="es-ES" sz="2000" dirty="0">
                <a:solidFill>
                  <a:srgbClr val="4472C4">
                    <a:lumMod val="50000"/>
                  </a:srgbClr>
                </a:solidFill>
              </a:rPr>
              <a:t>Efecto “tampón” con el ácido gástrico</a:t>
            </a:r>
          </a:p>
          <a:p>
            <a:pPr marL="342900" lvl="0" indent="-342900">
              <a:spcBef>
                <a:spcPts val="500"/>
              </a:spcBef>
              <a:buFont typeface="Arial" panose="020B0604020202020204" pitchFamily="34" charset="0"/>
              <a:buChar char="•"/>
            </a:pPr>
            <a:r>
              <a:rPr lang="es-ES" sz="2000" dirty="0">
                <a:solidFill>
                  <a:srgbClr val="4472C4">
                    <a:lumMod val="50000"/>
                  </a:srgbClr>
                </a:solidFill>
              </a:rPr>
              <a:t>Impide el acceso de bacterias y enzimas al epitelio</a:t>
            </a:r>
          </a:p>
          <a:p>
            <a:pPr marL="342900" lvl="0" indent="-342900">
              <a:spcBef>
                <a:spcPts val="500"/>
              </a:spcBef>
              <a:buFont typeface="Arial" panose="020B0604020202020204" pitchFamily="34" charset="0"/>
              <a:buChar char="•"/>
            </a:pPr>
            <a:r>
              <a:rPr lang="es-ES" sz="2000" dirty="0">
                <a:solidFill>
                  <a:srgbClr val="4472C4">
                    <a:lumMod val="50000"/>
                  </a:srgbClr>
                </a:solidFill>
              </a:rPr>
              <a:t>Permite el asiento de los fosfolípidos que mantienen la integridad GI</a:t>
            </a:r>
          </a:p>
          <a:p>
            <a:pPr marL="342900" lvl="0" indent="-342900">
              <a:spcBef>
                <a:spcPts val="500"/>
              </a:spcBef>
              <a:buFont typeface="Arial" panose="020B0604020202020204" pitchFamily="34" charset="0"/>
              <a:buChar char="•"/>
            </a:pPr>
            <a:r>
              <a:rPr lang="es-ES" sz="2000" dirty="0">
                <a:solidFill>
                  <a:srgbClr val="4472C4">
                    <a:lumMod val="50000"/>
                  </a:srgbClr>
                </a:solidFill>
              </a:rPr>
              <a:t>Su producción y </a:t>
            </a:r>
            <a:r>
              <a:rPr lang="es-ES" sz="2000" dirty="0" err="1">
                <a:solidFill>
                  <a:srgbClr val="4472C4">
                    <a:lumMod val="50000"/>
                  </a:srgbClr>
                </a:solidFill>
              </a:rPr>
              <a:t>secrección</a:t>
            </a:r>
            <a:r>
              <a:rPr lang="es-ES" sz="2000" dirty="0">
                <a:solidFill>
                  <a:srgbClr val="4472C4">
                    <a:lumMod val="50000"/>
                  </a:srgbClr>
                </a:solidFill>
              </a:rPr>
              <a:t> depende de: </a:t>
            </a:r>
          </a:p>
          <a:p>
            <a:pPr marL="800100" lvl="1" indent="-342900">
              <a:spcBef>
                <a:spcPts val="500"/>
              </a:spcBef>
              <a:buFont typeface="Arial" panose="020B0604020202020204" pitchFamily="34" charset="0"/>
              <a:buChar char="•"/>
            </a:pPr>
            <a:r>
              <a:rPr lang="es-ES" sz="2000" dirty="0">
                <a:solidFill>
                  <a:prstClr val="black"/>
                </a:solidFill>
              </a:rPr>
              <a:t>agentes agresores vs</a:t>
            </a:r>
          </a:p>
          <a:p>
            <a:pPr marL="800100" lvl="1" indent="-342900">
              <a:spcBef>
                <a:spcPts val="500"/>
              </a:spcBef>
              <a:buFont typeface="Arial" panose="020B0604020202020204" pitchFamily="34" charset="0"/>
              <a:buChar char="•"/>
            </a:pPr>
            <a:r>
              <a:rPr lang="es-ES" sz="2000" dirty="0">
                <a:solidFill>
                  <a:prstClr val="black"/>
                </a:solidFill>
              </a:rPr>
              <a:t>prostaglandinas y citoquinas inflamatorias del epitelio.</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El principal mecanismo causante de los efectos secundarios del tracto GI superior asociados a los AINE es la inhibición sistémica de la síntesis de prostaglandinas, que están implicadas en la reparación y defensa de la mucosa intestinal (5-7), aunque hay otros mecanismos asociados (11). El efecto neto de los efectos de los AINE en la mucosa gastroduodenal es alterar la barrera mucosa protectora frente al ácido gástrico. Este ácido, junto con la acción corrosiva de la pepsina, exacerba y potencia el daño mucoso gástrico iniciado por el efecto de la inhibición de prostaglandinas. El ácido gástrico desempeña así un papel fundamental en el daño gastroduodenal asociado a los AINE. </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La elevación del pH </a:t>
            </a:r>
            <a:r>
              <a:rPr lang="es-ES" sz="1200" b="0" i="0" u="none" strike="noStrike" kern="1200" baseline="0" dirty="0" err="1" smtClean="0">
                <a:solidFill>
                  <a:schemeClr val="tx1"/>
                </a:solidFill>
                <a:latin typeface="+mn-lt"/>
                <a:ea typeface="+mn-ea"/>
                <a:cs typeface="+mn-cs"/>
              </a:rPr>
              <a:t>intragástrico</a:t>
            </a:r>
            <a:r>
              <a:rPr lang="es-ES" sz="1200" b="0" i="0" u="none" strike="noStrike" kern="1200" baseline="0" dirty="0" smtClean="0">
                <a:solidFill>
                  <a:schemeClr val="tx1"/>
                </a:solidFill>
                <a:latin typeface="+mn-lt"/>
                <a:ea typeface="+mn-ea"/>
                <a:cs typeface="+mn-cs"/>
              </a:rPr>
              <a:t> por encima de 4 es, por tanto, clave en el tratamiento y prevención de los efectos secundarios del tracto GI superior vinculados al uso de AINE (12).</a:t>
            </a:r>
            <a:endParaRPr lang="es-ES" dirty="0" smtClean="0"/>
          </a:p>
          <a:p>
            <a:endParaRPr lang="es-ES" sz="1200" b="0" i="0" u="none" strike="noStrike" kern="1200" baseline="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6</a:t>
            </a:fld>
            <a:endParaRPr lang="es-ES"/>
          </a:p>
        </p:txBody>
      </p:sp>
    </p:spTree>
    <p:extLst>
      <p:ext uri="{BB962C8B-B14F-4D97-AF65-F5344CB8AC3E}">
        <p14:creationId xmlns:p14="http://schemas.microsoft.com/office/powerpoint/2010/main" val="133295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NSAIDs inhibit the enzyme by blocking the entrance of arachidonic acid to this channel and thereby denying substrate access to the active site</a:t>
            </a:r>
            <a:endParaRPr lang="es-ES" dirty="0"/>
          </a:p>
          <a:p>
            <a:endParaRPr lang="es-ES" dirty="0"/>
          </a:p>
          <a:p>
            <a:r>
              <a:rPr lang="es-ES" sz="1200" b="0" i="0" u="none" strike="noStrike" kern="1200" baseline="0" dirty="0" err="1">
                <a:solidFill>
                  <a:schemeClr val="tx1"/>
                </a:solidFill>
                <a:latin typeface="+mn-lt"/>
                <a:ea typeface="+mn-ea"/>
                <a:cs typeface="+mn-cs"/>
              </a:rPr>
              <a:t>Inhibition</a:t>
            </a:r>
            <a:r>
              <a:rPr lang="es-ES" sz="1200" b="0" i="0" u="none" strike="noStrike" kern="1200" baseline="0" dirty="0">
                <a:solidFill>
                  <a:schemeClr val="tx1"/>
                </a:solidFill>
                <a:latin typeface="+mn-lt"/>
                <a:ea typeface="+mn-ea"/>
                <a:cs typeface="+mn-cs"/>
              </a:rPr>
              <a:t> of COX reduces </a:t>
            </a:r>
            <a:r>
              <a:rPr lang="es-ES" sz="1200" b="0" i="0" u="none" strike="noStrike" kern="1200" baseline="0" dirty="0" err="1">
                <a:solidFill>
                  <a:schemeClr val="tx1"/>
                </a:solidFill>
                <a:latin typeface="+mn-lt"/>
                <a:ea typeface="+mn-ea"/>
                <a:cs typeface="+mn-cs"/>
              </a:rPr>
              <a:t>prostaglandin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production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leads to </a:t>
            </a:r>
            <a:r>
              <a:rPr lang="es-ES" sz="1200" b="0" i="0" u="none" strike="noStrike" kern="1200" baseline="0" dirty="0" err="1">
                <a:solidFill>
                  <a:schemeClr val="tx1"/>
                </a:solidFill>
                <a:latin typeface="+mn-lt"/>
                <a:ea typeface="+mn-ea"/>
                <a:cs typeface="+mn-cs"/>
              </a:rPr>
              <a:t>reduction</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microvascular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blood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flow</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luminal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aggressive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factors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modify</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amplify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reaction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leading</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inflammation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erosions</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ulcers</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with potential complications of bleeding, protein loss, stricture formation, and perforation.</a:t>
            </a:r>
            <a:r>
              <a:rPr lang="es-ES" sz="1200" b="0" i="0" u="none" strike="noStrike" kern="1200" baseline="0" dirty="0">
                <a:solidFill>
                  <a:schemeClr val="tx1"/>
                </a:solidFill>
                <a:latin typeface="+mn-lt"/>
                <a:ea typeface="+mn-ea"/>
                <a:cs typeface="+mn-cs"/>
              </a:rPr>
              <a:t> Principal </a:t>
            </a:r>
            <a:r>
              <a:rPr lang="es-ES" sz="1200" b="0" i="0" u="none" strike="noStrike" kern="1200" baseline="0" dirty="0" err="1">
                <a:solidFill>
                  <a:schemeClr val="tx1"/>
                </a:solidFill>
                <a:latin typeface="+mn-lt"/>
                <a:ea typeface="+mn-ea"/>
                <a:cs typeface="+mn-cs"/>
              </a:rPr>
              <a:t>luminal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aggressors</a:t>
            </a:r>
            <a:r>
              <a:rPr lang="es-ES" sz="1200" b="0" i="0" u="none" strike="noStrike" kern="1200" baseline="0" dirty="0">
                <a:solidFill>
                  <a:schemeClr val="tx1"/>
                </a:solidFill>
                <a:latin typeface="+mn-lt"/>
                <a:ea typeface="+mn-ea"/>
                <a:cs typeface="+mn-cs"/>
              </a:rPr>
              <a:t> are </a:t>
            </a:r>
            <a:r>
              <a:rPr lang="es-ES" sz="1200" b="0" i="0" u="none" strike="noStrike" kern="1200" baseline="0" dirty="0" err="1">
                <a:solidFill>
                  <a:schemeClr val="tx1"/>
                </a:solidFill>
                <a:latin typeface="+mn-lt"/>
                <a:ea typeface="+mn-ea"/>
                <a:cs typeface="+mn-cs"/>
              </a:rPr>
              <a:t>acid</a:t>
            </a:r>
            <a:r>
              <a:rPr lang="es-ES" sz="1200" b="0" i="0" u="none" strike="noStrike" kern="1200" baseline="0" dirty="0">
                <a:solidFill>
                  <a:schemeClr val="tx1"/>
                </a:solidFill>
                <a:latin typeface="+mn-lt"/>
                <a:ea typeface="+mn-ea"/>
                <a:cs typeface="+mn-cs"/>
              </a:rPr>
              <a:t> and </a:t>
            </a:r>
            <a:r>
              <a:rPr lang="en-US" sz="1200" b="0" i="0" u="none" strike="noStrike" kern="1200" baseline="0" dirty="0">
                <a:solidFill>
                  <a:schemeClr val="tx1"/>
                </a:solidFill>
                <a:latin typeface="+mn-lt"/>
                <a:ea typeface="+mn-ea"/>
                <a:cs typeface="+mn-cs"/>
              </a:rPr>
              <a:t>pepsin in the stomach and acid, bile, and bacteria in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small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bowel</a:t>
            </a:r>
            <a:r>
              <a:rPr lang="es-ES" sz="1200" b="0" i="0" u="none" strike="noStrike" kern="1200" baseline="0" dirty="0">
                <a:solidFill>
                  <a:schemeClr val="tx1"/>
                </a:solidFill>
                <a:latin typeface="+mn-lt"/>
                <a:ea typeface="+mn-ea"/>
                <a:cs typeface="+mn-cs"/>
              </a:rPr>
              <a:t>.</a:t>
            </a:r>
          </a:p>
          <a:p>
            <a:endParaRPr lang="es-ES" sz="1200" b="0" i="0" u="none" strike="noStrike" kern="1200" baseline="0" dirty="0">
              <a:solidFill>
                <a:schemeClr val="tx1"/>
              </a:solidFill>
              <a:latin typeface="+mn-lt"/>
              <a:ea typeface="+mn-ea"/>
              <a:cs typeface="+mn-cs"/>
            </a:endParaRPr>
          </a:p>
          <a:p>
            <a:pPr algn="just"/>
            <a:r>
              <a:rPr lang="es-ES" sz="2400" dirty="0"/>
              <a:t>Clara relación entre el consumo de </a:t>
            </a:r>
            <a:r>
              <a:rPr lang="es-ES" sz="2400" dirty="0" err="1"/>
              <a:t>AINEs</a:t>
            </a:r>
            <a:r>
              <a:rPr lang="es-ES" sz="2400" dirty="0"/>
              <a:t> y el ácido gástrico: </a:t>
            </a:r>
          </a:p>
          <a:p>
            <a:pPr lvl="1" algn="just"/>
            <a:r>
              <a:rPr lang="es-ES" dirty="0">
                <a:cs typeface="Arial"/>
              </a:rPr>
              <a:t>↓ incidencia de daño al administrar IBP (tanto a largo como corto plazo)</a:t>
            </a:r>
          </a:p>
          <a:p>
            <a:pPr algn="just"/>
            <a:r>
              <a:rPr lang="es-ES" sz="2400" dirty="0">
                <a:cs typeface="Arial"/>
              </a:rPr>
              <a:t>Esto es debido a que el ácido agrava el daño en la barrera mucosa producido por el efecto tópico de los </a:t>
            </a:r>
            <a:r>
              <a:rPr lang="es-ES" sz="2400" dirty="0" err="1">
                <a:cs typeface="Arial"/>
              </a:rPr>
              <a:t>AINEs</a:t>
            </a:r>
            <a:r>
              <a:rPr lang="es-ES" sz="2400" dirty="0">
                <a:cs typeface="Arial"/>
              </a:rPr>
              <a:t>.</a:t>
            </a:r>
            <a:endParaRPr lang="es-ES" sz="2400" dirty="0"/>
          </a:p>
          <a:p>
            <a:endParaRPr lang="es-ES" sz="1200" b="0" i="0" u="none" strike="noStrike" kern="1200" baseline="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F9709298-1EA5-4856-888F-E7CFA176F404}" type="slidenum">
              <a:rPr lang="es-ES" smtClean="0"/>
              <a:pPr/>
              <a:t>7</a:t>
            </a:fld>
            <a:endParaRPr lang="es-ES"/>
          </a:p>
        </p:txBody>
      </p:sp>
    </p:spTree>
    <p:extLst>
      <p:ext uri="{BB962C8B-B14F-4D97-AF65-F5344CB8AC3E}">
        <p14:creationId xmlns:p14="http://schemas.microsoft.com/office/powerpoint/2010/main" val="142069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El principal mecanismo causante de los efectos secundarios del tracto GI superior asociados a los AINE es la inhibición sistémica de la síntesis de prostaglandinas, que están implicadas en la reparación y defensa de la mucosa intestinal (5-7), aunque hay otros mecanismos asociados (11). El efecto neto de los efectos de los AINE en la mucosa gastroduodenal es alterar la barrera mucosa protectora frente al ácido gástrico. Este ácido, junto con la acción corrosiva de la pepsina, exacerba y potencia el daño mucoso gástrico iniciado por el efecto de la inhibición de prostaglandinas. El ácido gástrico desempeña así un papel fundamental en el daño gastroduodenal asociado a los AINE.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elevación del pH </a:t>
            </a:r>
            <a:r>
              <a:rPr lang="es-ES" sz="1200" b="0" i="0" u="none" strike="noStrike" kern="1200" baseline="0" dirty="0" err="1">
                <a:solidFill>
                  <a:schemeClr val="tx1"/>
                </a:solidFill>
                <a:latin typeface="+mn-lt"/>
                <a:ea typeface="+mn-ea"/>
                <a:cs typeface="+mn-cs"/>
              </a:rPr>
              <a:t>intragástrico</a:t>
            </a:r>
            <a:r>
              <a:rPr lang="es-ES" sz="1200" b="0" i="0" u="none" strike="noStrike" kern="1200" baseline="0" dirty="0">
                <a:solidFill>
                  <a:schemeClr val="tx1"/>
                </a:solidFill>
                <a:latin typeface="+mn-lt"/>
                <a:ea typeface="+mn-ea"/>
                <a:cs typeface="+mn-cs"/>
              </a:rPr>
              <a:t> por encima de 4 es, por tanto, clave en el tratamiento y prevención de los efectos secundarios del tracto GI superior vinculados al uso de AINE (12).</a:t>
            </a:r>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8</a:t>
            </a:fld>
            <a:endParaRPr lang="es-ES"/>
          </a:p>
        </p:txBody>
      </p:sp>
    </p:spTree>
    <p:extLst>
      <p:ext uri="{BB962C8B-B14F-4D97-AF65-F5344CB8AC3E}">
        <p14:creationId xmlns:p14="http://schemas.microsoft.com/office/powerpoint/2010/main" val="54335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Pág</a:t>
            </a:r>
            <a:r>
              <a:rPr lang="es-ES" dirty="0"/>
              <a:t> 4</a:t>
            </a:r>
          </a:p>
          <a:p>
            <a:endParaRPr lang="es-ES" dirty="0"/>
          </a:p>
          <a:p>
            <a:r>
              <a:rPr lang="es-ES" dirty="0"/>
              <a:t>Se estima que entre 15 a un 40% de los pacientes que toman AINE</a:t>
            </a:r>
            <a:r>
              <a:rPr lang="es-ES" baseline="0" dirty="0"/>
              <a:t> </a:t>
            </a:r>
            <a:r>
              <a:rPr lang="es-ES" dirty="0"/>
              <a:t>experimentan dispepsia (</a:t>
            </a:r>
            <a:r>
              <a:rPr lang="es-ES" sz="1200" b="0" i="0" u="none" strike="noStrike" kern="1200" baseline="0" dirty="0">
                <a:solidFill>
                  <a:schemeClr val="tx1"/>
                </a:solidFill>
                <a:latin typeface="+mn-lt"/>
                <a:ea typeface="+mn-ea"/>
                <a:cs typeface="+mn-cs"/>
              </a:rPr>
              <a:t>El tratamiento con </a:t>
            </a:r>
            <a:r>
              <a:rPr lang="es-ES" sz="1200" b="0" i="0" u="none" strike="noStrike" kern="1200" baseline="0" dirty="0" err="1">
                <a:solidFill>
                  <a:schemeClr val="tx1"/>
                </a:solidFill>
                <a:latin typeface="+mn-lt"/>
                <a:ea typeface="+mn-ea"/>
                <a:cs typeface="+mn-cs"/>
              </a:rPr>
              <a:t>coxib</a:t>
            </a:r>
            <a:r>
              <a:rPr lang="es-ES" sz="1200" b="0" i="0" u="none" strike="noStrike" kern="1200" baseline="0" dirty="0">
                <a:solidFill>
                  <a:schemeClr val="tx1"/>
                </a:solidFill>
                <a:latin typeface="+mn-lt"/>
                <a:ea typeface="+mn-ea"/>
                <a:cs typeface="+mn-cs"/>
              </a:rPr>
              <a:t> se asocia a menor frecuencia de dispepsia frente a AINE tradicionales, aunque en algunos estudios esta diferencia desaparece en tratamientos a largo plazo). Entre 5-15% de los pacientes con artritis </a:t>
            </a:r>
            <a:r>
              <a:rPr lang="es-ES" sz="1200" b="0" i="0" u="none" strike="noStrike" kern="1200" baseline="0" dirty="0" err="1">
                <a:solidFill>
                  <a:schemeClr val="tx1"/>
                </a:solidFill>
                <a:latin typeface="+mn-lt"/>
                <a:ea typeface="+mn-ea"/>
                <a:cs typeface="+mn-cs"/>
              </a:rPr>
              <a:t>reumatoidea</a:t>
            </a:r>
            <a:r>
              <a:rPr lang="es-ES" sz="1200" b="0" i="0" u="none" strike="noStrike" kern="1200" baseline="0" dirty="0">
                <a:solidFill>
                  <a:schemeClr val="tx1"/>
                </a:solidFill>
                <a:latin typeface="+mn-lt"/>
                <a:ea typeface="+mn-ea"/>
                <a:cs typeface="+mn-cs"/>
              </a:rPr>
              <a:t> y bajo tratamiento con AINE tradicionales abandona el tratamiento a causa de la dispepsia</a:t>
            </a:r>
          </a:p>
          <a:p>
            <a:endParaRPr lang="es-ES" dirty="0"/>
          </a:p>
          <a:p>
            <a:r>
              <a:rPr lang="es-ES" sz="1200" b="0" i="0" u="none" strike="noStrike" kern="1200" baseline="0" dirty="0">
                <a:solidFill>
                  <a:schemeClr val="tx1"/>
                </a:solidFill>
                <a:latin typeface="+mn-lt"/>
                <a:ea typeface="+mn-ea"/>
                <a:cs typeface="+mn-cs"/>
              </a:rPr>
              <a:t>Sin embargo, este frecuente efecto adverso (dispepsia) no  es un buen indicador de la posibilidad de desarrollar complicaciones gastrointestinales serias, tales como las hemorragias digestivas, De hecho, el 50-60% de los pacientes que desarrollan una úlcera o una complicación grave no presentan ningún síntoma ni signo previo (13,14).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Finalmente, hasta un 1,5% de los pacientes que toman AINE tradicionales desarrollarán una complicación grave y un 5% de ellos fallecerán por esta causa, lo que en España se traduce en 15 casos por cada 100.000 pacientes que utilizan AINE durante al menos un mes</a:t>
            </a: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a:solidFill>
                  <a:schemeClr val="tx1"/>
                </a:solidFill>
                <a:latin typeface="+mn-lt"/>
                <a:ea typeface="+mn-ea"/>
                <a:cs typeface="+mn-cs"/>
              </a:rPr>
              <a:t>Los </a:t>
            </a:r>
            <a:r>
              <a:rPr lang="es-ES" sz="1200" b="1" i="0" u="none" strike="noStrike" kern="1200" baseline="0" dirty="0">
                <a:solidFill>
                  <a:schemeClr val="tx1"/>
                </a:solidFill>
                <a:latin typeface="+mn-lt"/>
                <a:ea typeface="+mn-ea"/>
                <a:cs typeface="+mn-cs"/>
              </a:rPr>
              <a:t>efectos secundarios graves </a:t>
            </a:r>
            <a:r>
              <a:rPr lang="es-ES" sz="1200" b="0" i="0" u="none" strike="noStrike" kern="1200" baseline="0" dirty="0">
                <a:solidFill>
                  <a:schemeClr val="tx1"/>
                </a:solidFill>
                <a:latin typeface="+mn-lt"/>
                <a:ea typeface="+mn-ea"/>
                <a:cs typeface="+mn-cs"/>
              </a:rPr>
              <a:t>incluyen la hemorragia digestiva superior, la perforación y la estenosis pilórica, que ocurren en aproximadamente </a:t>
            </a:r>
            <a:r>
              <a:rPr lang="es-ES" sz="1200" b="1" i="0" u="none" strike="noStrike" kern="1200" baseline="0" dirty="0">
                <a:solidFill>
                  <a:schemeClr val="tx1"/>
                </a:solidFill>
                <a:latin typeface="+mn-lt"/>
                <a:ea typeface="+mn-ea"/>
                <a:cs typeface="+mn-cs"/>
              </a:rPr>
              <a:t>1-1,5%</a:t>
            </a:r>
            <a:r>
              <a:rPr lang="es-ES" sz="1200" b="0" i="0" u="none" strike="noStrike" kern="1200" baseline="0" dirty="0">
                <a:solidFill>
                  <a:schemeClr val="tx1"/>
                </a:solidFill>
                <a:latin typeface="+mn-lt"/>
                <a:ea typeface="+mn-ea"/>
                <a:cs typeface="+mn-cs"/>
              </a:rPr>
              <a:t> de los pacientes dentro de los primeros 12 meses de tratamiento con los AINE tradicionales (18-21). Si en estas complicaciones incluimos las úlceras sintomáticas, este porcentaje sube a 4-5% de los pacientes tratados en un año</a:t>
            </a:r>
          </a:p>
          <a:p>
            <a:endParaRPr lang="es-ES" dirty="0"/>
          </a:p>
        </p:txBody>
      </p:sp>
      <p:sp>
        <p:nvSpPr>
          <p:cNvPr id="4" name="Marcador de número de diapositiva 3"/>
          <p:cNvSpPr>
            <a:spLocks noGrp="1"/>
          </p:cNvSpPr>
          <p:nvPr>
            <p:ph type="sldNum" sz="quarter" idx="10"/>
          </p:nvPr>
        </p:nvSpPr>
        <p:spPr/>
        <p:txBody>
          <a:bodyPr/>
          <a:lstStyle/>
          <a:p>
            <a:fld id="{C2010A2D-BF57-40B7-80A7-3BBACEA6FD90}" type="slidenum">
              <a:rPr lang="es-ES" smtClean="0"/>
              <a:t>9</a:t>
            </a:fld>
            <a:endParaRPr lang="es-ES"/>
          </a:p>
        </p:txBody>
      </p:sp>
    </p:spTree>
    <p:extLst>
      <p:ext uri="{BB962C8B-B14F-4D97-AF65-F5344CB8AC3E}">
        <p14:creationId xmlns:p14="http://schemas.microsoft.com/office/powerpoint/2010/main" val="103661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03336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23431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197327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25513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07972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36894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85255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78554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30145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2534693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a:defRPr/>
            </a:pPr>
            <a:fld id="{2C661C13-3B47-4403-BC9C-8BBDA0B4E27C}" type="datetimeFigureOut">
              <a:rPr lang="es-ES">
                <a:solidFill>
                  <a:prstClr val="black"/>
                </a:solidFill>
                <a:ea typeface="ＭＳ Ｐゴシック" pitchFamily="34" charset="-128"/>
              </a:rPr>
              <a:pPr>
                <a:defRPr/>
              </a:pPr>
              <a:t>27/04/2019</a:t>
            </a:fld>
            <a:endParaRPr lang="es-E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defRPr/>
            </a:pPr>
            <a:endParaRPr lang="es-ES" dirty="0">
              <a:solidFill>
                <a:prstClr val="black"/>
              </a:solidFill>
              <a:ea typeface="ＭＳ Ｐゴシック" pitchFamily="34" charset="-128"/>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AEB6AB55-B18F-4C16-A80C-055B945D57E3}" type="slidenum">
              <a:rPr lang="es-ES">
                <a:solidFill>
                  <a:prstClr val="black"/>
                </a:solidFill>
                <a:ea typeface="ＭＳ Ｐゴシック" pitchFamily="34" charset="-128"/>
              </a:rPr>
              <a:pPr>
                <a:defRPr/>
              </a:pPr>
              <a:t>‹Nº›</a:t>
            </a:fld>
            <a:endParaRPr lang="es-ES" dirty="0">
              <a:solidFill>
                <a:prstClr val="black"/>
              </a:solidFill>
              <a:ea typeface="ＭＳ Ｐゴシック" pitchFamily="34" charset="-128"/>
            </a:endParaRPr>
          </a:p>
        </p:txBody>
      </p:sp>
    </p:spTree>
    <p:extLst>
      <p:ext uri="{BB962C8B-B14F-4D97-AF65-F5344CB8AC3E}">
        <p14:creationId xmlns:p14="http://schemas.microsoft.com/office/powerpoint/2010/main" val="170009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6072" y="27891"/>
            <a:ext cx="5823854"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8" name="Rectangle 13"/>
          <p:cNvSpPr>
            <a:spLocks noChangeArrowheads="1"/>
          </p:cNvSpPr>
          <p:nvPr/>
        </p:nvSpPr>
        <p:spPr bwMode="auto">
          <a:xfrm>
            <a:off x="-50800" y="1412875"/>
            <a:ext cx="9324975" cy="82550"/>
          </a:xfrm>
          <a:prstGeom prst="rect">
            <a:avLst/>
          </a:prstGeom>
          <a:gradFill rotWithShape="1">
            <a:gsLst>
              <a:gs pos="0">
                <a:schemeClr val="accent1">
                  <a:alpha val="0"/>
                </a:schemeClr>
              </a:gs>
              <a:gs pos="100000">
                <a:schemeClr val="accent1">
                  <a:gamma/>
                  <a:shade val="86275"/>
                  <a:invGamma/>
                </a:schemeClr>
              </a:gs>
            </a:gsLst>
            <a:lin ang="0" scaled="1"/>
          </a:gradFill>
          <a:ln w="9525">
            <a:noFill/>
            <a:miter lim="800000"/>
            <a:headEnd/>
            <a:tailEnd/>
          </a:ln>
          <a:effectLst/>
        </p:spPr>
        <p:txBody>
          <a:bodyPr wrap="none" anchor="ctr"/>
          <a:lstStyle/>
          <a:p>
            <a:pPr>
              <a:defRPr/>
            </a:pPr>
            <a:endParaRPr lang="es-ES" dirty="0">
              <a:solidFill>
                <a:prstClr val="black"/>
              </a:solidFill>
              <a:ea typeface="ＭＳ Ｐゴシック" pitchFamily="34" charset="-128"/>
            </a:endParaRPr>
          </a:p>
        </p:txBody>
      </p:sp>
      <p:sp>
        <p:nvSpPr>
          <p:cNvPr id="13" name="Rectangle 3"/>
          <p:cNvSpPr>
            <a:spLocks noGrp="1" noChangeArrowheads="1"/>
          </p:cNvSpPr>
          <p:nvPr>
            <p:ph type="body" idx="1"/>
          </p:nvPr>
        </p:nvSpPr>
        <p:spPr bwMode="auto">
          <a:xfrm>
            <a:off x="491781" y="171743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p:txBody>
      </p:sp>
      <p:grpSp>
        <p:nvGrpSpPr>
          <p:cNvPr id="6" name="Grupo 5"/>
          <p:cNvGrpSpPr/>
          <p:nvPr/>
        </p:nvGrpSpPr>
        <p:grpSpPr>
          <a:xfrm>
            <a:off x="7624078" y="408776"/>
            <a:ext cx="1440011" cy="737090"/>
            <a:chOff x="3672968" y="3057912"/>
            <a:chExt cx="4939554" cy="2528380"/>
          </a:xfrm>
        </p:grpSpPr>
        <p:pic>
          <p:nvPicPr>
            <p:cNvPr id="5" name="Imagen 4"/>
            <p:cNvPicPr>
              <a:picLocks noChangeAspect="1"/>
            </p:cNvPicPr>
            <p:nvPr userDrawn="1"/>
          </p:nvPicPr>
          <p:blipFill rotWithShape="1">
            <a:blip r:embed="rId13" cstate="print">
              <a:extLst>
                <a:ext uri="{28A0092B-C50C-407E-A947-70E740481C1C}">
                  <a14:useLocalDpi xmlns:a14="http://schemas.microsoft.com/office/drawing/2010/main" val="0"/>
                </a:ext>
              </a:extLst>
            </a:blip>
            <a:srcRect l="43154"/>
            <a:stretch/>
          </p:blipFill>
          <p:spPr>
            <a:xfrm>
              <a:off x="3672968" y="4282888"/>
              <a:ext cx="4939554" cy="1303404"/>
            </a:xfrm>
            <a:prstGeom prst="rect">
              <a:avLst/>
            </a:prstGeom>
          </p:spPr>
        </p:pic>
        <p:pic>
          <p:nvPicPr>
            <p:cNvPr id="10" name="Imagen 9"/>
            <p:cNvPicPr>
              <a:picLocks noChangeAspect="1"/>
            </p:cNvPicPr>
            <p:nvPr userDrawn="1"/>
          </p:nvPicPr>
          <p:blipFill rotWithShape="1">
            <a:blip r:embed="rId13" cstate="print">
              <a:extLst>
                <a:ext uri="{28A0092B-C50C-407E-A947-70E740481C1C}">
                  <a14:useLocalDpi xmlns:a14="http://schemas.microsoft.com/office/drawing/2010/main" val="0"/>
                </a:ext>
              </a:extLst>
            </a:blip>
            <a:srcRect r="59588"/>
            <a:stretch/>
          </p:blipFill>
          <p:spPr>
            <a:xfrm>
              <a:off x="4256957" y="3057912"/>
              <a:ext cx="3511601" cy="1303404"/>
            </a:xfrm>
            <a:prstGeom prst="rect">
              <a:avLst/>
            </a:prstGeom>
          </p:spPr>
        </p:pic>
      </p:grpSp>
      <p:pic>
        <p:nvPicPr>
          <p:cNvPr id="9" name="Imagen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617" y="6310101"/>
            <a:ext cx="1440011" cy="437073"/>
          </a:xfrm>
          <a:prstGeom prst="rect">
            <a:avLst/>
          </a:prstGeom>
        </p:spPr>
      </p:pic>
    </p:spTree>
    <p:extLst>
      <p:ext uri="{BB962C8B-B14F-4D97-AF65-F5344CB8AC3E}">
        <p14:creationId xmlns:p14="http://schemas.microsoft.com/office/powerpoint/2010/main" val="2082713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0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53144" y="0"/>
            <a:ext cx="10250288" cy="6858000"/>
          </a:xfrm>
          <a:prstGeom prst="rect">
            <a:avLst/>
          </a:prstGeom>
        </p:spPr>
      </p:pic>
      <p:sp>
        <p:nvSpPr>
          <p:cNvPr id="2" name="Rectángulo 1"/>
          <p:cNvSpPr/>
          <p:nvPr/>
        </p:nvSpPr>
        <p:spPr>
          <a:xfrm>
            <a:off x="539552" y="1268760"/>
            <a:ext cx="8186395" cy="2800767"/>
          </a:xfrm>
          <a:prstGeom prst="rect">
            <a:avLst/>
          </a:prstGeom>
        </p:spPr>
        <p:txBody>
          <a:bodyPr wrap="square">
            <a:spAutoFit/>
          </a:bodyPr>
          <a:lstStyle/>
          <a:p>
            <a:pPr algn="ctr" fontAlgn="base">
              <a:spcBef>
                <a:spcPct val="0"/>
              </a:spcBef>
              <a:spcAft>
                <a:spcPct val="0"/>
              </a:spcAft>
            </a:pPr>
            <a:r>
              <a:rPr lang="es-ES" sz="4000" b="1" i="1" dirty="0">
                <a:solidFill>
                  <a:srgbClr val="FFFF00"/>
                </a:solidFill>
                <a:ea typeface="ＭＳ Ｐゴシック" pitchFamily="34" charset="-128"/>
              </a:rPr>
              <a:t>Prevención del daño gastrointestinal y cardiovascular mediado por </a:t>
            </a:r>
            <a:r>
              <a:rPr lang="es-ES" sz="4000" b="1" i="1" dirty="0" err="1">
                <a:solidFill>
                  <a:srgbClr val="FFFF00"/>
                </a:solidFill>
                <a:ea typeface="ＭＳ Ｐゴシック" pitchFamily="34" charset="-128"/>
              </a:rPr>
              <a:t>AINEs</a:t>
            </a:r>
            <a:r>
              <a:rPr lang="es-ES" sz="4000" b="1" i="1" dirty="0">
                <a:solidFill>
                  <a:srgbClr val="FFFF00"/>
                </a:solidFill>
                <a:ea typeface="ＭＳ Ｐゴシック" pitchFamily="34" charset="-128"/>
              </a:rPr>
              <a:t>. </a:t>
            </a:r>
          </a:p>
          <a:p>
            <a:pPr algn="ctr" fontAlgn="base">
              <a:spcBef>
                <a:spcPct val="0"/>
              </a:spcBef>
              <a:spcAft>
                <a:spcPct val="0"/>
              </a:spcAft>
            </a:pPr>
            <a:r>
              <a:rPr lang="es-ES" sz="4000" b="1" i="1" dirty="0">
                <a:solidFill>
                  <a:srgbClr val="FFFF00"/>
                </a:solidFill>
                <a:ea typeface="ＭＳ Ｐゴシック" pitchFamily="34" charset="-128"/>
              </a:rPr>
              <a:t>¿Cuándo y cómo </a:t>
            </a:r>
            <a:r>
              <a:rPr lang="es-ES" sz="4000" b="1" i="1" dirty="0" err="1">
                <a:solidFill>
                  <a:srgbClr val="FFFF00"/>
                </a:solidFill>
                <a:ea typeface="ＭＳ Ｐゴシック" pitchFamily="34" charset="-128"/>
              </a:rPr>
              <a:t>gastroproteger</a:t>
            </a:r>
            <a:r>
              <a:rPr lang="es-ES" sz="4000" b="1" i="1" dirty="0">
                <a:solidFill>
                  <a:srgbClr val="FFFF00"/>
                </a:solidFill>
                <a:ea typeface="ＭＳ Ｐゴシック" pitchFamily="34" charset="-128"/>
              </a:rPr>
              <a:t>?</a:t>
            </a:r>
          </a:p>
          <a:p>
            <a:pPr algn="ctr" fontAlgn="base">
              <a:spcBef>
                <a:spcPct val="0"/>
              </a:spcBef>
              <a:spcAft>
                <a:spcPct val="0"/>
              </a:spcAft>
            </a:pPr>
            <a:endParaRPr lang="es-ES" sz="2800" i="1" dirty="0">
              <a:solidFill>
                <a:srgbClr val="FFFF00"/>
              </a:solidFill>
              <a:ea typeface="ＭＳ Ｐゴシック" pitchFamily="34" charset="-128"/>
            </a:endParaRPr>
          </a:p>
          <a:p>
            <a:pPr algn="ctr" fontAlgn="base">
              <a:spcBef>
                <a:spcPct val="0"/>
              </a:spcBef>
              <a:spcAft>
                <a:spcPct val="0"/>
              </a:spcAft>
            </a:pPr>
            <a:r>
              <a:rPr lang="es-ES" sz="2800" i="1" dirty="0">
                <a:solidFill>
                  <a:srgbClr val="FFFF00"/>
                </a:solidFill>
                <a:ea typeface="ＭＳ Ｐゴシック" pitchFamily="34" charset="-128"/>
              </a:rPr>
              <a:t>Fernando Macías García</a:t>
            </a:r>
          </a:p>
        </p:txBody>
      </p:sp>
      <p:sp>
        <p:nvSpPr>
          <p:cNvPr id="7" name="Rectangle 21"/>
          <p:cNvSpPr>
            <a:spLocks noChangeArrowheads="1"/>
          </p:cNvSpPr>
          <p:nvPr/>
        </p:nvSpPr>
        <p:spPr bwMode="auto">
          <a:xfrm>
            <a:off x="443960" y="4563663"/>
            <a:ext cx="8281987" cy="1800200"/>
          </a:xfrm>
          <a:prstGeom prst="rect">
            <a:avLst/>
          </a:prstGeom>
          <a:no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lnSpc>
                <a:spcPct val="90000"/>
              </a:lnSpc>
              <a:spcBef>
                <a:spcPct val="0"/>
              </a:spcBef>
              <a:spcAft>
                <a:spcPct val="0"/>
              </a:spcAft>
            </a:pPr>
            <a:r>
              <a:rPr lang="es-ES" sz="2800" b="1" dirty="0">
                <a:solidFill>
                  <a:prstClr val="white"/>
                </a:solidFill>
                <a:effectLst>
                  <a:outerShdw blurRad="38100" dist="38100" dir="2700000" algn="tl">
                    <a:srgbClr val="000000">
                      <a:alpha val="43137"/>
                    </a:srgbClr>
                  </a:outerShdw>
                </a:effectLst>
                <a:ea typeface="ＭＳ Ｐゴシック" pitchFamily="34" charset="-128"/>
              </a:rPr>
              <a:t>International Center for Education and</a:t>
            </a:r>
          </a:p>
          <a:p>
            <a:pPr algn="ctr" fontAlgn="base">
              <a:lnSpc>
                <a:spcPct val="90000"/>
              </a:lnSpc>
              <a:spcBef>
                <a:spcPct val="0"/>
              </a:spcBef>
              <a:spcAft>
                <a:spcPts val="600"/>
              </a:spcAft>
            </a:pPr>
            <a:r>
              <a:rPr lang="es-ES" sz="2800" b="1" dirty="0">
                <a:solidFill>
                  <a:prstClr val="white"/>
                </a:solidFill>
                <a:effectLst>
                  <a:outerShdw blurRad="38100" dist="38100" dir="2700000" algn="tl">
                    <a:srgbClr val="000000">
                      <a:alpha val="43137"/>
                    </a:srgbClr>
                  </a:outerShdw>
                </a:effectLst>
                <a:ea typeface="ＭＳ Ｐゴシック" pitchFamily="34" charset="-128"/>
              </a:rPr>
              <a:t>Development in Gastroenterology (ICEDiG)</a:t>
            </a:r>
          </a:p>
          <a:p>
            <a:pPr algn="ctr" fontAlgn="base">
              <a:lnSpc>
                <a:spcPct val="90000"/>
              </a:lnSpc>
              <a:spcBef>
                <a:spcPct val="0"/>
              </a:spcBef>
              <a:spcAft>
                <a:spcPts val="600"/>
              </a:spcAft>
            </a:pPr>
            <a:r>
              <a:rPr lang="es-ES" sz="2400" b="1" dirty="0">
                <a:solidFill>
                  <a:prstClr val="white">
                    <a:lumMod val="95000"/>
                  </a:prstClr>
                </a:solidFill>
                <a:effectLst>
                  <a:outerShdw blurRad="38100" dist="38100" dir="2700000" algn="tl">
                    <a:srgbClr val="000000">
                      <a:alpha val="43137"/>
                    </a:srgbClr>
                  </a:outerShdw>
                </a:effectLst>
                <a:ea typeface="ＭＳ Ｐゴシック" pitchFamily="34" charset="-128"/>
              </a:rPr>
              <a:t>Servicio de Aparato Digestivo, </a:t>
            </a:r>
          </a:p>
          <a:p>
            <a:pPr algn="ctr" fontAlgn="base">
              <a:lnSpc>
                <a:spcPct val="90000"/>
              </a:lnSpc>
              <a:spcBef>
                <a:spcPct val="0"/>
              </a:spcBef>
              <a:spcAft>
                <a:spcPct val="0"/>
              </a:spcAft>
            </a:pPr>
            <a:r>
              <a:rPr lang="es-ES" sz="2400" b="1" dirty="0">
                <a:solidFill>
                  <a:prstClr val="white">
                    <a:lumMod val="95000"/>
                  </a:prstClr>
                </a:solidFill>
                <a:effectLst>
                  <a:outerShdw blurRad="38100" dist="38100" dir="2700000" algn="tl">
                    <a:srgbClr val="000000">
                      <a:alpha val="43137"/>
                    </a:srgbClr>
                  </a:outerShdw>
                </a:effectLst>
                <a:ea typeface="ＭＳ Ｐゴシック" pitchFamily="34" charset="-128"/>
              </a:rPr>
              <a:t>Hospital Clínico Universitario de Santiago de Compostela</a:t>
            </a:r>
          </a:p>
          <a:p>
            <a:pPr algn="ctr" fontAlgn="base">
              <a:lnSpc>
                <a:spcPct val="90000"/>
              </a:lnSpc>
              <a:spcBef>
                <a:spcPct val="0"/>
              </a:spcBef>
              <a:spcAft>
                <a:spcPct val="0"/>
              </a:spcAft>
            </a:pPr>
            <a:endParaRPr lang="es-ES" sz="2000" b="1" dirty="0">
              <a:solidFill>
                <a:prstClr val="white">
                  <a:lumMod val="95000"/>
                </a:prstClr>
              </a:solidFill>
              <a:effectLst>
                <a:outerShdw blurRad="38100" dist="38100" dir="2700000" algn="tl">
                  <a:srgbClr val="000000">
                    <a:alpha val="43137"/>
                  </a:srgbClr>
                </a:outerShdw>
              </a:effectLst>
              <a:ea typeface="ＭＳ Ｐゴシック" pitchFamily="34" charset="-128"/>
            </a:endParaRPr>
          </a:p>
          <a:p>
            <a:pPr algn="ctr" fontAlgn="base">
              <a:lnSpc>
                <a:spcPct val="90000"/>
              </a:lnSpc>
              <a:spcBef>
                <a:spcPct val="0"/>
              </a:spcBef>
              <a:spcAft>
                <a:spcPct val="0"/>
              </a:spcAft>
            </a:pPr>
            <a:endParaRPr lang="es-ES" dirty="0">
              <a:solidFill>
                <a:prstClr val="white">
                  <a:lumMod val="95000"/>
                </a:prstClr>
              </a:solidFill>
              <a:effectLst>
                <a:outerShdw blurRad="38100" dist="38100" dir="2700000" algn="tl">
                  <a:srgbClr val="000000">
                    <a:alpha val="43137"/>
                  </a:srgbClr>
                </a:outerShdw>
              </a:effectLst>
              <a:latin typeface="Trebuchet MS" panose="020B0603020202020204" pitchFamily="34" charset="0"/>
              <a:ea typeface="ＭＳ Ｐゴシック" pitchFamily="34" charset="-128"/>
            </a:endParaRPr>
          </a:p>
        </p:txBody>
      </p:sp>
    </p:spTree>
    <p:extLst>
      <p:ext uri="{BB962C8B-B14F-4D97-AF65-F5344CB8AC3E}">
        <p14:creationId xmlns:p14="http://schemas.microsoft.com/office/powerpoint/2010/main" val="2202777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87883" y="1642277"/>
            <a:ext cx="6660232" cy="4429593"/>
          </a:xfrm>
          <a:prstGeom prst="rect">
            <a:avLst/>
          </a:prstGeom>
        </p:spPr>
      </p:pic>
      <p:sp>
        <p:nvSpPr>
          <p:cNvPr id="3" name="Título 2"/>
          <p:cNvSpPr>
            <a:spLocks noGrp="1"/>
          </p:cNvSpPr>
          <p:nvPr>
            <p:ph type="title"/>
          </p:nvPr>
        </p:nvSpPr>
        <p:spPr>
          <a:xfrm>
            <a:off x="395536" y="-23905"/>
            <a:ext cx="7222422" cy="1325563"/>
          </a:xfrm>
        </p:spPr>
        <p:txBody>
          <a:bodyPr/>
          <a:lstStyle/>
          <a:p>
            <a:r>
              <a:rPr lang="es-ES" dirty="0"/>
              <a:t>Riesgo de HDA según AINE</a:t>
            </a:r>
          </a:p>
        </p:txBody>
      </p:sp>
      <p:sp>
        <p:nvSpPr>
          <p:cNvPr id="7" name="7 CuadroTexto"/>
          <p:cNvSpPr txBox="1"/>
          <p:nvPr/>
        </p:nvSpPr>
        <p:spPr>
          <a:xfrm>
            <a:off x="1619672" y="6309320"/>
            <a:ext cx="7413888" cy="461665"/>
          </a:xfrm>
          <a:prstGeom prst="rect">
            <a:avLst/>
          </a:prstGeom>
          <a:noFill/>
        </p:spPr>
        <p:txBody>
          <a:bodyPr wrap="square" rtlCol="0">
            <a:spAutoFit/>
          </a:bodyPr>
          <a:lstStyle/>
          <a:p>
            <a:pPr algn="r"/>
            <a:r>
              <a:rPr lang="es-ES" sz="1200" b="1" dirty="0">
                <a:solidFill>
                  <a:schemeClr val="bg1">
                    <a:lumMod val="50000"/>
                  </a:schemeClr>
                </a:solidFill>
              </a:rPr>
              <a:t>Lanas et al. </a:t>
            </a:r>
            <a:r>
              <a:rPr lang="es-ES" sz="1200" b="1" dirty="0" err="1">
                <a:solidFill>
                  <a:schemeClr val="bg1">
                    <a:lumMod val="50000"/>
                  </a:schemeClr>
                </a:solidFill>
              </a:rPr>
              <a:t>Risk</a:t>
            </a:r>
            <a:r>
              <a:rPr lang="es-ES" sz="1200" b="1" dirty="0">
                <a:solidFill>
                  <a:schemeClr val="bg1">
                    <a:lumMod val="50000"/>
                  </a:schemeClr>
                </a:solidFill>
              </a:rPr>
              <a:t> of </a:t>
            </a:r>
            <a:r>
              <a:rPr lang="es-ES" sz="1200" b="1" dirty="0" err="1">
                <a:solidFill>
                  <a:schemeClr val="bg1">
                    <a:lumMod val="50000"/>
                  </a:schemeClr>
                </a:solidFill>
              </a:rPr>
              <a:t>upper</a:t>
            </a:r>
            <a:r>
              <a:rPr lang="es-ES" sz="1200" b="1" dirty="0">
                <a:solidFill>
                  <a:schemeClr val="bg1">
                    <a:lumMod val="50000"/>
                  </a:schemeClr>
                </a:solidFill>
              </a:rPr>
              <a:t> gastrointestinal </a:t>
            </a:r>
            <a:r>
              <a:rPr lang="es-ES" sz="1200" b="1" dirty="0" err="1">
                <a:solidFill>
                  <a:schemeClr val="bg1">
                    <a:lumMod val="50000"/>
                  </a:schemeClr>
                </a:solidFill>
              </a:rPr>
              <a:t>ulcer</a:t>
            </a:r>
            <a:r>
              <a:rPr lang="es-ES" sz="1200" b="1" dirty="0">
                <a:solidFill>
                  <a:schemeClr val="bg1">
                    <a:lumMod val="50000"/>
                  </a:schemeClr>
                </a:solidFill>
              </a:rPr>
              <a:t> </a:t>
            </a:r>
            <a:r>
              <a:rPr lang="es-ES" sz="1200" b="1" dirty="0" err="1">
                <a:solidFill>
                  <a:schemeClr val="bg1">
                    <a:lumMod val="50000"/>
                  </a:schemeClr>
                </a:solidFill>
              </a:rPr>
              <a:t>bleeding</a:t>
            </a:r>
            <a:r>
              <a:rPr lang="es-ES" sz="1200" b="1" dirty="0">
                <a:solidFill>
                  <a:schemeClr val="bg1">
                    <a:lumMod val="50000"/>
                  </a:schemeClr>
                </a:solidFill>
              </a:rPr>
              <a:t> </a:t>
            </a:r>
            <a:r>
              <a:rPr lang="es-ES" sz="1200" b="1" dirty="0" err="1">
                <a:solidFill>
                  <a:schemeClr val="bg1">
                    <a:lumMod val="50000"/>
                  </a:schemeClr>
                </a:solidFill>
              </a:rPr>
              <a:t>associated</a:t>
            </a:r>
            <a:r>
              <a:rPr lang="es-ES" sz="1200" b="1" dirty="0">
                <a:solidFill>
                  <a:schemeClr val="bg1">
                    <a:lumMod val="50000"/>
                  </a:schemeClr>
                </a:solidFill>
              </a:rPr>
              <a:t> </a:t>
            </a:r>
            <a:r>
              <a:rPr lang="es-ES" sz="1200" b="1" dirty="0" err="1">
                <a:solidFill>
                  <a:schemeClr val="bg1">
                    <a:lumMod val="50000"/>
                  </a:schemeClr>
                </a:solidFill>
              </a:rPr>
              <a:t>with</a:t>
            </a:r>
            <a:r>
              <a:rPr lang="es-ES" sz="1200" b="1" dirty="0">
                <a:solidFill>
                  <a:schemeClr val="bg1">
                    <a:lumMod val="50000"/>
                  </a:schemeClr>
                </a:solidFill>
              </a:rPr>
              <a:t> </a:t>
            </a:r>
            <a:r>
              <a:rPr lang="es-ES" sz="1200" b="1" dirty="0" err="1">
                <a:solidFill>
                  <a:schemeClr val="bg1">
                    <a:lumMod val="50000"/>
                  </a:schemeClr>
                </a:solidFill>
              </a:rPr>
              <a:t>selective</a:t>
            </a:r>
            <a:r>
              <a:rPr lang="es-ES" sz="1200" b="1" dirty="0">
                <a:solidFill>
                  <a:schemeClr val="bg1">
                    <a:lumMod val="50000"/>
                  </a:schemeClr>
                </a:solidFill>
              </a:rPr>
              <a:t> COX-2 </a:t>
            </a:r>
            <a:r>
              <a:rPr lang="es-ES" sz="1200" b="1" dirty="0" err="1">
                <a:solidFill>
                  <a:schemeClr val="bg1">
                    <a:lumMod val="50000"/>
                  </a:schemeClr>
                </a:solidFill>
              </a:rPr>
              <a:t>inhibitors</a:t>
            </a:r>
            <a:r>
              <a:rPr lang="es-ES" sz="1200" b="1" dirty="0">
                <a:solidFill>
                  <a:schemeClr val="bg1">
                    <a:lumMod val="50000"/>
                  </a:schemeClr>
                </a:solidFill>
              </a:rPr>
              <a:t>, </a:t>
            </a:r>
            <a:r>
              <a:rPr lang="es-ES" sz="1200" b="1" dirty="0" err="1">
                <a:solidFill>
                  <a:schemeClr val="bg1">
                    <a:lumMod val="50000"/>
                  </a:schemeClr>
                </a:solidFill>
              </a:rPr>
              <a:t>traditional</a:t>
            </a:r>
            <a:r>
              <a:rPr lang="es-ES" sz="1200" b="1" dirty="0">
                <a:solidFill>
                  <a:schemeClr val="bg1">
                    <a:lumMod val="50000"/>
                  </a:schemeClr>
                </a:solidFill>
              </a:rPr>
              <a:t> non-</a:t>
            </a:r>
            <a:r>
              <a:rPr lang="es-ES" sz="1200" b="1" dirty="0" err="1">
                <a:solidFill>
                  <a:schemeClr val="bg1">
                    <a:lumMod val="50000"/>
                  </a:schemeClr>
                </a:solidFill>
              </a:rPr>
              <a:t>aspirin</a:t>
            </a:r>
            <a:r>
              <a:rPr lang="es-ES" sz="1200" b="1" dirty="0">
                <a:solidFill>
                  <a:schemeClr val="bg1">
                    <a:lumMod val="50000"/>
                  </a:schemeClr>
                </a:solidFill>
              </a:rPr>
              <a:t> non-</a:t>
            </a:r>
            <a:r>
              <a:rPr lang="es-ES" sz="1200" b="1" dirty="0" err="1">
                <a:solidFill>
                  <a:schemeClr val="bg1">
                    <a:lumMod val="50000"/>
                  </a:schemeClr>
                </a:solidFill>
              </a:rPr>
              <a:t>steroidal</a:t>
            </a:r>
            <a:r>
              <a:rPr lang="es-ES" sz="1200" b="1" dirty="0">
                <a:solidFill>
                  <a:schemeClr val="bg1">
                    <a:lumMod val="50000"/>
                  </a:schemeClr>
                </a:solidFill>
              </a:rPr>
              <a:t> anti-</a:t>
            </a:r>
            <a:r>
              <a:rPr lang="es-ES" sz="1200" b="1" dirty="0" err="1">
                <a:solidFill>
                  <a:schemeClr val="bg1">
                    <a:lumMod val="50000"/>
                  </a:schemeClr>
                </a:solidFill>
              </a:rPr>
              <a:t>inflammatory</a:t>
            </a:r>
            <a:r>
              <a:rPr lang="es-ES" sz="1200" b="1" dirty="0">
                <a:solidFill>
                  <a:schemeClr val="bg1">
                    <a:lumMod val="50000"/>
                  </a:schemeClr>
                </a:solidFill>
              </a:rPr>
              <a:t> </a:t>
            </a:r>
            <a:r>
              <a:rPr lang="es-ES" sz="1200" b="1" dirty="0" err="1">
                <a:solidFill>
                  <a:schemeClr val="bg1">
                    <a:lumMod val="50000"/>
                  </a:schemeClr>
                </a:solidFill>
              </a:rPr>
              <a:t>drugs</a:t>
            </a:r>
            <a:r>
              <a:rPr lang="es-ES" sz="1200" b="1" dirty="0">
                <a:solidFill>
                  <a:schemeClr val="bg1">
                    <a:lumMod val="50000"/>
                  </a:schemeClr>
                </a:solidFill>
              </a:rPr>
              <a:t>, </a:t>
            </a:r>
            <a:r>
              <a:rPr lang="es-ES" sz="1200" b="1" dirty="0" err="1">
                <a:solidFill>
                  <a:schemeClr val="bg1">
                    <a:lumMod val="50000"/>
                  </a:schemeClr>
                </a:solidFill>
              </a:rPr>
              <a:t>aspirin</a:t>
            </a:r>
            <a:r>
              <a:rPr lang="es-ES" sz="1200" b="1" dirty="0">
                <a:solidFill>
                  <a:schemeClr val="bg1">
                    <a:lumMod val="50000"/>
                  </a:schemeClr>
                </a:solidFill>
              </a:rPr>
              <a:t> and </a:t>
            </a:r>
            <a:r>
              <a:rPr lang="es-ES" sz="1200" b="1" dirty="0" err="1">
                <a:solidFill>
                  <a:schemeClr val="bg1">
                    <a:lumMod val="50000"/>
                  </a:schemeClr>
                </a:solidFill>
              </a:rPr>
              <a:t>combinations</a:t>
            </a:r>
            <a:r>
              <a:rPr lang="es-ES" sz="1200" b="1" dirty="0">
                <a:solidFill>
                  <a:schemeClr val="bg1">
                    <a:lumMod val="50000"/>
                  </a:schemeClr>
                </a:solidFill>
              </a:rPr>
              <a:t>. </a:t>
            </a:r>
            <a:r>
              <a:rPr lang="es-ES" sz="1200" b="1" dirty="0" err="1">
                <a:solidFill>
                  <a:schemeClr val="bg1">
                    <a:lumMod val="50000"/>
                  </a:schemeClr>
                </a:solidFill>
              </a:rPr>
              <a:t>Gut</a:t>
            </a:r>
            <a:r>
              <a:rPr lang="es-ES" sz="1200" b="1" dirty="0">
                <a:solidFill>
                  <a:schemeClr val="bg1">
                    <a:lumMod val="50000"/>
                  </a:schemeClr>
                </a:solidFill>
              </a:rPr>
              <a:t> 2006</a:t>
            </a:r>
          </a:p>
        </p:txBody>
      </p:sp>
    </p:spTree>
    <p:extLst>
      <p:ext uri="{BB962C8B-B14F-4D97-AF65-F5344CB8AC3E}">
        <p14:creationId xmlns:p14="http://schemas.microsoft.com/office/powerpoint/2010/main" val="2562526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8084" y="13447"/>
            <a:ext cx="6646358" cy="1325563"/>
          </a:xfrm>
        </p:spPr>
        <p:txBody>
          <a:bodyPr/>
          <a:lstStyle/>
          <a:p>
            <a:r>
              <a:rPr lang="es-ES" dirty="0"/>
              <a:t>Factores de Riesgo </a:t>
            </a:r>
            <a:r>
              <a:rPr lang="es-ES" dirty="0" smtClean="0"/>
              <a:t>Individuales</a:t>
            </a:r>
            <a:endParaRPr lang="es-ES" dirty="0"/>
          </a:p>
        </p:txBody>
      </p:sp>
      <p:sp>
        <p:nvSpPr>
          <p:cNvPr id="3" name="Marcador de contenido 2"/>
          <p:cNvSpPr>
            <a:spLocks noGrp="1"/>
          </p:cNvSpPr>
          <p:nvPr>
            <p:ph idx="1"/>
          </p:nvPr>
        </p:nvSpPr>
        <p:spPr>
          <a:xfrm>
            <a:off x="1763688" y="1700808"/>
            <a:ext cx="5904656" cy="4536504"/>
          </a:xfrm>
        </p:spPr>
        <p:txBody>
          <a:bodyPr/>
          <a:lstStyle/>
          <a:p>
            <a:pPr marL="514350" indent="-514350">
              <a:lnSpc>
                <a:spcPct val="100000"/>
              </a:lnSpc>
              <a:buFont typeface="+mj-lt"/>
              <a:buAutoNum type="arabicPeriod"/>
            </a:pPr>
            <a:r>
              <a:rPr lang="es-ES" b="1" dirty="0">
                <a:solidFill>
                  <a:srgbClr val="00B050"/>
                </a:solidFill>
              </a:rPr>
              <a:t>Historia previa de úlcera péptica</a:t>
            </a:r>
          </a:p>
          <a:p>
            <a:pPr marL="514350" indent="-514350">
              <a:lnSpc>
                <a:spcPct val="100000"/>
              </a:lnSpc>
              <a:buFont typeface="+mj-lt"/>
              <a:buAutoNum type="arabicPeriod"/>
            </a:pPr>
            <a:r>
              <a:rPr lang="es-ES" dirty="0"/>
              <a:t>Edad </a:t>
            </a:r>
            <a:r>
              <a:rPr lang="es-ES" b="1" dirty="0"/>
              <a:t>&gt;60-65 años</a:t>
            </a:r>
          </a:p>
          <a:p>
            <a:pPr marL="514350" indent="-514350">
              <a:lnSpc>
                <a:spcPct val="100000"/>
              </a:lnSpc>
              <a:buFont typeface="+mj-lt"/>
              <a:buAutoNum type="arabicPeriod"/>
            </a:pPr>
            <a:r>
              <a:rPr lang="es-ES" dirty="0"/>
              <a:t>Uso de </a:t>
            </a:r>
            <a:r>
              <a:rPr lang="es-ES" b="1" dirty="0"/>
              <a:t>2 o más </a:t>
            </a:r>
            <a:r>
              <a:rPr lang="es-ES" b="1" dirty="0" err="1"/>
              <a:t>AINEs</a:t>
            </a:r>
            <a:endParaRPr lang="es-ES" b="1" dirty="0"/>
          </a:p>
          <a:p>
            <a:pPr marL="514350" indent="-514350">
              <a:lnSpc>
                <a:spcPct val="100000"/>
              </a:lnSpc>
              <a:buFont typeface="+mj-lt"/>
              <a:buAutoNum type="arabicPeriod"/>
            </a:pPr>
            <a:r>
              <a:rPr lang="es-ES" dirty="0"/>
              <a:t>Uso concomitante de:</a:t>
            </a:r>
          </a:p>
          <a:p>
            <a:pPr lvl="1">
              <a:lnSpc>
                <a:spcPct val="100000"/>
              </a:lnSpc>
              <a:buFont typeface="Arial" panose="020B0604020202020204" pitchFamily="34" charset="0"/>
              <a:buChar char="•"/>
            </a:pPr>
            <a:r>
              <a:rPr lang="es-ES" dirty="0" err="1"/>
              <a:t>Antiagregantes</a:t>
            </a:r>
            <a:endParaRPr lang="es-ES" dirty="0"/>
          </a:p>
          <a:p>
            <a:pPr lvl="1">
              <a:lnSpc>
                <a:spcPct val="100000"/>
              </a:lnSpc>
              <a:buFont typeface="Arial" panose="020B0604020202020204" pitchFamily="34" charset="0"/>
              <a:buChar char="•"/>
            </a:pPr>
            <a:r>
              <a:rPr lang="es-ES" dirty="0"/>
              <a:t>Anticoagulantes</a:t>
            </a:r>
          </a:p>
          <a:p>
            <a:pPr lvl="1">
              <a:lnSpc>
                <a:spcPct val="100000"/>
              </a:lnSpc>
              <a:buFont typeface="Arial" panose="020B0604020202020204" pitchFamily="34" charset="0"/>
              <a:buChar char="•"/>
            </a:pPr>
            <a:r>
              <a:rPr lang="es-ES" dirty="0"/>
              <a:t>Corticoides</a:t>
            </a:r>
          </a:p>
          <a:p>
            <a:pPr lvl="1">
              <a:lnSpc>
                <a:spcPct val="100000"/>
              </a:lnSpc>
              <a:buFont typeface="Arial" panose="020B0604020202020204" pitchFamily="34" charset="0"/>
              <a:buChar char="•"/>
            </a:pPr>
            <a:r>
              <a:rPr lang="es-ES" dirty="0"/>
              <a:t>ISRS</a:t>
            </a:r>
          </a:p>
          <a:p>
            <a:pPr marL="514350" indent="-514350">
              <a:lnSpc>
                <a:spcPct val="100000"/>
              </a:lnSpc>
              <a:buFont typeface="+mj-lt"/>
              <a:buAutoNum type="arabicPeriod"/>
            </a:pPr>
            <a:r>
              <a:rPr lang="es-ES" b="1" dirty="0" smtClean="0"/>
              <a:t>Comorbilidad</a:t>
            </a:r>
            <a:r>
              <a:rPr lang="es-ES" dirty="0" smtClean="0"/>
              <a:t> </a:t>
            </a:r>
            <a:r>
              <a:rPr lang="es-ES" dirty="0"/>
              <a:t>grave</a:t>
            </a:r>
          </a:p>
        </p:txBody>
      </p:sp>
      <p:grpSp>
        <p:nvGrpSpPr>
          <p:cNvPr id="11" name="Grupo 10"/>
          <p:cNvGrpSpPr/>
          <p:nvPr/>
        </p:nvGrpSpPr>
        <p:grpSpPr>
          <a:xfrm>
            <a:off x="1043608" y="1700808"/>
            <a:ext cx="7407519" cy="4536504"/>
            <a:chOff x="1055032" y="1700808"/>
            <a:chExt cx="7407519" cy="4536504"/>
          </a:xfrm>
        </p:grpSpPr>
        <p:pic>
          <p:nvPicPr>
            <p:cNvPr id="5" name="Imagen 4"/>
            <p:cNvPicPr>
              <a:picLocks noChangeAspect="1"/>
            </p:cNvPicPr>
            <p:nvPr/>
          </p:nvPicPr>
          <p:blipFill>
            <a:blip r:embed="rId3"/>
            <a:stretch>
              <a:fillRect/>
            </a:stretch>
          </p:blipFill>
          <p:spPr>
            <a:xfrm>
              <a:off x="1055032" y="1700808"/>
              <a:ext cx="492632" cy="4536504"/>
            </a:xfrm>
            <a:prstGeom prst="rect">
              <a:avLst/>
            </a:prstGeom>
          </p:spPr>
        </p:pic>
        <p:pic>
          <p:nvPicPr>
            <p:cNvPr id="6" name="Imagen 5"/>
            <p:cNvPicPr>
              <a:picLocks noChangeAspect="1"/>
            </p:cNvPicPr>
            <p:nvPr/>
          </p:nvPicPr>
          <p:blipFill>
            <a:blip r:embed="rId4"/>
            <a:stretch>
              <a:fillRect/>
            </a:stretch>
          </p:blipFill>
          <p:spPr>
            <a:xfrm>
              <a:off x="7463744" y="1700808"/>
              <a:ext cx="998807" cy="4536504"/>
            </a:xfrm>
            <a:prstGeom prst="rect">
              <a:avLst/>
            </a:prstGeom>
          </p:spPr>
        </p:pic>
      </p:grpSp>
    </p:spTree>
    <p:extLst>
      <p:ext uri="{BB962C8B-B14F-4D97-AF65-F5344CB8AC3E}">
        <p14:creationId xmlns:p14="http://schemas.microsoft.com/office/powerpoint/2010/main" val="296772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691680" y="1700808"/>
            <a:ext cx="6021054" cy="764842"/>
          </a:xfrm>
          <a:prstGeom prst="rect">
            <a:avLst/>
          </a:prstGeom>
          <a:solidFill>
            <a:srgbClr val="FF0000"/>
          </a:solidFill>
        </p:spPr>
      </p:pic>
      <p:sp>
        <p:nvSpPr>
          <p:cNvPr id="5" name="Título 1"/>
          <p:cNvSpPr>
            <a:spLocks noGrp="1"/>
          </p:cNvSpPr>
          <p:nvPr>
            <p:ph type="title"/>
          </p:nvPr>
        </p:nvSpPr>
        <p:spPr>
          <a:xfrm>
            <a:off x="683568" y="27891"/>
            <a:ext cx="6912768" cy="1325563"/>
          </a:xfrm>
        </p:spPr>
        <p:txBody>
          <a:bodyPr/>
          <a:lstStyle/>
          <a:p>
            <a:r>
              <a:rPr lang="es-ES" dirty="0"/>
              <a:t>Evaluación Daño Gastrointestinal</a:t>
            </a:r>
          </a:p>
        </p:txBody>
      </p:sp>
      <p:graphicFrame>
        <p:nvGraphicFramePr>
          <p:cNvPr id="6" name="Tabla 5"/>
          <p:cNvGraphicFramePr>
            <a:graphicFrameLocks noGrp="1"/>
          </p:cNvGraphicFramePr>
          <p:nvPr>
            <p:extLst>
              <p:ext uri="{D42A27DB-BD31-4B8C-83A1-F6EECF244321}">
                <p14:modId xmlns:p14="http://schemas.microsoft.com/office/powerpoint/2010/main" val="180595870"/>
              </p:ext>
            </p:extLst>
          </p:nvPr>
        </p:nvGraphicFramePr>
        <p:xfrm>
          <a:off x="611560" y="2996952"/>
          <a:ext cx="8064894" cy="2011680"/>
        </p:xfrm>
        <a:graphic>
          <a:graphicData uri="http://schemas.openxmlformats.org/drawingml/2006/table">
            <a:tbl>
              <a:tblPr firstRow="1" bandRow="1">
                <a:tableStyleId>{7DF18680-E054-41AD-8BC1-D1AEF772440D}</a:tableStyleId>
              </a:tblPr>
              <a:tblGrid>
                <a:gridCol w="2688298">
                  <a:extLst>
                    <a:ext uri="{9D8B030D-6E8A-4147-A177-3AD203B41FA5}">
                      <a16:colId xmlns="" xmlns:a16="http://schemas.microsoft.com/office/drawing/2014/main" val="20000"/>
                    </a:ext>
                  </a:extLst>
                </a:gridCol>
                <a:gridCol w="2688298">
                  <a:extLst>
                    <a:ext uri="{9D8B030D-6E8A-4147-A177-3AD203B41FA5}">
                      <a16:colId xmlns="" xmlns:a16="http://schemas.microsoft.com/office/drawing/2014/main" val="20001"/>
                    </a:ext>
                  </a:extLst>
                </a:gridCol>
                <a:gridCol w="2688298">
                  <a:extLst>
                    <a:ext uri="{9D8B030D-6E8A-4147-A177-3AD203B41FA5}">
                      <a16:colId xmlns="" xmlns:a16="http://schemas.microsoft.com/office/drawing/2014/main" val="20002"/>
                    </a:ext>
                  </a:extLst>
                </a:gridCol>
              </a:tblGrid>
              <a:tr h="329179">
                <a:tc>
                  <a:txBody>
                    <a:bodyPr/>
                    <a:lstStyle/>
                    <a:p>
                      <a:pPr algn="ctr"/>
                      <a:r>
                        <a:rPr lang="es-ES" sz="2000" dirty="0"/>
                        <a:t>Riesgo BAJO</a:t>
                      </a:r>
                    </a:p>
                    <a:p>
                      <a:pPr algn="ctr"/>
                      <a:r>
                        <a:rPr lang="es-ES" sz="2000" b="0" dirty="0"/>
                        <a:t>&lt; 1.5 eventos por cada 100 pacientes/año</a:t>
                      </a:r>
                    </a:p>
                  </a:txBody>
                  <a:tcPr/>
                </a:tc>
                <a:tc>
                  <a:txBody>
                    <a:bodyPr/>
                    <a:lstStyle/>
                    <a:p>
                      <a:pPr algn="ctr"/>
                      <a:r>
                        <a:rPr lang="es-ES" sz="2000" dirty="0"/>
                        <a:t>Riesgo MODERADO</a:t>
                      </a:r>
                    </a:p>
                    <a:p>
                      <a:pPr algn="ctr"/>
                      <a:r>
                        <a:rPr lang="es-ES" sz="2000" b="0" dirty="0"/>
                        <a:t>1.5-10 eventos por cada 100 pacientes/año</a:t>
                      </a:r>
                    </a:p>
                  </a:txBody>
                  <a:tcPr/>
                </a:tc>
                <a:tc>
                  <a:txBody>
                    <a:bodyPr/>
                    <a:lstStyle/>
                    <a:p>
                      <a:pPr algn="ctr"/>
                      <a:r>
                        <a:rPr lang="es-ES" sz="2000" dirty="0"/>
                        <a:t>Riesgo</a:t>
                      </a:r>
                      <a:r>
                        <a:rPr lang="es-ES" sz="2000" baseline="0" dirty="0"/>
                        <a:t> ALTO</a:t>
                      </a:r>
                    </a:p>
                    <a:p>
                      <a:pPr algn="ctr"/>
                      <a:r>
                        <a:rPr lang="es-ES" sz="2000" b="0" dirty="0"/>
                        <a:t>&gt; 10 eventos por cada 100 pacientes/año</a:t>
                      </a:r>
                    </a:p>
                  </a:txBody>
                  <a:tcPr/>
                </a:tc>
                <a:extLst>
                  <a:ext uri="{0D108BD9-81ED-4DB2-BD59-A6C34878D82A}">
                    <a16:rowId xmlns="" xmlns:a16="http://schemas.microsoft.com/office/drawing/2014/main" val="10000"/>
                  </a:ext>
                </a:extLst>
              </a:tr>
              <a:tr h="822949">
                <a:tc>
                  <a:txBody>
                    <a:bodyPr/>
                    <a:lstStyle/>
                    <a:p>
                      <a:pPr algn="ctr"/>
                      <a:r>
                        <a:rPr lang="es-ES" sz="2000" dirty="0"/>
                        <a:t>No consumo AAS</a:t>
                      </a:r>
                    </a:p>
                    <a:p>
                      <a:pPr algn="ctr"/>
                      <a:r>
                        <a:rPr lang="es-ES" sz="2000" dirty="0"/>
                        <a:t>Sin FR</a:t>
                      </a:r>
                    </a:p>
                  </a:txBody>
                  <a:tcPr/>
                </a:tc>
                <a:tc>
                  <a:txBody>
                    <a:bodyPr/>
                    <a:lstStyle/>
                    <a:p>
                      <a:pPr algn="ctr"/>
                      <a:r>
                        <a:rPr lang="es-ES" sz="2000" dirty="0"/>
                        <a:t>Sin historia</a:t>
                      </a:r>
                      <a:r>
                        <a:rPr lang="es-ES" sz="2000" baseline="0" dirty="0"/>
                        <a:t> úlcera</a:t>
                      </a:r>
                    </a:p>
                    <a:p>
                      <a:pPr algn="ctr"/>
                      <a:r>
                        <a:rPr lang="es-ES" sz="2000" baseline="0" dirty="0"/>
                        <a:t>No </a:t>
                      </a:r>
                      <a:r>
                        <a:rPr lang="es-ES" sz="2000" baseline="0" dirty="0" err="1"/>
                        <a:t>anticoagulados</a:t>
                      </a:r>
                      <a:endParaRPr lang="es-ES" sz="2000" baseline="0" dirty="0"/>
                    </a:p>
                    <a:p>
                      <a:pPr algn="ctr"/>
                      <a:r>
                        <a:rPr lang="es-ES" sz="2000" baseline="0" dirty="0"/>
                        <a:t>1 o 2 FR</a:t>
                      </a:r>
                      <a:endParaRPr lang="es-ES" sz="2000" dirty="0"/>
                    </a:p>
                  </a:txBody>
                  <a:tcPr/>
                </a:tc>
                <a:tc>
                  <a:txBody>
                    <a:bodyPr/>
                    <a:lstStyle/>
                    <a:p>
                      <a:pPr algn="ctr"/>
                      <a:r>
                        <a:rPr lang="es-ES" sz="2000" dirty="0"/>
                        <a:t>Historia ulcerosa</a:t>
                      </a:r>
                    </a:p>
                    <a:p>
                      <a:pPr algn="ctr"/>
                      <a:r>
                        <a:rPr lang="es-ES" sz="2000" dirty="0" err="1"/>
                        <a:t>Anticoagulados</a:t>
                      </a:r>
                      <a:endParaRPr lang="es-ES" sz="2000" dirty="0"/>
                    </a:p>
                    <a:p>
                      <a:pPr algn="ctr"/>
                      <a:r>
                        <a:rPr lang="es-ES" sz="2000" dirty="0"/>
                        <a:t>&gt;2</a:t>
                      </a:r>
                      <a:r>
                        <a:rPr lang="es-ES" sz="2000" baseline="0" dirty="0"/>
                        <a:t> FR</a:t>
                      </a:r>
                      <a:endParaRPr lang="es-ES" sz="2000" dirty="0"/>
                    </a:p>
                  </a:txBody>
                  <a:tcPr/>
                </a:tc>
                <a:extLst>
                  <a:ext uri="{0D108BD9-81ED-4DB2-BD59-A6C34878D82A}">
                    <a16:rowId xmlns="" xmlns:a16="http://schemas.microsoft.com/office/drawing/2014/main" val="10001"/>
                  </a:ext>
                </a:extLst>
              </a:tr>
            </a:tbl>
          </a:graphicData>
        </a:graphic>
      </p:graphicFrame>
      <p:pic>
        <p:nvPicPr>
          <p:cNvPr id="7" name="Imagen 6"/>
          <p:cNvPicPr>
            <a:picLocks noChangeAspect="1"/>
          </p:cNvPicPr>
          <p:nvPr/>
        </p:nvPicPr>
        <p:blipFill>
          <a:blip r:embed="rId4"/>
          <a:stretch>
            <a:fillRect/>
          </a:stretch>
        </p:blipFill>
        <p:spPr>
          <a:xfrm>
            <a:off x="3131840" y="5013176"/>
            <a:ext cx="5616624" cy="1089217"/>
          </a:xfrm>
          <a:prstGeom prst="rect">
            <a:avLst/>
          </a:prstGeom>
        </p:spPr>
      </p:pic>
    </p:spTree>
    <p:extLst>
      <p:ext uri="{BB962C8B-B14F-4D97-AF65-F5344CB8AC3E}">
        <p14:creationId xmlns:p14="http://schemas.microsoft.com/office/powerpoint/2010/main" val="821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Gastroprotección</a:t>
            </a:r>
            <a:r>
              <a:rPr lang="es-ES" dirty="0"/>
              <a:t>, ¿Cómo?</a:t>
            </a:r>
          </a:p>
        </p:txBody>
      </p:sp>
      <p:pic>
        <p:nvPicPr>
          <p:cNvPr id="4" name="Imagen 3"/>
          <p:cNvPicPr>
            <a:picLocks noChangeAspect="1"/>
          </p:cNvPicPr>
          <p:nvPr/>
        </p:nvPicPr>
        <p:blipFill>
          <a:blip r:embed="rId3"/>
          <a:stretch>
            <a:fillRect/>
          </a:stretch>
        </p:blipFill>
        <p:spPr>
          <a:xfrm>
            <a:off x="1115616" y="1772816"/>
            <a:ext cx="7452320" cy="4471392"/>
          </a:xfrm>
          <a:prstGeom prst="rect">
            <a:avLst/>
          </a:prstGeom>
        </p:spPr>
      </p:pic>
      <p:sp>
        <p:nvSpPr>
          <p:cNvPr id="5" name="7 CuadroTexto"/>
          <p:cNvSpPr txBox="1"/>
          <p:nvPr/>
        </p:nvSpPr>
        <p:spPr>
          <a:xfrm>
            <a:off x="1728406" y="6027003"/>
            <a:ext cx="7413888" cy="830997"/>
          </a:xfrm>
          <a:prstGeom prst="rect">
            <a:avLst/>
          </a:prstGeom>
          <a:noFill/>
        </p:spPr>
        <p:txBody>
          <a:bodyPr wrap="square" rtlCol="0">
            <a:spAutoFit/>
          </a:bodyPr>
          <a:lstStyle/>
          <a:p>
            <a:pPr algn="r"/>
            <a:r>
              <a:rPr lang="es-ES" sz="1200" b="1" baseline="30000" dirty="0">
                <a:solidFill>
                  <a:schemeClr val="bg1">
                    <a:lumMod val="50000"/>
                  </a:schemeClr>
                </a:solidFill>
              </a:rPr>
              <a:t>1</a:t>
            </a:r>
            <a:r>
              <a:rPr lang="es-ES" sz="1200" b="1" dirty="0">
                <a:solidFill>
                  <a:schemeClr val="bg1">
                    <a:lumMod val="50000"/>
                  </a:schemeClr>
                </a:solidFill>
              </a:rPr>
              <a:t>Yeomans N et al. NEJM 1998</a:t>
            </a:r>
          </a:p>
          <a:p>
            <a:pPr algn="r"/>
            <a:r>
              <a:rPr lang="es-ES" sz="1200" b="1" baseline="30000" dirty="0">
                <a:solidFill>
                  <a:schemeClr val="bg1">
                    <a:lumMod val="50000"/>
                  </a:schemeClr>
                </a:solidFill>
              </a:rPr>
              <a:t>2</a:t>
            </a:r>
            <a:r>
              <a:rPr lang="es-ES" sz="1200" b="1" dirty="0">
                <a:solidFill>
                  <a:schemeClr val="bg1">
                    <a:lumMod val="50000"/>
                  </a:schemeClr>
                </a:solidFill>
              </a:rPr>
              <a:t>Hawkey et al. NEJM 1998</a:t>
            </a:r>
          </a:p>
          <a:p>
            <a:pPr algn="r"/>
            <a:r>
              <a:rPr lang="es-ES" sz="1200" b="1" baseline="30000" dirty="0">
                <a:solidFill>
                  <a:schemeClr val="bg1">
                    <a:lumMod val="50000"/>
                  </a:schemeClr>
                </a:solidFill>
              </a:rPr>
              <a:t>3</a:t>
            </a:r>
            <a:r>
              <a:rPr lang="es-ES" sz="1200" b="1" dirty="0">
                <a:solidFill>
                  <a:schemeClr val="bg1">
                    <a:lumMod val="50000"/>
                  </a:schemeClr>
                </a:solidFill>
              </a:rPr>
              <a:t>Ekstrom P et al. </a:t>
            </a:r>
            <a:r>
              <a:rPr lang="es-ES" sz="1200" b="1" dirty="0" err="1">
                <a:solidFill>
                  <a:schemeClr val="bg1">
                    <a:lumMod val="50000"/>
                  </a:schemeClr>
                </a:solidFill>
              </a:rPr>
              <a:t>Scand</a:t>
            </a:r>
            <a:r>
              <a:rPr lang="es-ES" sz="1200" b="1" dirty="0">
                <a:solidFill>
                  <a:schemeClr val="bg1">
                    <a:lumMod val="50000"/>
                  </a:schemeClr>
                </a:solidFill>
              </a:rPr>
              <a:t> J </a:t>
            </a:r>
            <a:r>
              <a:rPr lang="es-ES" sz="1200" b="1" dirty="0" err="1">
                <a:solidFill>
                  <a:schemeClr val="bg1">
                    <a:lumMod val="50000"/>
                  </a:schemeClr>
                </a:solidFill>
              </a:rPr>
              <a:t>Gastroenterol</a:t>
            </a:r>
            <a:r>
              <a:rPr lang="es-ES" sz="1200" b="1" dirty="0">
                <a:solidFill>
                  <a:schemeClr val="bg1">
                    <a:lumMod val="50000"/>
                  </a:schemeClr>
                </a:solidFill>
              </a:rPr>
              <a:t> 1996</a:t>
            </a:r>
          </a:p>
          <a:p>
            <a:pPr algn="r"/>
            <a:r>
              <a:rPr lang="es-ES" sz="1200" b="1" baseline="30000" dirty="0">
                <a:solidFill>
                  <a:schemeClr val="bg1">
                    <a:lumMod val="50000"/>
                  </a:schemeClr>
                </a:solidFill>
              </a:rPr>
              <a:t>4</a:t>
            </a:r>
            <a:r>
              <a:rPr lang="es-ES" sz="1200" b="1" dirty="0">
                <a:solidFill>
                  <a:schemeClr val="bg1">
                    <a:lumMod val="50000"/>
                  </a:schemeClr>
                </a:solidFill>
              </a:rPr>
              <a:t>Cullen D, et al. </a:t>
            </a:r>
            <a:r>
              <a:rPr lang="es-ES" sz="1200" b="1" dirty="0" err="1">
                <a:solidFill>
                  <a:schemeClr val="bg1">
                    <a:lumMod val="50000"/>
                  </a:schemeClr>
                </a:solidFill>
              </a:rPr>
              <a:t>Aliment</a:t>
            </a:r>
            <a:r>
              <a:rPr lang="es-ES" sz="1200" b="1" dirty="0">
                <a:solidFill>
                  <a:schemeClr val="bg1">
                    <a:lumMod val="50000"/>
                  </a:schemeClr>
                </a:solidFill>
              </a:rPr>
              <a:t> </a:t>
            </a:r>
            <a:r>
              <a:rPr lang="es-ES" sz="1200" b="1" dirty="0" err="1">
                <a:solidFill>
                  <a:schemeClr val="bg1">
                    <a:lumMod val="50000"/>
                  </a:schemeClr>
                </a:solidFill>
              </a:rPr>
              <a:t>Pharmacol</a:t>
            </a:r>
            <a:r>
              <a:rPr lang="es-ES" sz="1200" b="1" dirty="0">
                <a:solidFill>
                  <a:schemeClr val="bg1">
                    <a:lumMod val="50000"/>
                  </a:schemeClr>
                </a:solidFill>
              </a:rPr>
              <a:t> </a:t>
            </a:r>
            <a:r>
              <a:rPr lang="es-ES" sz="1200" b="1" dirty="0" err="1">
                <a:solidFill>
                  <a:schemeClr val="bg1">
                    <a:lumMod val="50000"/>
                  </a:schemeClr>
                </a:solidFill>
              </a:rPr>
              <a:t>Ther</a:t>
            </a:r>
            <a:r>
              <a:rPr lang="es-ES" sz="1200" b="1" dirty="0">
                <a:solidFill>
                  <a:schemeClr val="bg1">
                    <a:lumMod val="50000"/>
                  </a:schemeClr>
                </a:solidFill>
              </a:rPr>
              <a:t> 1998</a:t>
            </a:r>
          </a:p>
        </p:txBody>
      </p:sp>
    </p:spTree>
    <p:extLst>
      <p:ext uri="{BB962C8B-B14F-4D97-AF65-F5344CB8AC3E}">
        <p14:creationId xmlns:p14="http://schemas.microsoft.com/office/powerpoint/2010/main" val="2849842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115616" y="1772816"/>
            <a:ext cx="7524328" cy="4318657"/>
          </a:xfrm>
          <a:prstGeom prst="rect">
            <a:avLst/>
          </a:prstGeom>
        </p:spPr>
      </p:pic>
      <p:sp>
        <p:nvSpPr>
          <p:cNvPr id="5" name="7 CuadroTexto"/>
          <p:cNvSpPr txBox="1"/>
          <p:nvPr/>
        </p:nvSpPr>
        <p:spPr>
          <a:xfrm>
            <a:off x="2843808" y="6306738"/>
            <a:ext cx="6261760" cy="461665"/>
          </a:xfrm>
          <a:prstGeom prst="rect">
            <a:avLst/>
          </a:prstGeom>
          <a:noFill/>
        </p:spPr>
        <p:txBody>
          <a:bodyPr wrap="square" rtlCol="0">
            <a:spAutoFit/>
          </a:bodyPr>
          <a:lstStyle/>
          <a:p>
            <a:pPr algn="r"/>
            <a:r>
              <a:rPr lang="en-US" sz="1200" b="1" dirty="0">
                <a:solidFill>
                  <a:schemeClr val="bg1">
                    <a:lumMod val="50000"/>
                  </a:schemeClr>
                </a:solidFill>
              </a:rPr>
              <a:t>Chan FK, et al. Celecoxib versus diclofenac and omeprazole in reducing the risk of recurrent ulcer bleeding in patients with arthritis. NEJM 2002</a:t>
            </a:r>
          </a:p>
        </p:txBody>
      </p:sp>
      <p:sp>
        <p:nvSpPr>
          <p:cNvPr id="6" name="Título 1"/>
          <p:cNvSpPr>
            <a:spLocks noGrp="1"/>
          </p:cNvSpPr>
          <p:nvPr>
            <p:ph type="title"/>
          </p:nvPr>
        </p:nvSpPr>
        <p:spPr>
          <a:xfrm>
            <a:off x="395536" y="27891"/>
            <a:ext cx="7200800" cy="1325563"/>
          </a:xfrm>
        </p:spPr>
        <p:txBody>
          <a:bodyPr/>
          <a:lstStyle/>
          <a:p>
            <a:r>
              <a:rPr lang="es-ES" dirty="0"/>
              <a:t>Estrategias Reducción </a:t>
            </a:r>
            <a:r>
              <a:rPr lang="es-ES" dirty="0" smtClean="0"/>
              <a:t>Riesgo</a:t>
            </a:r>
            <a:br>
              <a:rPr lang="es-ES" dirty="0" smtClean="0"/>
            </a:br>
            <a:r>
              <a:rPr lang="es-ES" dirty="0" smtClean="0"/>
              <a:t>Riesgo GI Alto</a:t>
            </a:r>
            <a:endParaRPr lang="es-ES" dirty="0"/>
          </a:p>
        </p:txBody>
      </p:sp>
    </p:spTree>
    <p:extLst>
      <p:ext uri="{BB962C8B-B14F-4D97-AF65-F5344CB8AC3E}">
        <p14:creationId xmlns:p14="http://schemas.microsoft.com/office/powerpoint/2010/main" val="4102325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7891"/>
            <a:ext cx="7200800" cy="1325563"/>
          </a:xfrm>
        </p:spPr>
        <p:txBody>
          <a:bodyPr/>
          <a:lstStyle/>
          <a:p>
            <a:r>
              <a:rPr lang="es-ES" dirty="0"/>
              <a:t>Estrategias Reducción </a:t>
            </a:r>
            <a:r>
              <a:rPr lang="es-ES" dirty="0" smtClean="0"/>
              <a:t>Riesgo</a:t>
            </a:r>
            <a:r>
              <a:rPr lang="es-ES" dirty="0"/>
              <a:t/>
            </a:r>
            <a:br>
              <a:rPr lang="es-ES" dirty="0"/>
            </a:br>
            <a:r>
              <a:rPr lang="es-ES" dirty="0"/>
              <a:t>Riesgo </a:t>
            </a:r>
            <a:r>
              <a:rPr lang="es-ES" dirty="0" smtClean="0"/>
              <a:t>GI Alto</a:t>
            </a:r>
            <a:endParaRPr lang="es-ES" dirty="0"/>
          </a:p>
        </p:txBody>
      </p:sp>
      <p:sp>
        <p:nvSpPr>
          <p:cNvPr id="5" name="7 CuadroTexto"/>
          <p:cNvSpPr txBox="1"/>
          <p:nvPr/>
        </p:nvSpPr>
        <p:spPr>
          <a:xfrm>
            <a:off x="2269450" y="6237312"/>
            <a:ext cx="6874550" cy="461665"/>
          </a:xfrm>
          <a:prstGeom prst="rect">
            <a:avLst/>
          </a:prstGeom>
          <a:noFill/>
        </p:spPr>
        <p:txBody>
          <a:bodyPr wrap="square" rtlCol="0">
            <a:spAutoFit/>
          </a:bodyPr>
          <a:lstStyle/>
          <a:p>
            <a:pPr algn="r"/>
            <a:r>
              <a:rPr lang="en-US" sz="1200" b="1" dirty="0">
                <a:solidFill>
                  <a:schemeClr val="bg1">
                    <a:lumMod val="50000"/>
                  </a:schemeClr>
                </a:solidFill>
              </a:rPr>
              <a:t>Chan FK, et al. Combination of a cyclo-oxygenase-2 inhibitor and a proton-pump inhibitor for prevention of recurrent ulcer bleeding in patients at very high risk: a double-blind, </a:t>
            </a:r>
            <a:r>
              <a:rPr lang="en-US" sz="1200" b="1" dirty="0" err="1">
                <a:solidFill>
                  <a:schemeClr val="bg1">
                    <a:lumMod val="50000"/>
                  </a:schemeClr>
                </a:solidFill>
              </a:rPr>
              <a:t>randomised</a:t>
            </a:r>
            <a:r>
              <a:rPr lang="en-US" sz="1200" b="1" dirty="0">
                <a:solidFill>
                  <a:schemeClr val="bg1">
                    <a:lumMod val="50000"/>
                  </a:schemeClr>
                </a:solidFill>
              </a:rPr>
              <a:t> trial. Lancet 2007</a:t>
            </a:r>
          </a:p>
        </p:txBody>
      </p:sp>
      <p:pic>
        <p:nvPicPr>
          <p:cNvPr id="6" name="Imagen 5"/>
          <p:cNvPicPr>
            <a:picLocks noChangeAspect="1"/>
          </p:cNvPicPr>
          <p:nvPr/>
        </p:nvPicPr>
        <p:blipFill>
          <a:blip r:embed="rId3"/>
          <a:stretch>
            <a:fillRect/>
          </a:stretch>
        </p:blipFill>
        <p:spPr>
          <a:xfrm>
            <a:off x="664562" y="1530141"/>
            <a:ext cx="7723862" cy="4635163"/>
          </a:xfrm>
          <a:prstGeom prst="rect">
            <a:avLst/>
          </a:prstGeom>
        </p:spPr>
      </p:pic>
      <p:sp>
        <p:nvSpPr>
          <p:cNvPr id="3" name="CuadroTexto 2"/>
          <p:cNvSpPr txBox="1"/>
          <p:nvPr/>
        </p:nvSpPr>
        <p:spPr>
          <a:xfrm>
            <a:off x="7452320" y="3769295"/>
            <a:ext cx="720080" cy="307777"/>
          </a:xfrm>
          <a:prstGeom prst="rect">
            <a:avLst/>
          </a:prstGeom>
          <a:noFill/>
        </p:spPr>
        <p:txBody>
          <a:bodyPr wrap="square" rtlCol="0">
            <a:spAutoFit/>
          </a:bodyPr>
          <a:lstStyle/>
          <a:p>
            <a:pPr algn="ctr"/>
            <a:r>
              <a:rPr lang="es-ES" sz="1400" b="1" dirty="0" smtClean="0"/>
              <a:t>8.9%</a:t>
            </a:r>
            <a:endParaRPr lang="es-ES" sz="1400" b="1" dirty="0"/>
          </a:p>
        </p:txBody>
      </p:sp>
      <p:sp>
        <p:nvSpPr>
          <p:cNvPr id="7" name="CuadroTexto 6"/>
          <p:cNvSpPr txBox="1"/>
          <p:nvPr/>
        </p:nvSpPr>
        <p:spPr>
          <a:xfrm>
            <a:off x="7452320" y="4715852"/>
            <a:ext cx="720080" cy="307777"/>
          </a:xfrm>
          <a:prstGeom prst="rect">
            <a:avLst/>
          </a:prstGeom>
          <a:noFill/>
        </p:spPr>
        <p:txBody>
          <a:bodyPr wrap="square" rtlCol="0">
            <a:spAutoFit/>
          </a:bodyPr>
          <a:lstStyle/>
          <a:p>
            <a:pPr algn="ctr"/>
            <a:r>
              <a:rPr lang="es-ES" sz="1400" b="1" dirty="0" smtClean="0"/>
              <a:t>0%</a:t>
            </a:r>
            <a:endParaRPr lang="es-ES" sz="1400" b="1" dirty="0"/>
          </a:p>
        </p:txBody>
      </p:sp>
    </p:spTree>
    <p:extLst>
      <p:ext uri="{BB962C8B-B14F-4D97-AF65-F5344CB8AC3E}">
        <p14:creationId xmlns:p14="http://schemas.microsoft.com/office/powerpoint/2010/main" val="34490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7 CuadroTexto"/>
          <p:cNvSpPr txBox="1"/>
          <p:nvPr/>
        </p:nvSpPr>
        <p:spPr>
          <a:xfrm>
            <a:off x="1728406" y="6027003"/>
            <a:ext cx="7413888" cy="646331"/>
          </a:xfrm>
          <a:prstGeom prst="rect">
            <a:avLst/>
          </a:prstGeom>
          <a:noFill/>
        </p:spPr>
        <p:txBody>
          <a:bodyPr wrap="square" rtlCol="0">
            <a:spAutoFit/>
          </a:bodyPr>
          <a:lstStyle/>
          <a:p>
            <a:pPr algn="r"/>
            <a:r>
              <a:rPr lang="en-US" sz="1200" b="1" dirty="0">
                <a:solidFill>
                  <a:schemeClr val="bg1">
                    <a:lumMod val="50000"/>
                  </a:schemeClr>
                </a:solidFill>
              </a:rPr>
              <a:t>Chan FK, et al. Gastrointestinal safety of celecoxib versus naproxen in patients with </a:t>
            </a:r>
            <a:r>
              <a:rPr lang="en-US" sz="1200" b="1" dirty="0" err="1">
                <a:solidFill>
                  <a:schemeClr val="bg1">
                    <a:lumMod val="50000"/>
                  </a:schemeClr>
                </a:solidFill>
              </a:rPr>
              <a:t>cardiothrombotic</a:t>
            </a:r>
            <a:r>
              <a:rPr lang="en-US" sz="1200" b="1" dirty="0">
                <a:solidFill>
                  <a:schemeClr val="bg1">
                    <a:lumMod val="50000"/>
                  </a:schemeClr>
                </a:solidFill>
              </a:rPr>
              <a:t> diseases and arthritis after upper gastrointestinal bleeding (CONCERN): an industry independent, </a:t>
            </a:r>
            <a:r>
              <a:rPr lang="es-ES" sz="1200" b="1" dirty="0" err="1">
                <a:solidFill>
                  <a:schemeClr val="bg1">
                    <a:lumMod val="50000"/>
                  </a:schemeClr>
                </a:solidFill>
              </a:rPr>
              <a:t>double-blind</a:t>
            </a:r>
            <a:r>
              <a:rPr lang="es-ES" sz="1200" b="1" dirty="0">
                <a:solidFill>
                  <a:schemeClr val="bg1">
                    <a:lumMod val="50000"/>
                  </a:schemeClr>
                </a:solidFill>
              </a:rPr>
              <a:t>, </a:t>
            </a:r>
            <a:r>
              <a:rPr lang="es-ES" sz="1200" b="1" dirty="0" err="1">
                <a:solidFill>
                  <a:schemeClr val="bg1">
                    <a:lumMod val="50000"/>
                  </a:schemeClr>
                </a:solidFill>
              </a:rPr>
              <a:t>double-dummy</a:t>
            </a:r>
            <a:r>
              <a:rPr lang="es-ES" sz="1200" b="1" dirty="0">
                <a:solidFill>
                  <a:schemeClr val="bg1">
                    <a:lumMod val="50000"/>
                  </a:schemeClr>
                </a:solidFill>
              </a:rPr>
              <a:t>, </a:t>
            </a:r>
            <a:r>
              <a:rPr lang="es-ES" sz="1200" b="1" dirty="0" err="1">
                <a:solidFill>
                  <a:schemeClr val="bg1">
                    <a:lumMod val="50000"/>
                  </a:schemeClr>
                </a:solidFill>
              </a:rPr>
              <a:t>randomised</a:t>
            </a:r>
            <a:r>
              <a:rPr lang="es-ES" sz="1200" b="1" dirty="0">
                <a:solidFill>
                  <a:schemeClr val="bg1">
                    <a:lumMod val="50000"/>
                  </a:schemeClr>
                </a:solidFill>
              </a:rPr>
              <a:t> trial</a:t>
            </a:r>
            <a:r>
              <a:rPr lang="en-US" sz="1200" b="1" dirty="0">
                <a:solidFill>
                  <a:schemeClr val="bg1">
                    <a:lumMod val="50000"/>
                  </a:schemeClr>
                </a:solidFill>
              </a:rPr>
              <a:t>. Lancet 2017</a:t>
            </a:r>
          </a:p>
        </p:txBody>
      </p:sp>
      <p:sp>
        <p:nvSpPr>
          <p:cNvPr id="8" name="Título 1"/>
          <p:cNvSpPr>
            <a:spLocks noGrp="1"/>
          </p:cNvSpPr>
          <p:nvPr>
            <p:ph type="title"/>
          </p:nvPr>
        </p:nvSpPr>
        <p:spPr>
          <a:xfrm>
            <a:off x="395536" y="27891"/>
            <a:ext cx="7200800" cy="1325563"/>
          </a:xfrm>
        </p:spPr>
        <p:txBody>
          <a:bodyPr/>
          <a:lstStyle/>
          <a:p>
            <a:r>
              <a:rPr lang="es-ES" dirty="0"/>
              <a:t>Estrategias Reducción Riesgo GI</a:t>
            </a:r>
          </a:p>
        </p:txBody>
      </p:sp>
      <p:pic>
        <p:nvPicPr>
          <p:cNvPr id="4" name="Imagen 3"/>
          <p:cNvPicPr>
            <a:picLocks noChangeAspect="1"/>
          </p:cNvPicPr>
          <p:nvPr/>
        </p:nvPicPr>
        <p:blipFill>
          <a:blip r:embed="rId3"/>
          <a:stretch>
            <a:fillRect/>
          </a:stretch>
        </p:blipFill>
        <p:spPr>
          <a:xfrm>
            <a:off x="35496" y="2210578"/>
            <a:ext cx="5266623" cy="3594686"/>
          </a:xfrm>
          <a:prstGeom prst="rect">
            <a:avLst/>
          </a:prstGeom>
        </p:spPr>
      </p:pic>
      <p:pic>
        <p:nvPicPr>
          <p:cNvPr id="5" name="Imagen 4"/>
          <p:cNvPicPr>
            <a:picLocks noChangeAspect="1"/>
          </p:cNvPicPr>
          <p:nvPr/>
        </p:nvPicPr>
        <p:blipFill>
          <a:blip r:embed="rId4"/>
          <a:stretch>
            <a:fillRect/>
          </a:stretch>
        </p:blipFill>
        <p:spPr>
          <a:xfrm>
            <a:off x="5220072" y="2564904"/>
            <a:ext cx="3859055" cy="1925816"/>
          </a:xfrm>
          <a:prstGeom prst="rect">
            <a:avLst/>
          </a:prstGeom>
        </p:spPr>
      </p:pic>
      <p:sp>
        <p:nvSpPr>
          <p:cNvPr id="7" name="CuadroTexto 6"/>
          <p:cNvSpPr txBox="1"/>
          <p:nvPr/>
        </p:nvSpPr>
        <p:spPr>
          <a:xfrm>
            <a:off x="976619" y="1575193"/>
            <a:ext cx="3384376" cy="461665"/>
          </a:xfrm>
          <a:prstGeom prst="rect">
            <a:avLst/>
          </a:prstGeom>
          <a:solidFill>
            <a:srgbClr val="FFC000">
              <a:alpha val="20000"/>
            </a:srgbClr>
          </a:solidFill>
        </p:spPr>
        <p:txBody>
          <a:bodyPr wrap="square" rtlCol="0">
            <a:spAutoFit/>
          </a:bodyPr>
          <a:lstStyle/>
          <a:p>
            <a:pPr algn="ctr"/>
            <a:r>
              <a:rPr lang="es-ES" sz="1200" b="1" dirty="0"/>
              <a:t>AAS 80 mg/día + </a:t>
            </a:r>
            <a:r>
              <a:rPr lang="es-ES" sz="1200" b="1" dirty="0" err="1"/>
              <a:t>Esomeprazol</a:t>
            </a:r>
            <a:r>
              <a:rPr lang="es-ES" sz="1200" b="1" dirty="0"/>
              <a:t> 20 mg/día + </a:t>
            </a:r>
            <a:r>
              <a:rPr lang="es-ES" sz="1200" b="1" dirty="0" err="1"/>
              <a:t>Celecoxib</a:t>
            </a:r>
            <a:r>
              <a:rPr lang="es-ES" sz="1200" b="1" dirty="0"/>
              <a:t> 100 mg/12h o Naproxeno 500 mg/12h</a:t>
            </a:r>
          </a:p>
        </p:txBody>
      </p:sp>
      <p:sp>
        <p:nvSpPr>
          <p:cNvPr id="2" name="Elipse 1"/>
          <p:cNvSpPr/>
          <p:nvPr/>
        </p:nvSpPr>
        <p:spPr>
          <a:xfrm>
            <a:off x="8460432" y="2924944"/>
            <a:ext cx="474679" cy="792088"/>
          </a:xfrm>
          <a:prstGeom prst="ellipse">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3315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Daño Tracto GI inferior</a:t>
            </a:r>
          </a:p>
        </p:txBody>
      </p:sp>
      <p:sp>
        <p:nvSpPr>
          <p:cNvPr id="3" name="Marcador de contenido 2"/>
          <p:cNvSpPr>
            <a:spLocks noGrp="1"/>
          </p:cNvSpPr>
          <p:nvPr>
            <p:ph idx="1"/>
          </p:nvPr>
        </p:nvSpPr>
        <p:spPr>
          <a:xfrm>
            <a:off x="143028" y="1844824"/>
            <a:ext cx="4274971" cy="3611327"/>
          </a:xfrm>
        </p:spPr>
        <p:txBody>
          <a:bodyPr/>
          <a:lstStyle/>
          <a:p>
            <a:r>
              <a:rPr lang="es-ES" sz="2400" dirty="0"/>
              <a:t>20-30% de todas las RAM del tracto GI:</a:t>
            </a:r>
          </a:p>
          <a:p>
            <a:pPr lvl="1"/>
            <a:r>
              <a:rPr lang="es-ES" sz="2000" dirty="0"/>
              <a:t>pérdidas insensibles de sangre en heces</a:t>
            </a:r>
          </a:p>
          <a:p>
            <a:pPr lvl="1"/>
            <a:r>
              <a:rPr lang="es-ES" sz="2000" dirty="0" err="1"/>
              <a:t>malaabsorción</a:t>
            </a:r>
            <a:r>
              <a:rPr lang="es-ES" sz="2000" dirty="0"/>
              <a:t> o pérdidas de proteínas</a:t>
            </a:r>
          </a:p>
          <a:p>
            <a:pPr lvl="1"/>
            <a:r>
              <a:rPr lang="es-ES" sz="2000" dirty="0"/>
              <a:t>hemorragia GI baja, perforación, estenosis</a:t>
            </a:r>
          </a:p>
          <a:p>
            <a:r>
              <a:rPr lang="es-ES" sz="2400" dirty="0"/>
              <a:t>No papel de </a:t>
            </a:r>
            <a:r>
              <a:rPr lang="es-ES" sz="2400" dirty="0" err="1"/>
              <a:t>IBPs</a:t>
            </a:r>
            <a:endParaRPr lang="es-ES" sz="2400" dirty="0"/>
          </a:p>
          <a:p>
            <a:r>
              <a:rPr lang="es-ES" sz="2400" b="1" dirty="0" smtClean="0"/>
              <a:t>Menor </a:t>
            </a:r>
            <a:r>
              <a:rPr lang="es-ES" sz="2400" b="1" dirty="0"/>
              <a:t>riesgo los </a:t>
            </a:r>
            <a:r>
              <a:rPr lang="es-ES" sz="2400" b="1" dirty="0" err="1" smtClean="0"/>
              <a:t>COXIBs</a:t>
            </a:r>
            <a:endParaRPr lang="es-ES" sz="2400" b="1" dirty="0"/>
          </a:p>
        </p:txBody>
      </p:sp>
      <p:sp>
        <p:nvSpPr>
          <p:cNvPr id="5" name="7 CuadroTexto"/>
          <p:cNvSpPr txBox="1"/>
          <p:nvPr/>
        </p:nvSpPr>
        <p:spPr>
          <a:xfrm>
            <a:off x="1619672" y="6309320"/>
            <a:ext cx="7413888" cy="461665"/>
          </a:xfrm>
          <a:prstGeom prst="rect">
            <a:avLst/>
          </a:prstGeom>
          <a:noFill/>
        </p:spPr>
        <p:txBody>
          <a:bodyPr wrap="square" rtlCol="0">
            <a:spAutoFit/>
          </a:bodyPr>
          <a:lstStyle/>
          <a:p>
            <a:pPr algn="r"/>
            <a:r>
              <a:rPr lang="es-ES" sz="1200" b="1" dirty="0" err="1">
                <a:solidFill>
                  <a:schemeClr val="bg1">
                    <a:lumMod val="50000"/>
                  </a:schemeClr>
                </a:solidFill>
              </a:rPr>
              <a:t>Laine</a:t>
            </a:r>
            <a:r>
              <a:rPr lang="es-ES" sz="1200" b="1" dirty="0">
                <a:solidFill>
                  <a:schemeClr val="bg1">
                    <a:lumMod val="50000"/>
                  </a:schemeClr>
                </a:solidFill>
              </a:rPr>
              <a:t> et al. </a:t>
            </a:r>
            <a:r>
              <a:rPr lang="es-ES" sz="1200" b="1" dirty="0" err="1">
                <a:solidFill>
                  <a:schemeClr val="bg1">
                    <a:lumMod val="50000"/>
                  </a:schemeClr>
                </a:solidFill>
              </a:rPr>
              <a:t>Lower</a:t>
            </a:r>
            <a:r>
              <a:rPr lang="es-ES" sz="1200" b="1" dirty="0">
                <a:solidFill>
                  <a:schemeClr val="bg1">
                    <a:lumMod val="50000"/>
                  </a:schemeClr>
                </a:solidFill>
              </a:rPr>
              <a:t> Gastrointestinal </a:t>
            </a:r>
            <a:r>
              <a:rPr lang="es-ES" sz="1200" b="1" dirty="0" err="1">
                <a:solidFill>
                  <a:schemeClr val="bg1">
                    <a:lumMod val="50000"/>
                  </a:schemeClr>
                </a:solidFill>
              </a:rPr>
              <a:t>Events</a:t>
            </a:r>
            <a:r>
              <a:rPr lang="es-ES" sz="1200" b="1" dirty="0">
                <a:solidFill>
                  <a:schemeClr val="bg1">
                    <a:lumMod val="50000"/>
                  </a:schemeClr>
                </a:solidFill>
              </a:rPr>
              <a:t> in a </a:t>
            </a:r>
            <a:r>
              <a:rPr lang="es-ES" sz="1200" b="1" dirty="0" err="1">
                <a:solidFill>
                  <a:schemeClr val="bg1">
                    <a:lumMod val="50000"/>
                  </a:schemeClr>
                </a:solidFill>
              </a:rPr>
              <a:t>Double-Blind</a:t>
            </a:r>
            <a:r>
              <a:rPr lang="es-ES" sz="1200" b="1" dirty="0">
                <a:solidFill>
                  <a:schemeClr val="bg1">
                    <a:lumMod val="50000"/>
                  </a:schemeClr>
                </a:solidFill>
              </a:rPr>
              <a:t> Trial of </a:t>
            </a:r>
            <a:r>
              <a:rPr lang="es-ES" sz="1200" b="1" dirty="0" err="1">
                <a:solidFill>
                  <a:schemeClr val="bg1">
                    <a:lumMod val="50000"/>
                  </a:schemeClr>
                </a:solidFill>
              </a:rPr>
              <a:t>the</a:t>
            </a:r>
            <a:r>
              <a:rPr lang="es-ES" sz="1200" b="1" dirty="0">
                <a:solidFill>
                  <a:schemeClr val="bg1">
                    <a:lumMod val="50000"/>
                  </a:schemeClr>
                </a:solidFill>
              </a:rPr>
              <a:t> Cyclo-Oxygenase-2 </a:t>
            </a:r>
            <a:r>
              <a:rPr lang="es-ES" sz="1200" b="1" dirty="0" err="1">
                <a:solidFill>
                  <a:schemeClr val="bg1">
                    <a:lumMod val="50000"/>
                  </a:schemeClr>
                </a:solidFill>
              </a:rPr>
              <a:t>Selective</a:t>
            </a:r>
            <a:r>
              <a:rPr lang="es-ES" sz="1200" b="1" dirty="0">
                <a:solidFill>
                  <a:schemeClr val="bg1">
                    <a:lumMod val="50000"/>
                  </a:schemeClr>
                </a:solidFill>
              </a:rPr>
              <a:t> </a:t>
            </a:r>
            <a:r>
              <a:rPr lang="es-ES" sz="1200" b="1" dirty="0" err="1">
                <a:solidFill>
                  <a:schemeClr val="bg1">
                    <a:lumMod val="50000"/>
                  </a:schemeClr>
                </a:solidFill>
              </a:rPr>
              <a:t>Inhibitor</a:t>
            </a:r>
            <a:r>
              <a:rPr lang="es-ES" sz="1200" b="1" dirty="0">
                <a:solidFill>
                  <a:schemeClr val="bg1">
                    <a:lumMod val="50000"/>
                  </a:schemeClr>
                </a:solidFill>
              </a:rPr>
              <a:t> </a:t>
            </a:r>
            <a:r>
              <a:rPr lang="es-ES" sz="1200" b="1" dirty="0" err="1">
                <a:solidFill>
                  <a:schemeClr val="bg1">
                    <a:lumMod val="50000"/>
                  </a:schemeClr>
                </a:solidFill>
              </a:rPr>
              <a:t>Etoricoxib</a:t>
            </a:r>
            <a:r>
              <a:rPr lang="es-ES" sz="1200" b="1" dirty="0">
                <a:solidFill>
                  <a:schemeClr val="bg1">
                    <a:lumMod val="50000"/>
                  </a:schemeClr>
                </a:solidFill>
              </a:rPr>
              <a:t> and </a:t>
            </a:r>
            <a:r>
              <a:rPr lang="es-ES" sz="1200" b="1" dirty="0" err="1">
                <a:solidFill>
                  <a:schemeClr val="bg1">
                    <a:lumMod val="50000"/>
                  </a:schemeClr>
                </a:solidFill>
              </a:rPr>
              <a:t>the</a:t>
            </a:r>
            <a:r>
              <a:rPr lang="es-ES" sz="1200" b="1" dirty="0">
                <a:solidFill>
                  <a:schemeClr val="bg1">
                    <a:lumMod val="50000"/>
                  </a:schemeClr>
                </a:solidFill>
              </a:rPr>
              <a:t> </a:t>
            </a:r>
            <a:r>
              <a:rPr lang="es-ES" sz="1200" b="1" dirty="0" err="1">
                <a:solidFill>
                  <a:schemeClr val="bg1">
                    <a:lumMod val="50000"/>
                  </a:schemeClr>
                </a:solidFill>
              </a:rPr>
              <a:t>Traditional</a:t>
            </a:r>
            <a:r>
              <a:rPr lang="es-ES" sz="1200" b="1" dirty="0">
                <a:solidFill>
                  <a:schemeClr val="bg1">
                    <a:lumMod val="50000"/>
                  </a:schemeClr>
                </a:solidFill>
              </a:rPr>
              <a:t> </a:t>
            </a:r>
            <a:r>
              <a:rPr lang="es-ES" sz="1200" b="1" dirty="0" err="1">
                <a:solidFill>
                  <a:schemeClr val="bg1">
                    <a:lumMod val="50000"/>
                  </a:schemeClr>
                </a:solidFill>
              </a:rPr>
              <a:t>Nonsteroidal</a:t>
            </a:r>
            <a:r>
              <a:rPr lang="es-ES" sz="1200" b="1" dirty="0">
                <a:solidFill>
                  <a:schemeClr val="bg1">
                    <a:lumMod val="50000"/>
                  </a:schemeClr>
                </a:solidFill>
              </a:rPr>
              <a:t> Anti-</a:t>
            </a:r>
            <a:r>
              <a:rPr lang="es-ES" sz="1200" b="1" dirty="0" err="1">
                <a:solidFill>
                  <a:schemeClr val="bg1">
                    <a:lumMod val="50000"/>
                  </a:schemeClr>
                </a:solidFill>
              </a:rPr>
              <a:t>Inflammatory</a:t>
            </a:r>
            <a:r>
              <a:rPr lang="es-ES" sz="1200" b="1" dirty="0">
                <a:solidFill>
                  <a:schemeClr val="bg1">
                    <a:lumMod val="50000"/>
                  </a:schemeClr>
                </a:solidFill>
              </a:rPr>
              <a:t> </a:t>
            </a:r>
            <a:r>
              <a:rPr lang="es-ES" sz="1200" b="1" dirty="0" err="1">
                <a:solidFill>
                  <a:schemeClr val="bg1">
                    <a:lumMod val="50000"/>
                  </a:schemeClr>
                </a:solidFill>
              </a:rPr>
              <a:t>Drug</a:t>
            </a:r>
            <a:r>
              <a:rPr lang="es-ES" sz="1200" b="1" dirty="0">
                <a:solidFill>
                  <a:schemeClr val="bg1">
                    <a:lumMod val="50000"/>
                  </a:schemeClr>
                </a:solidFill>
              </a:rPr>
              <a:t> </a:t>
            </a:r>
            <a:r>
              <a:rPr lang="es-ES" sz="1200" b="1" dirty="0" err="1">
                <a:solidFill>
                  <a:schemeClr val="bg1">
                    <a:lumMod val="50000"/>
                  </a:schemeClr>
                </a:solidFill>
              </a:rPr>
              <a:t>Diclofenac</a:t>
            </a:r>
            <a:r>
              <a:rPr lang="es-ES" sz="1200" b="1" dirty="0">
                <a:solidFill>
                  <a:schemeClr val="bg1">
                    <a:lumMod val="50000"/>
                  </a:schemeClr>
                </a:solidFill>
              </a:rPr>
              <a:t>. </a:t>
            </a:r>
            <a:r>
              <a:rPr lang="es-ES" sz="1200" b="1" dirty="0" err="1">
                <a:solidFill>
                  <a:schemeClr val="bg1">
                    <a:lumMod val="50000"/>
                  </a:schemeClr>
                </a:solidFill>
              </a:rPr>
              <a:t>Gastroenterology</a:t>
            </a:r>
            <a:r>
              <a:rPr lang="es-ES" sz="1200" b="1" dirty="0">
                <a:solidFill>
                  <a:schemeClr val="bg1">
                    <a:lumMod val="50000"/>
                  </a:schemeClr>
                </a:solidFill>
              </a:rPr>
              <a:t> 2008</a:t>
            </a:r>
          </a:p>
        </p:txBody>
      </p:sp>
      <p:grpSp>
        <p:nvGrpSpPr>
          <p:cNvPr id="4" name="Grupo 3"/>
          <p:cNvGrpSpPr/>
          <p:nvPr/>
        </p:nvGrpSpPr>
        <p:grpSpPr>
          <a:xfrm>
            <a:off x="4283968" y="1844824"/>
            <a:ext cx="4749592" cy="3690999"/>
            <a:chOff x="4283968" y="1844824"/>
            <a:chExt cx="4749592" cy="3690999"/>
          </a:xfrm>
        </p:grpSpPr>
        <p:pic>
          <p:nvPicPr>
            <p:cNvPr id="12" name="Imagen 11"/>
            <p:cNvPicPr>
              <a:picLocks noChangeAspect="1"/>
            </p:cNvPicPr>
            <p:nvPr/>
          </p:nvPicPr>
          <p:blipFill>
            <a:blip r:embed="rId3"/>
            <a:stretch>
              <a:fillRect/>
            </a:stretch>
          </p:blipFill>
          <p:spPr>
            <a:xfrm>
              <a:off x="4345823" y="1892809"/>
              <a:ext cx="4659345" cy="3192375"/>
            </a:xfrm>
            <a:prstGeom prst="rect">
              <a:avLst/>
            </a:prstGeom>
          </p:spPr>
        </p:pic>
        <p:sp>
          <p:nvSpPr>
            <p:cNvPr id="13" name="Rectángulo 12"/>
            <p:cNvSpPr/>
            <p:nvPr/>
          </p:nvSpPr>
          <p:spPr>
            <a:xfrm>
              <a:off x="4283968" y="1844824"/>
              <a:ext cx="4749592" cy="3240360"/>
            </a:xfrm>
            <a:prstGeom prst="rect">
              <a:avLst/>
            </a:prstGeom>
            <a:solidFill>
              <a:srgbClr val="FFC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4283968" y="5166491"/>
              <a:ext cx="4749592" cy="369332"/>
            </a:xfrm>
            <a:prstGeom prst="rect">
              <a:avLst/>
            </a:prstGeom>
            <a:noFill/>
          </p:spPr>
          <p:txBody>
            <a:bodyPr wrap="square" rtlCol="0">
              <a:spAutoFit/>
            </a:bodyPr>
            <a:lstStyle/>
            <a:p>
              <a:pPr algn="ctr"/>
              <a:r>
                <a:rPr lang="en-US" b="1" dirty="0" err="1"/>
                <a:t>Sangrado</a:t>
              </a:r>
              <a:r>
                <a:rPr lang="en-US" b="1" dirty="0"/>
                <a:t>, </a:t>
              </a:r>
              <a:r>
                <a:rPr lang="en-US" b="1" dirty="0" err="1"/>
                <a:t>perforación</a:t>
              </a:r>
              <a:r>
                <a:rPr lang="en-US" b="1" dirty="0"/>
                <a:t> u </a:t>
              </a:r>
              <a:r>
                <a:rPr lang="en-US" b="1" dirty="0" err="1"/>
                <a:t>obstrucción</a:t>
              </a:r>
              <a:endParaRPr lang="es-ES" b="1" dirty="0"/>
            </a:p>
          </p:txBody>
        </p:sp>
      </p:grpSp>
    </p:spTree>
    <p:extLst>
      <p:ext uri="{BB962C8B-B14F-4D97-AF65-F5344CB8AC3E}">
        <p14:creationId xmlns:p14="http://schemas.microsoft.com/office/powerpoint/2010/main" val="279023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12486" y="1628800"/>
            <a:ext cx="6011026" cy="4648357"/>
          </a:xfrm>
          <a:prstGeom prst="rect">
            <a:avLst/>
          </a:prstGeom>
        </p:spPr>
      </p:pic>
      <p:sp>
        <p:nvSpPr>
          <p:cNvPr id="6" name="Título 1"/>
          <p:cNvSpPr>
            <a:spLocks noGrp="1"/>
          </p:cNvSpPr>
          <p:nvPr>
            <p:ph type="title"/>
          </p:nvPr>
        </p:nvSpPr>
        <p:spPr>
          <a:xfrm>
            <a:off x="1506072" y="27891"/>
            <a:ext cx="5823854" cy="1325563"/>
          </a:xfrm>
        </p:spPr>
        <p:txBody>
          <a:bodyPr/>
          <a:lstStyle/>
          <a:p>
            <a:r>
              <a:rPr lang="es-ES" dirty="0"/>
              <a:t>Riesgo Cardiovascular</a:t>
            </a:r>
          </a:p>
        </p:txBody>
      </p:sp>
    </p:spTree>
    <p:extLst>
      <p:ext uri="{BB962C8B-B14F-4D97-AF65-F5344CB8AC3E}">
        <p14:creationId xmlns:p14="http://schemas.microsoft.com/office/powerpoint/2010/main" val="3337888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Riesgo Cardiovascular</a:t>
            </a:r>
          </a:p>
        </p:txBody>
      </p:sp>
      <p:sp>
        <p:nvSpPr>
          <p:cNvPr id="3" name="Marcador de contenido 2"/>
          <p:cNvSpPr>
            <a:spLocks noGrp="1"/>
          </p:cNvSpPr>
          <p:nvPr>
            <p:ph idx="1"/>
          </p:nvPr>
        </p:nvSpPr>
        <p:spPr>
          <a:xfrm>
            <a:off x="534278" y="1556791"/>
            <a:ext cx="8188256" cy="4690261"/>
          </a:xfrm>
        </p:spPr>
        <p:txBody>
          <a:bodyPr/>
          <a:lstStyle/>
          <a:p>
            <a:r>
              <a:rPr lang="es-ES" b="1" dirty="0" smtClean="0"/>
              <a:t>Todos los AINE </a:t>
            </a:r>
            <a:r>
              <a:rPr lang="es-ES" dirty="0" smtClean="0"/>
              <a:t>se asocian a riego CV, básicamente en pacientes con factores de riesgo</a:t>
            </a:r>
          </a:p>
          <a:p>
            <a:pPr lvl="1"/>
            <a:r>
              <a:rPr lang="es-ES" dirty="0" smtClean="0"/>
              <a:t>SCA </a:t>
            </a:r>
            <a:r>
              <a:rPr lang="es-ES" dirty="0"/>
              <a:t>y episodios CV </a:t>
            </a:r>
            <a:r>
              <a:rPr lang="es-ES" dirty="0" err="1" smtClean="0"/>
              <a:t>aterotrombóticos</a:t>
            </a:r>
            <a:endParaRPr lang="es-ES" dirty="0" smtClean="0"/>
          </a:p>
          <a:p>
            <a:r>
              <a:rPr lang="es-ES" dirty="0" smtClean="0"/>
              <a:t>El efecto es </a:t>
            </a:r>
            <a:r>
              <a:rPr lang="es-ES" b="1" dirty="0" smtClean="0"/>
              <a:t>dosis y tiempo dependiente</a:t>
            </a:r>
            <a:endParaRPr lang="es-ES" b="1" dirty="0"/>
          </a:p>
          <a:p>
            <a:r>
              <a:rPr lang="es-ES" b="1" dirty="0" smtClean="0"/>
              <a:t>Naproxeno</a:t>
            </a:r>
            <a:r>
              <a:rPr lang="es-ES" dirty="0" smtClean="0"/>
              <a:t> se asocia a un menor riesgo CV</a:t>
            </a:r>
          </a:p>
          <a:p>
            <a:r>
              <a:rPr lang="es-ES" dirty="0" smtClean="0"/>
              <a:t>El riesgo CV está asociado al efecto </a:t>
            </a:r>
            <a:r>
              <a:rPr lang="es-ES" b="1" dirty="0" smtClean="0"/>
              <a:t>inhibidor COX-2 </a:t>
            </a:r>
            <a:r>
              <a:rPr lang="es-ES" dirty="0" smtClean="0"/>
              <a:t>(de menor a mayor riesgo):</a:t>
            </a:r>
          </a:p>
          <a:p>
            <a:pPr marL="800100" lvl="1" indent="-342900">
              <a:buFont typeface="+mj-lt"/>
              <a:buAutoNum type="arabicPeriod"/>
            </a:pPr>
            <a:r>
              <a:rPr lang="es-ES" sz="2200" dirty="0" smtClean="0">
                <a:solidFill>
                  <a:srgbClr val="203864"/>
                </a:solidFill>
              </a:rPr>
              <a:t>Ibuprofeno</a:t>
            </a:r>
          </a:p>
          <a:p>
            <a:pPr marL="800100" lvl="1" indent="-342900">
              <a:buFont typeface="+mj-lt"/>
              <a:buAutoNum type="arabicPeriod"/>
            </a:pPr>
            <a:r>
              <a:rPr lang="es-ES" sz="2200" dirty="0" smtClean="0">
                <a:solidFill>
                  <a:srgbClr val="203864"/>
                </a:solidFill>
              </a:rPr>
              <a:t>Diclofenaco</a:t>
            </a:r>
          </a:p>
          <a:p>
            <a:pPr marL="800100" lvl="1" indent="-342900">
              <a:buFont typeface="+mj-lt"/>
              <a:buAutoNum type="arabicPeriod"/>
            </a:pPr>
            <a:r>
              <a:rPr lang="es-ES" sz="2200" dirty="0" err="1" smtClean="0">
                <a:solidFill>
                  <a:srgbClr val="203864"/>
                </a:solidFill>
              </a:rPr>
              <a:t>Celecoxib</a:t>
            </a:r>
            <a:endParaRPr lang="es-ES" sz="2200" dirty="0" smtClean="0">
              <a:solidFill>
                <a:srgbClr val="203864"/>
              </a:solidFill>
            </a:endParaRPr>
          </a:p>
          <a:p>
            <a:pPr marL="800100" lvl="1" indent="-342900">
              <a:buFont typeface="+mj-lt"/>
              <a:buAutoNum type="arabicPeriod"/>
            </a:pPr>
            <a:r>
              <a:rPr lang="es-ES" sz="2200" dirty="0" err="1" smtClean="0">
                <a:solidFill>
                  <a:srgbClr val="203864"/>
                </a:solidFill>
              </a:rPr>
              <a:t>Rofecoxib</a:t>
            </a:r>
            <a:endParaRPr lang="es-ES" sz="2200" dirty="0">
              <a:solidFill>
                <a:srgbClr val="203864"/>
              </a:solidFill>
            </a:endParaRPr>
          </a:p>
        </p:txBody>
      </p:sp>
      <p:sp>
        <p:nvSpPr>
          <p:cNvPr id="9" name="7 CuadroTexto"/>
          <p:cNvSpPr txBox="1"/>
          <p:nvPr/>
        </p:nvSpPr>
        <p:spPr>
          <a:xfrm>
            <a:off x="3995935" y="6247053"/>
            <a:ext cx="5096547" cy="461665"/>
          </a:xfrm>
          <a:prstGeom prst="rect">
            <a:avLst/>
          </a:prstGeom>
          <a:noFill/>
        </p:spPr>
        <p:txBody>
          <a:bodyPr wrap="square" rtlCol="0">
            <a:spAutoFit/>
          </a:bodyPr>
          <a:lstStyle/>
          <a:p>
            <a:pPr algn="r"/>
            <a:r>
              <a:rPr lang="en-US" sz="1200" b="1" dirty="0" smtClean="0">
                <a:solidFill>
                  <a:schemeClr val="bg1">
                    <a:lumMod val="50000"/>
                  </a:schemeClr>
                </a:solidFill>
              </a:rPr>
              <a:t>Bello et al</a:t>
            </a:r>
            <a:r>
              <a:rPr lang="en-US" sz="1200" b="1" dirty="0">
                <a:solidFill>
                  <a:schemeClr val="bg1">
                    <a:lumMod val="50000"/>
                  </a:schemeClr>
                </a:solidFill>
              </a:rPr>
              <a:t>. Cardiovascular risk with non-steroidal anti-inflammatory drugs: clinical implications</a:t>
            </a:r>
            <a:r>
              <a:rPr lang="en-US" sz="1200" b="1" dirty="0" smtClean="0">
                <a:solidFill>
                  <a:schemeClr val="bg1">
                    <a:lumMod val="50000"/>
                  </a:schemeClr>
                </a:solidFill>
              </a:rPr>
              <a:t>. Drug </a:t>
            </a:r>
            <a:r>
              <a:rPr lang="en-US" sz="1200" b="1" dirty="0" err="1" smtClean="0">
                <a:solidFill>
                  <a:schemeClr val="bg1">
                    <a:lumMod val="50000"/>
                  </a:schemeClr>
                </a:solidFill>
              </a:rPr>
              <a:t>Saf</a:t>
            </a:r>
            <a:r>
              <a:rPr lang="en-US" sz="1200" b="1" dirty="0" smtClean="0">
                <a:solidFill>
                  <a:schemeClr val="bg1">
                    <a:lumMod val="50000"/>
                  </a:schemeClr>
                </a:solidFill>
              </a:rPr>
              <a:t> 2014</a:t>
            </a:r>
            <a:endParaRPr lang="en-US" sz="1200" b="1" dirty="0">
              <a:solidFill>
                <a:schemeClr val="bg1">
                  <a:lumMod val="50000"/>
                </a:schemeClr>
              </a:solidFill>
            </a:endParaRPr>
          </a:p>
        </p:txBody>
      </p:sp>
    </p:spTree>
    <p:extLst>
      <p:ext uri="{BB962C8B-B14F-4D97-AF65-F5344CB8AC3E}">
        <p14:creationId xmlns:p14="http://schemas.microsoft.com/office/powerpoint/2010/main" val="641552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Introducción</a:t>
            </a:r>
          </a:p>
        </p:txBody>
      </p:sp>
      <p:sp>
        <p:nvSpPr>
          <p:cNvPr id="3" name="Marcador de contenido 2"/>
          <p:cNvSpPr>
            <a:spLocks noGrp="1"/>
          </p:cNvSpPr>
          <p:nvPr>
            <p:ph idx="1"/>
          </p:nvPr>
        </p:nvSpPr>
        <p:spPr>
          <a:xfrm>
            <a:off x="395536" y="1844824"/>
            <a:ext cx="4104456" cy="1800199"/>
          </a:xfrm>
        </p:spPr>
        <p:txBody>
          <a:bodyPr/>
          <a:lstStyle/>
          <a:p>
            <a:r>
              <a:rPr lang="es-ES" sz="2400" dirty="0"/>
              <a:t>Muy consumidos</a:t>
            </a:r>
          </a:p>
          <a:p>
            <a:r>
              <a:rPr lang="es-ES" sz="2400" dirty="0"/>
              <a:t>Prescripción en aumento</a:t>
            </a:r>
          </a:p>
          <a:p>
            <a:r>
              <a:rPr lang="es-ES" sz="2400" dirty="0"/>
              <a:t>Principal indicación: </a:t>
            </a:r>
            <a:r>
              <a:rPr lang="es-ES" sz="2400" b="1" dirty="0"/>
              <a:t>Analgésicos</a:t>
            </a:r>
          </a:p>
          <a:p>
            <a:pPr marL="0" indent="0">
              <a:buNone/>
            </a:pPr>
            <a:endParaRPr lang="es-ES" sz="2400" dirty="0"/>
          </a:p>
        </p:txBody>
      </p:sp>
      <p:pic>
        <p:nvPicPr>
          <p:cNvPr id="11" name="Imagen 10"/>
          <p:cNvPicPr>
            <a:picLocks noChangeAspect="1"/>
          </p:cNvPicPr>
          <p:nvPr/>
        </p:nvPicPr>
        <p:blipFill>
          <a:blip r:embed="rId3"/>
          <a:stretch>
            <a:fillRect/>
          </a:stretch>
        </p:blipFill>
        <p:spPr>
          <a:xfrm>
            <a:off x="395536" y="3906961"/>
            <a:ext cx="4380751" cy="2244932"/>
          </a:xfrm>
          <a:prstGeom prst="rect">
            <a:avLst/>
          </a:prstGeom>
        </p:spPr>
      </p:pic>
      <p:sp>
        <p:nvSpPr>
          <p:cNvPr id="12" name="Marcador de contenido 2"/>
          <p:cNvSpPr txBox="1">
            <a:spLocks/>
          </p:cNvSpPr>
          <p:nvPr/>
        </p:nvSpPr>
        <p:spPr bwMode="auto">
          <a:xfrm>
            <a:off x="4644008" y="1844825"/>
            <a:ext cx="4608512" cy="239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t>Perfil de seguridad variable</a:t>
            </a:r>
          </a:p>
          <a:p>
            <a:r>
              <a:rPr lang="es-ES" sz="2400" b="1" dirty="0"/>
              <a:t>No inocuos: </a:t>
            </a:r>
            <a:r>
              <a:rPr lang="es-ES" sz="2400" b="1" dirty="0" err="1"/>
              <a:t>RAMs</a:t>
            </a:r>
            <a:r>
              <a:rPr lang="es-ES" sz="2400" b="1" dirty="0"/>
              <a:t> GI y CV</a:t>
            </a:r>
            <a:r>
              <a:rPr lang="es-ES" sz="2400" dirty="0"/>
              <a:t>, variables según:</a:t>
            </a:r>
          </a:p>
          <a:p>
            <a:pPr lvl="1"/>
            <a:r>
              <a:rPr lang="es-ES" sz="2000" dirty="0"/>
              <a:t>Tipo de AINE</a:t>
            </a:r>
          </a:p>
          <a:p>
            <a:pPr lvl="1"/>
            <a:r>
              <a:rPr lang="es-ES" sz="2000" dirty="0"/>
              <a:t>Dosis</a:t>
            </a:r>
          </a:p>
          <a:p>
            <a:pPr lvl="1"/>
            <a:r>
              <a:rPr lang="es-ES" sz="2000" dirty="0"/>
              <a:t>Factores de riesgo individuales</a:t>
            </a:r>
            <a:endParaRPr lang="es-ES" sz="2000" b="1" dirty="0"/>
          </a:p>
          <a:p>
            <a:pPr marL="0" indent="0">
              <a:buFont typeface="Arial" panose="020B0604020202020204" pitchFamily="34" charset="0"/>
              <a:buNone/>
            </a:pPr>
            <a:endParaRPr lang="es-ES" sz="2400" dirty="0"/>
          </a:p>
        </p:txBody>
      </p:sp>
    </p:spTree>
    <p:extLst>
      <p:ext uri="{BB962C8B-B14F-4D97-AF65-F5344CB8AC3E}">
        <p14:creationId xmlns:p14="http://schemas.microsoft.com/office/powerpoint/2010/main" val="3718679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Riesgo Cardiovascular</a:t>
            </a:r>
          </a:p>
        </p:txBody>
      </p:sp>
      <p:sp>
        <p:nvSpPr>
          <p:cNvPr id="9" name="7 CuadroTexto"/>
          <p:cNvSpPr txBox="1"/>
          <p:nvPr/>
        </p:nvSpPr>
        <p:spPr>
          <a:xfrm>
            <a:off x="2555776" y="6166120"/>
            <a:ext cx="6445152" cy="276999"/>
          </a:xfrm>
          <a:prstGeom prst="rect">
            <a:avLst/>
          </a:prstGeom>
          <a:noFill/>
        </p:spPr>
        <p:txBody>
          <a:bodyPr wrap="square" rtlCol="0">
            <a:spAutoFit/>
          </a:bodyPr>
          <a:lstStyle/>
          <a:p>
            <a:pPr algn="r"/>
            <a:r>
              <a:rPr lang="en-US" sz="1200" b="1" dirty="0" err="1" smtClean="0">
                <a:solidFill>
                  <a:schemeClr val="bg1">
                    <a:lumMod val="50000"/>
                  </a:schemeClr>
                </a:solidFill>
              </a:rPr>
              <a:t>Farkouh</a:t>
            </a:r>
            <a:r>
              <a:rPr lang="en-US" sz="1200" b="1" dirty="0" smtClean="0">
                <a:solidFill>
                  <a:schemeClr val="bg1">
                    <a:lumMod val="50000"/>
                  </a:schemeClr>
                </a:solidFill>
              </a:rPr>
              <a:t> et al. Am J Cardiology 2009</a:t>
            </a:r>
            <a:endParaRPr lang="en-US" sz="1200" b="1" dirty="0">
              <a:solidFill>
                <a:schemeClr val="bg1">
                  <a:lumMod val="50000"/>
                </a:schemeClr>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3409240765"/>
              </p:ext>
            </p:extLst>
          </p:nvPr>
        </p:nvGraphicFramePr>
        <p:xfrm>
          <a:off x="827583" y="2276871"/>
          <a:ext cx="7632850" cy="3097912"/>
        </p:xfrm>
        <a:graphic>
          <a:graphicData uri="http://schemas.openxmlformats.org/drawingml/2006/table">
            <a:tbl>
              <a:tblPr firstRow="1" bandRow="1">
                <a:tableStyleId>{5C22544A-7EE6-4342-B048-85BDC9FD1C3A}</a:tableStyleId>
              </a:tblPr>
              <a:tblGrid>
                <a:gridCol w="1440161"/>
                <a:gridCol w="1612979"/>
                <a:gridCol w="1526570"/>
                <a:gridCol w="1526570"/>
                <a:gridCol w="1526570"/>
              </a:tblGrid>
              <a:tr h="1116712">
                <a:tc>
                  <a:txBody>
                    <a:bodyPr/>
                    <a:lstStyle/>
                    <a:p>
                      <a:pPr algn="ctr"/>
                      <a:r>
                        <a:rPr lang="es-ES" sz="2000" dirty="0" smtClean="0"/>
                        <a:t>Fármaco</a:t>
                      </a:r>
                      <a:endParaRPr lang="es-ES" sz="2000" dirty="0"/>
                    </a:p>
                  </a:txBody>
                  <a:tcPr anchor="ctr"/>
                </a:tc>
                <a:tc>
                  <a:txBody>
                    <a:bodyPr/>
                    <a:lstStyle/>
                    <a:p>
                      <a:pPr algn="ctr"/>
                      <a:r>
                        <a:rPr lang="es-ES" sz="2000" dirty="0" smtClean="0"/>
                        <a:t>Selectividad COX-2</a:t>
                      </a:r>
                      <a:endParaRPr lang="es-ES" sz="2000" dirty="0"/>
                    </a:p>
                  </a:txBody>
                  <a:tcPr anchor="ctr"/>
                </a:tc>
                <a:tc>
                  <a:txBody>
                    <a:bodyPr/>
                    <a:lstStyle/>
                    <a:p>
                      <a:pPr algn="ctr"/>
                      <a:r>
                        <a:rPr lang="es-ES" sz="2000" dirty="0" smtClean="0"/>
                        <a:t>Efecto CV dosis-dependiente</a:t>
                      </a:r>
                      <a:endParaRPr lang="es-ES" sz="2000" dirty="0"/>
                    </a:p>
                  </a:txBody>
                  <a:tcPr anchor="ctr"/>
                </a:tc>
                <a:tc>
                  <a:txBody>
                    <a:bodyPr/>
                    <a:lstStyle/>
                    <a:p>
                      <a:pPr algn="ctr"/>
                      <a:r>
                        <a:rPr lang="es-ES" sz="2000" dirty="0" smtClean="0"/>
                        <a:t>↑Presión sanguínea</a:t>
                      </a:r>
                      <a:endParaRPr lang="es-ES" sz="2000" dirty="0"/>
                    </a:p>
                  </a:txBody>
                  <a:tcPr anchor="ctr"/>
                </a:tc>
                <a:tc>
                  <a:txBody>
                    <a:bodyPr/>
                    <a:lstStyle/>
                    <a:p>
                      <a:pPr algn="ctr"/>
                      <a:r>
                        <a:rPr lang="es-ES" sz="2000" dirty="0" smtClean="0"/>
                        <a:t>Interacción con AAS</a:t>
                      </a:r>
                      <a:endParaRPr lang="es-ES" sz="2000" dirty="0"/>
                    </a:p>
                  </a:txBody>
                  <a:tcPr anchor="ctr"/>
                </a:tc>
              </a:tr>
              <a:tr h="182880">
                <a:tc>
                  <a:txBody>
                    <a:bodyPr/>
                    <a:lstStyle/>
                    <a:p>
                      <a:pPr algn="ctr"/>
                      <a:r>
                        <a:rPr lang="es-ES" sz="2000" b="1" dirty="0" smtClean="0"/>
                        <a:t>Naproxeno</a:t>
                      </a:r>
                      <a:endParaRPr lang="es-ES" sz="2000" b="1"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r>
              <a:tr h="370840">
                <a:tc>
                  <a:txBody>
                    <a:bodyPr/>
                    <a:lstStyle/>
                    <a:p>
                      <a:pPr algn="ctr"/>
                      <a:r>
                        <a:rPr lang="es-ES" sz="2000" b="1" dirty="0" smtClean="0"/>
                        <a:t>Ibuprofeno</a:t>
                      </a:r>
                      <a:endParaRPr lang="es-ES" sz="2000" b="1"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r>
              <a:tr h="370840">
                <a:tc>
                  <a:txBody>
                    <a:bodyPr/>
                    <a:lstStyle/>
                    <a:p>
                      <a:pPr algn="ctr"/>
                      <a:r>
                        <a:rPr lang="es-ES" sz="2000" b="1" dirty="0" smtClean="0"/>
                        <a:t>Diclofenaco</a:t>
                      </a:r>
                      <a:endParaRPr lang="es-ES" sz="2000" b="1"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r>
              <a:tr h="370840">
                <a:tc>
                  <a:txBody>
                    <a:bodyPr/>
                    <a:lstStyle/>
                    <a:p>
                      <a:pPr algn="ctr"/>
                      <a:r>
                        <a:rPr lang="es-ES" sz="2000" b="1" dirty="0" err="1" smtClean="0"/>
                        <a:t>Rofecoxib</a:t>
                      </a:r>
                      <a:endParaRPr lang="es-ES" sz="2000" b="1"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r>
              <a:tr h="370840">
                <a:tc>
                  <a:txBody>
                    <a:bodyPr/>
                    <a:lstStyle/>
                    <a:p>
                      <a:pPr algn="ctr"/>
                      <a:r>
                        <a:rPr lang="es-ES" sz="2000" b="1" dirty="0" err="1" smtClean="0"/>
                        <a:t>Celecoxib</a:t>
                      </a:r>
                      <a:endParaRPr lang="es-ES" sz="2000" b="1"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c>
                  <a:txBody>
                    <a:bodyPr/>
                    <a:lstStyle/>
                    <a:p>
                      <a:pPr algn="ctr"/>
                      <a:r>
                        <a:rPr lang="es-ES" sz="2000" dirty="0" smtClean="0"/>
                        <a:t>?</a:t>
                      </a:r>
                      <a:endParaRPr lang="es-ES" sz="2000" dirty="0"/>
                    </a:p>
                  </a:txBody>
                  <a:tcPr/>
                </a:tc>
              </a:tr>
            </a:tbl>
          </a:graphicData>
        </a:graphic>
      </p:graphicFrame>
      <p:sp>
        <p:nvSpPr>
          <p:cNvPr id="7" name="CuadroTexto 6"/>
          <p:cNvSpPr txBox="1"/>
          <p:nvPr/>
        </p:nvSpPr>
        <p:spPr>
          <a:xfrm>
            <a:off x="2247610" y="1815207"/>
            <a:ext cx="6212823" cy="461665"/>
          </a:xfrm>
          <a:prstGeom prst="rect">
            <a:avLst/>
          </a:prstGeom>
          <a:solidFill>
            <a:srgbClr val="5B9BD5"/>
          </a:solidFill>
          <a:ln w="25400">
            <a:solidFill>
              <a:schemeClr val="bg1"/>
            </a:solidFill>
          </a:ln>
        </p:spPr>
        <p:txBody>
          <a:bodyPr wrap="square" rtlCol="0">
            <a:spAutoFit/>
          </a:bodyPr>
          <a:lstStyle/>
          <a:p>
            <a:pPr algn="ctr"/>
            <a:r>
              <a:rPr lang="es-ES" sz="2400" b="1" dirty="0" smtClean="0">
                <a:solidFill>
                  <a:schemeClr val="bg1"/>
                </a:solidFill>
              </a:rPr>
              <a:t>Variables que definen toxicidad CV</a:t>
            </a:r>
            <a:endParaRPr lang="es-ES" sz="2400" b="1" dirty="0">
              <a:solidFill>
                <a:schemeClr val="bg1"/>
              </a:solidFill>
            </a:endParaRPr>
          </a:p>
        </p:txBody>
      </p:sp>
    </p:spTree>
    <p:extLst>
      <p:ext uri="{BB962C8B-B14F-4D97-AF65-F5344CB8AC3E}">
        <p14:creationId xmlns:p14="http://schemas.microsoft.com/office/powerpoint/2010/main" val="1552849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Riesgo Cardiovascular</a:t>
            </a:r>
          </a:p>
        </p:txBody>
      </p:sp>
      <p:sp>
        <p:nvSpPr>
          <p:cNvPr id="3" name="Marcador de contenido 2"/>
          <p:cNvSpPr>
            <a:spLocks noGrp="1"/>
          </p:cNvSpPr>
          <p:nvPr>
            <p:ph idx="1"/>
          </p:nvPr>
        </p:nvSpPr>
        <p:spPr>
          <a:xfrm>
            <a:off x="534278" y="1556792"/>
            <a:ext cx="8188256" cy="1512168"/>
          </a:xfrm>
        </p:spPr>
        <p:txBody>
          <a:bodyPr/>
          <a:lstStyle/>
          <a:p>
            <a:r>
              <a:rPr lang="es-ES" sz="2400" dirty="0"/>
              <a:t>SCA y episodios CV aterotrombóticos</a:t>
            </a:r>
          </a:p>
          <a:p>
            <a:r>
              <a:rPr lang="es-ES" sz="2400" dirty="0"/>
              <a:t>Sin diferencias entre </a:t>
            </a:r>
            <a:r>
              <a:rPr lang="es-ES" sz="2400" dirty="0" err="1"/>
              <a:t>AINEs</a:t>
            </a:r>
            <a:r>
              <a:rPr lang="es-ES" sz="2400" dirty="0"/>
              <a:t> tradicionales y </a:t>
            </a:r>
            <a:r>
              <a:rPr lang="es-ES" sz="2400" dirty="0" err="1"/>
              <a:t>COXIBs</a:t>
            </a:r>
            <a:r>
              <a:rPr lang="es-ES" sz="2400" dirty="0"/>
              <a:t>: </a:t>
            </a:r>
            <a:r>
              <a:rPr lang="es-ES" sz="2400" dirty="0">
                <a:solidFill>
                  <a:srgbClr val="FF0000"/>
                </a:solidFill>
              </a:rPr>
              <a:t>SEGURO!!!</a:t>
            </a:r>
          </a:p>
        </p:txBody>
      </p:sp>
      <p:pic>
        <p:nvPicPr>
          <p:cNvPr id="8" name="Imagen 7"/>
          <p:cNvPicPr>
            <a:picLocks noChangeAspect="1"/>
          </p:cNvPicPr>
          <p:nvPr/>
        </p:nvPicPr>
        <p:blipFill>
          <a:blip r:embed="rId3"/>
          <a:stretch>
            <a:fillRect/>
          </a:stretch>
        </p:blipFill>
        <p:spPr>
          <a:xfrm>
            <a:off x="1257865" y="2585286"/>
            <a:ext cx="6770519" cy="3580017"/>
          </a:xfrm>
          <a:prstGeom prst="rect">
            <a:avLst/>
          </a:prstGeom>
        </p:spPr>
      </p:pic>
      <p:sp>
        <p:nvSpPr>
          <p:cNvPr id="9" name="7 CuadroTexto"/>
          <p:cNvSpPr txBox="1"/>
          <p:nvPr/>
        </p:nvSpPr>
        <p:spPr>
          <a:xfrm>
            <a:off x="2647331" y="6247053"/>
            <a:ext cx="6445152" cy="461665"/>
          </a:xfrm>
          <a:prstGeom prst="rect">
            <a:avLst/>
          </a:prstGeom>
          <a:noFill/>
        </p:spPr>
        <p:txBody>
          <a:bodyPr wrap="square" rtlCol="0">
            <a:spAutoFit/>
          </a:bodyPr>
          <a:lstStyle/>
          <a:p>
            <a:pPr algn="r"/>
            <a:r>
              <a:rPr lang="en-US" sz="1200" b="1" dirty="0">
                <a:solidFill>
                  <a:schemeClr val="bg1">
                    <a:lumMod val="50000"/>
                  </a:schemeClr>
                </a:solidFill>
              </a:rPr>
              <a:t>Do selective cyclo-oxygenase-2 inhibitors and traditional non-steroidal anti-inflammatory drugs increase the risk of </a:t>
            </a:r>
            <a:r>
              <a:rPr lang="en-US" sz="1200" b="1" dirty="0" err="1">
                <a:solidFill>
                  <a:schemeClr val="bg1">
                    <a:lumMod val="50000"/>
                  </a:schemeClr>
                </a:solidFill>
              </a:rPr>
              <a:t>atherothrombosis</a:t>
            </a:r>
            <a:r>
              <a:rPr lang="en-US" sz="1200" b="1" dirty="0">
                <a:solidFill>
                  <a:schemeClr val="bg1">
                    <a:lumMod val="50000"/>
                  </a:schemeClr>
                </a:solidFill>
              </a:rPr>
              <a:t>? Meta-analysis of </a:t>
            </a:r>
            <a:r>
              <a:rPr lang="en-US" sz="1200" b="1" dirty="0" err="1">
                <a:solidFill>
                  <a:schemeClr val="bg1">
                    <a:lumMod val="50000"/>
                  </a:schemeClr>
                </a:solidFill>
              </a:rPr>
              <a:t>randomised</a:t>
            </a:r>
            <a:r>
              <a:rPr lang="en-US" sz="1200" b="1" dirty="0">
                <a:solidFill>
                  <a:schemeClr val="bg1">
                    <a:lumMod val="50000"/>
                  </a:schemeClr>
                </a:solidFill>
              </a:rPr>
              <a:t> trials. BMJ 2006</a:t>
            </a:r>
          </a:p>
        </p:txBody>
      </p:sp>
    </p:spTree>
    <p:extLst>
      <p:ext uri="{BB962C8B-B14F-4D97-AF65-F5344CB8AC3E}">
        <p14:creationId xmlns:p14="http://schemas.microsoft.com/office/powerpoint/2010/main" val="990230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Riesgo Cardiovascular</a:t>
            </a:r>
          </a:p>
        </p:txBody>
      </p:sp>
      <p:sp>
        <p:nvSpPr>
          <p:cNvPr id="9" name="7 CuadroTexto"/>
          <p:cNvSpPr txBox="1"/>
          <p:nvPr/>
        </p:nvSpPr>
        <p:spPr>
          <a:xfrm>
            <a:off x="6084168" y="6098424"/>
            <a:ext cx="2989023" cy="646331"/>
          </a:xfrm>
          <a:prstGeom prst="rect">
            <a:avLst/>
          </a:prstGeom>
          <a:noFill/>
        </p:spPr>
        <p:txBody>
          <a:bodyPr wrap="square" rtlCol="0">
            <a:spAutoFit/>
          </a:bodyPr>
          <a:lstStyle/>
          <a:p>
            <a:pPr algn="r"/>
            <a:r>
              <a:rPr lang="en-US" sz="1200" b="1" dirty="0" err="1">
                <a:solidFill>
                  <a:schemeClr val="bg1">
                    <a:lumMod val="50000"/>
                  </a:schemeClr>
                </a:solidFill>
              </a:rPr>
              <a:t>Nissen</a:t>
            </a:r>
            <a:r>
              <a:rPr lang="en-US" sz="1200" b="1" dirty="0">
                <a:solidFill>
                  <a:schemeClr val="bg1">
                    <a:lumMod val="50000"/>
                  </a:schemeClr>
                </a:solidFill>
              </a:rPr>
              <a:t> SE, et al. Cardiovascular Safety of Celecoxib, Naproxen, or Ibuprofen for </a:t>
            </a:r>
            <a:r>
              <a:rPr lang="en-US" sz="1200" b="1" dirty="0" smtClean="0">
                <a:solidFill>
                  <a:schemeClr val="bg1">
                    <a:lumMod val="50000"/>
                  </a:schemeClr>
                </a:solidFill>
              </a:rPr>
              <a:t>Arthritis. NEJM 2016</a:t>
            </a:r>
            <a:endParaRPr lang="en-US" sz="1200" b="1" dirty="0">
              <a:solidFill>
                <a:schemeClr val="bg1">
                  <a:lumMod val="50000"/>
                </a:schemeClr>
              </a:solidFill>
            </a:endParaRPr>
          </a:p>
        </p:txBody>
      </p:sp>
      <p:pic>
        <p:nvPicPr>
          <p:cNvPr id="7" name="Imagen 6"/>
          <p:cNvPicPr>
            <a:picLocks noChangeAspect="1"/>
          </p:cNvPicPr>
          <p:nvPr/>
        </p:nvPicPr>
        <p:blipFill>
          <a:blip r:embed="rId3"/>
          <a:stretch>
            <a:fillRect/>
          </a:stretch>
        </p:blipFill>
        <p:spPr>
          <a:xfrm rot="5400000">
            <a:off x="1432537" y="1765479"/>
            <a:ext cx="5095085" cy="4671818"/>
          </a:xfrm>
          <a:prstGeom prst="rect">
            <a:avLst/>
          </a:prstGeom>
        </p:spPr>
      </p:pic>
      <p:grpSp>
        <p:nvGrpSpPr>
          <p:cNvPr id="5" name="Grupo 4"/>
          <p:cNvGrpSpPr/>
          <p:nvPr/>
        </p:nvGrpSpPr>
        <p:grpSpPr>
          <a:xfrm>
            <a:off x="5430662" y="3881870"/>
            <a:ext cx="3461818" cy="411226"/>
            <a:chOff x="5430662" y="3866481"/>
            <a:chExt cx="3461818" cy="411226"/>
          </a:xfrm>
        </p:grpSpPr>
        <p:pic>
          <p:nvPicPr>
            <p:cNvPr id="3" name="Imagen 2"/>
            <p:cNvPicPr>
              <a:picLocks noChangeAspect="1"/>
            </p:cNvPicPr>
            <p:nvPr/>
          </p:nvPicPr>
          <p:blipFill>
            <a:blip r:embed="rId4"/>
            <a:stretch>
              <a:fillRect/>
            </a:stretch>
          </p:blipFill>
          <p:spPr>
            <a:xfrm rot="5400000">
              <a:off x="6948264" y="2348879"/>
              <a:ext cx="219518" cy="3254721"/>
            </a:xfrm>
            <a:prstGeom prst="rect">
              <a:avLst/>
            </a:prstGeom>
          </p:spPr>
        </p:pic>
        <p:sp>
          <p:nvSpPr>
            <p:cNvPr id="4" name="CuadroTexto 3"/>
            <p:cNvSpPr txBox="1"/>
            <p:nvPr/>
          </p:nvSpPr>
          <p:spPr>
            <a:xfrm>
              <a:off x="5788805" y="4031486"/>
              <a:ext cx="950385" cy="246221"/>
            </a:xfrm>
            <a:prstGeom prst="rect">
              <a:avLst/>
            </a:prstGeom>
            <a:noFill/>
          </p:spPr>
          <p:txBody>
            <a:bodyPr wrap="square" rtlCol="0">
              <a:spAutoFit/>
            </a:bodyPr>
            <a:lstStyle/>
            <a:p>
              <a:r>
                <a:rPr lang="es-ES" sz="1000" dirty="0" smtClean="0"/>
                <a:t>100 mg/12h</a:t>
              </a:r>
              <a:endParaRPr lang="es-ES" sz="1000" dirty="0"/>
            </a:p>
          </p:txBody>
        </p:sp>
        <p:sp>
          <p:nvSpPr>
            <p:cNvPr id="8" name="CuadroTexto 7"/>
            <p:cNvSpPr txBox="1"/>
            <p:nvPr/>
          </p:nvSpPr>
          <p:spPr>
            <a:xfrm>
              <a:off x="6876256" y="4031486"/>
              <a:ext cx="936104" cy="246221"/>
            </a:xfrm>
            <a:prstGeom prst="rect">
              <a:avLst/>
            </a:prstGeom>
            <a:noFill/>
          </p:spPr>
          <p:txBody>
            <a:bodyPr wrap="square" rtlCol="0">
              <a:spAutoFit/>
            </a:bodyPr>
            <a:lstStyle/>
            <a:p>
              <a:r>
                <a:rPr lang="es-ES" sz="1000" dirty="0" smtClean="0"/>
                <a:t>600 mg/8h</a:t>
              </a:r>
              <a:endParaRPr lang="es-ES" sz="1000" dirty="0"/>
            </a:p>
          </p:txBody>
        </p:sp>
        <p:sp>
          <p:nvSpPr>
            <p:cNvPr id="10" name="CuadroTexto 9"/>
            <p:cNvSpPr txBox="1"/>
            <p:nvPr/>
          </p:nvSpPr>
          <p:spPr>
            <a:xfrm>
              <a:off x="7956376" y="4025664"/>
              <a:ext cx="936104" cy="246221"/>
            </a:xfrm>
            <a:prstGeom prst="rect">
              <a:avLst/>
            </a:prstGeom>
            <a:noFill/>
          </p:spPr>
          <p:txBody>
            <a:bodyPr wrap="square" rtlCol="0">
              <a:spAutoFit/>
            </a:bodyPr>
            <a:lstStyle/>
            <a:p>
              <a:r>
                <a:rPr lang="es-ES" sz="1000" dirty="0" smtClean="0"/>
                <a:t>375 mg/12h</a:t>
              </a:r>
              <a:endParaRPr lang="es-ES" sz="1000" dirty="0"/>
            </a:p>
          </p:txBody>
        </p:sp>
      </p:grpSp>
    </p:spTree>
    <p:extLst>
      <p:ext uri="{BB962C8B-B14F-4D97-AF65-F5344CB8AC3E}">
        <p14:creationId xmlns:p14="http://schemas.microsoft.com/office/powerpoint/2010/main" val="471273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62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Riesgo Cardiovascular</a:t>
            </a:r>
          </a:p>
        </p:txBody>
      </p:sp>
      <p:grpSp>
        <p:nvGrpSpPr>
          <p:cNvPr id="11" name="Grupo 10"/>
          <p:cNvGrpSpPr/>
          <p:nvPr/>
        </p:nvGrpSpPr>
        <p:grpSpPr>
          <a:xfrm>
            <a:off x="35496" y="1484784"/>
            <a:ext cx="4682539" cy="4678814"/>
            <a:chOff x="4359428" y="1558498"/>
            <a:chExt cx="4682539" cy="4678814"/>
          </a:xfrm>
        </p:grpSpPr>
        <p:pic>
          <p:nvPicPr>
            <p:cNvPr id="5" name="Imagen 4"/>
            <p:cNvPicPr>
              <a:picLocks noChangeAspect="1"/>
            </p:cNvPicPr>
            <p:nvPr/>
          </p:nvPicPr>
          <p:blipFill>
            <a:blip r:embed="rId3"/>
            <a:stretch>
              <a:fillRect/>
            </a:stretch>
          </p:blipFill>
          <p:spPr>
            <a:xfrm>
              <a:off x="4359428" y="2190962"/>
              <a:ext cx="4682539" cy="4046350"/>
            </a:xfrm>
            <a:prstGeom prst="rect">
              <a:avLst/>
            </a:prstGeom>
          </p:spPr>
        </p:pic>
        <p:sp>
          <p:nvSpPr>
            <p:cNvPr id="6" name="Marcador de contenido 2"/>
            <p:cNvSpPr txBox="1">
              <a:spLocks/>
            </p:cNvSpPr>
            <p:nvPr/>
          </p:nvSpPr>
          <p:spPr bwMode="auto">
            <a:xfrm>
              <a:off x="4716016" y="1558498"/>
              <a:ext cx="342976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dirty="0"/>
                <a:t>SCORE</a:t>
              </a:r>
            </a:p>
          </p:txBody>
        </p:sp>
      </p:grpSp>
      <p:graphicFrame>
        <p:nvGraphicFramePr>
          <p:cNvPr id="3" name="Tabla 2"/>
          <p:cNvGraphicFramePr>
            <a:graphicFrameLocks noGrp="1"/>
          </p:cNvGraphicFramePr>
          <p:nvPr>
            <p:extLst>
              <p:ext uri="{D42A27DB-BD31-4B8C-83A1-F6EECF244321}">
                <p14:modId xmlns:p14="http://schemas.microsoft.com/office/powerpoint/2010/main" val="116291556"/>
              </p:ext>
            </p:extLst>
          </p:nvPr>
        </p:nvGraphicFramePr>
        <p:xfrm>
          <a:off x="4716016" y="1556792"/>
          <a:ext cx="4356992" cy="5067121"/>
        </p:xfrm>
        <a:graphic>
          <a:graphicData uri="http://schemas.openxmlformats.org/drawingml/2006/table">
            <a:tbl>
              <a:tblPr firstRow="1" bandRow="1">
                <a:tableStyleId>{5C22544A-7EE6-4342-B048-85BDC9FD1C3A}</a:tableStyleId>
              </a:tblPr>
              <a:tblGrid>
                <a:gridCol w="396552">
                  <a:extLst>
                    <a:ext uri="{9D8B030D-6E8A-4147-A177-3AD203B41FA5}">
                      <a16:colId xmlns="" xmlns:a16="http://schemas.microsoft.com/office/drawing/2014/main" val="20000"/>
                    </a:ext>
                  </a:extLst>
                </a:gridCol>
                <a:gridCol w="3960440">
                  <a:extLst>
                    <a:ext uri="{9D8B030D-6E8A-4147-A177-3AD203B41FA5}">
                      <a16:colId xmlns="" xmlns:a16="http://schemas.microsoft.com/office/drawing/2014/main" val="20001"/>
                    </a:ext>
                  </a:extLst>
                </a:gridCol>
              </a:tblGrid>
              <a:tr h="2330817">
                <a:tc>
                  <a:txBody>
                    <a:bodyPr/>
                    <a:lstStyle/>
                    <a:p>
                      <a:pPr algn="ctr"/>
                      <a:r>
                        <a:rPr lang="es-ES" b="1" dirty="0">
                          <a:solidFill>
                            <a:schemeClr val="tx1"/>
                          </a:solidFill>
                        </a:rPr>
                        <a:t>Muy alto</a:t>
                      </a:r>
                    </a:p>
                  </a:txBody>
                  <a:tcPr vert="vert270">
                    <a:solidFill>
                      <a:srgbClr val="FF0000">
                        <a:alpha val="65000"/>
                      </a:srgbClr>
                    </a:solidFill>
                  </a:tcPr>
                </a:tc>
                <a:tc>
                  <a:txBody>
                    <a:bodyPr/>
                    <a:lstStyle/>
                    <a:p>
                      <a:pPr algn="just"/>
                      <a:r>
                        <a:rPr lang="es-ES" sz="1400" b="0" i="0" u="none" strike="noStrike" kern="1200" baseline="0" dirty="0">
                          <a:solidFill>
                            <a:schemeClr val="tx1"/>
                          </a:solidFill>
                          <a:latin typeface="+mn-lt"/>
                          <a:ea typeface="+mn-ea"/>
                          <a:cs typeface="+mn-cs"/>
                        </a:rPr>
                        <a:t>a) Enfermedad cardiovascular documentada, infarto de miocardio previo, SCA previo, revascularización coronaria, otros procedimientos de revascularización arterial, accidente cerebrovascular y enfermedad arterial periférica</a:t>
                      </a:r>
                    </a:p>
                    <a:p>
                      <a:pPr algn="just"/>
                      <a:r>
                        <a:rPr lang="pt-BR" sz="1400" b="0" i="0" u="none" strike="noStrike" kern="1200" baseline="0" dirty="0">
                          <a:solidFill>
                            <a:schemeClr val="tx1"/>
                          </a:solidFill>
                          <a:latin typeface="+mn-lt"/>
                          <a:ea typeface="+mn-ea"/>
                          <a:cs typeface="+mn-cs"/>
                        </a:rPr>
                        <a:t>b) Diabetes mellitus tipo 2 o diabetes mellitus tipo 1 </a:t>
                      </a:r>
                      <a:r>
                        <a:rPr lang="pt-BR" sz="1400" b="0" i="0" u="none" strike="noStrike" kern="1200" baseline="0" dirty="0" err="1">
                          <a:solidFill>
                            <a:schemeClr val="tx1"/>
                          </a:solidFill>
                          <a:latin typeface="+mn-lt"/>
                          <a:ea typeface="+mn-ea"/>
                          <a:cs typeface="+mn-cs"/>
                        </a:rPr>
                        <a:t>asociada</a:t>
                      </a:r>
                      <a:r>
                        <a:rPr lang="pt-BR" sz="1400" b="0" i="0" u="none" strike="noStrike" kern="1200" baseline="0" dirty="0">
                          <a:solidFill>
                            <a:schemeClr val="tx1"/>
                          </a:solidFill>
                          <a:latin typeface="+mn-lt"/>
                          <a:ea typeface="+mn-ea"/>
                          <a:cs typeface="+mn-cs"/>
                        </a:rPr>
                        <a:t> a </a:t>
                      </a:r>
                      <a:r>
                        <a:rPr lang="pt-BR" sz="1400" b="0" i="0" u="none" strike="noStrike" kern="1200" baseline="0" dirty="0" err="1">
                          <a:solidFill>
                            <a:schemeClr val="tx1"/>
                          </a:solidFill>
                          <a:latin typeface="+mn-lt"/>
                          <a:ea typeface="+mn-ea"/>
                          <a:cs typeface="+mn-cs"/>
                        </a:rPr>
                        <a:t>daño</a:t>
                      </a:r>
                      <a:r>
                        <a:rPr lang="pt-BR" sz="1400" b="0" i="0" u="none" strike="noStrike" kern="1200" baseline="0" dirty="0">
                          <a:solidFill>
                            <a:schemeClr val="tx1"/>
                          </a:solidFill>
                          <a:latin typeface="+mn-lt"/>
                          <a:ea typeface="+mn-ea"/>
                          <a:cs typeface="+mn-cs"/>
                        </a:rPr>
                        <a:t> </a:t>
                      </a:r>
                      <a:r>
                        <a:rPr lang="pt-BR" sz="1400" b="0" i="0" u="none" strike="noStrike" kern="1200" baseline="0" dirty="0" err="1">
                          <a:solidFill>
                            <a:schemeClr val="tx1"/>
                          </a:solidFill>
                          <a:latin typeface="+mn-lt"/>
                          <a:ea typeface="+mn-ea"/>
                          <a:cs typeface="+mn-cs"/>
                        </a:rPr>
                        <a:t>en</a:t>
                      </a:r>
                      <a:r>
                        <a:rPr lang="pt-BR" sz="1400" b="0" i="0" u="none" strike="noStrike" kern="1200" baseline="0" dirty="0">
                          <a:solidFill>
                            <a:schemeClr val="tx1"/>
                          </a:solidFill>
                          <a:latin typeface="+mn-lt"/>
                          <a:ea typeface="+mn-ea"/>
                          <a:cs typeface="+mn-cs"/>
                        </a:rPr>
                        <a:t> </a:t>
                      </a:r>
                      <a:r>
                        <a:rPr lang="pt-BR" sz="1400" b="0" i="0" u="none" strike="noStrike" kern="1200" baseline="0" dirty="0" err="1">
                          <a:solidFill>
                            <a:schemeClr val="tx1"/>
                          </a:solidFill>
                          <a:latin typeface="+mn-lt"/>
                          <a:ea typeface="+mn-ea"/>
                          <a:cs typeface="+mn-cs"/>
                        </a:rPr>
                        <a:t>órganos</a:t>
                      </a:r>
                      <a:r>
                        <a:rPr lang="pt-BR" sz="1400" b="0" i="0" u="none" strike="noStrike" kern="1200" baseline="0" dirty="0">
                          <a:solidFill>
                            <a:schemeClr val="tx1"/>
                          </a:solidFill>
                          <a:latin typeface="+mn-lt"/>
                          <a:ea typeface="+mn-ea"/>
                          <a:cs typeface="+mn-cs"/>
                        </a:rPr>
                        <a:t> </a:t>
                      </a:r>
                      <a:r>
                        <a:rPr lang="pt-BR" sz="1400" b="0" i="0" u="none" strike="noStrike" kern="1200" baseline="0" dirty="0" err="1">
                          <a:solidFill>
                            <a:schemeClr val="tx1"/>
                          </a:solidFill>
                          <a:latin typeface="+mn-lt"/>
                          <a:ea typeface="+mn-ea"/>
                          <a:cs typeface="+mn-cs"/>
                        </a:rPr>
                        <a:t>diana</a:t>
                      </a:r>
                      <a:r>
                        <a:rPr lang="pt-BR" sz="1400" b="0" i="0" u="none" strike="noStrike" kern="1200" baseline="0" dirty="0">
                          <a:solidFill>
                            <a:schemeClr val="tx1"/>
                          </a:solidFill>
                          <a:latin typeface="+mn-lt"/>
                          <a:ea typeface="+mn-ea"/>
                          <a:cs typeface="+mn-cs"/>
                        </a:rPr>
                        <a:t> (como </a:t>
                      </a:r>
                      <a:r>
                        <a:rPr lang="pt-BR" sz="1400" b="0" i="0" u="none" strike="noStrike" kern="1200" baseline="0" dirty="0" err="1">
                          <a:solidFill>
                            <a:schemeClr val="tx1"/>
                          </a:solidFill>
                          <a:latin typeface="+mn-lt"/>
                          <a:ea typeface="+mn-ea"/>
                          <a:cs typeface="+mn-cs"/>
                        </a:rPr>
                        <a:t>microalbuminuria</a:t>
                      </a:r>
                      <a:r>
                        <a:rPr lang="pt-BR" sz="1400" b="0" i="0" u="none" strike="noStrike" kern="1200" baseline="0" dirty="0">
                          <a:solidFill>
                            <a:schemeClr val="tx1"/>
                          </a:solidFill>
                          <a:latin typeface="+mn-lt"/>
                          <a:ea typeface="+mn-ea"/>
                          <a:cs typeface="+mn-cs"/>
                        </a:rPr>
                        <a:t>: 30-300 mg/24 h)</a:t>
                      </a:r>
                    </a:p>
                    <a:p>
                      <a:pPr algn="just"/>
                      <a:r>
                        <a:rPr lang="es-ES" sz="1400" b="0" i="0" u="none" strike="noStrike" kern="1200" baseline="0" dirty="0">
                          <a:solidFill>
                            <a:schemeClr val="tx1"/>
                          </a:solidFill>
                          <a:latin typeface="+mn-lt"/>
                          <a:ea typeface="+mn-ea"/>
                          <a:cs typeface="+mn-cs"/>
                        </a:rPr>
                        <a:t>c) Enfermedad renal crónica moderada-grave (filtrado glomerular estimado &lt; 60 ml/min/1,73 m2)</a:t>
                      </a:r>
                    </a:p>
                    <a:p>
                      <a:pPr algn="just"/>
                      <a:r>
                        <a:rPr lang="es-ES" sz="1400" b="0" i="0" u="none" strike="noStrike" kern="1200" baseline="0" dirty="0">
                          <a:solidFill>
                            <a:schemeClr val="tx1"/>
                          </a:solidFill>
                          <a:latin typeface="+mn-lt"/>
                          <a:ea typeface="+mn-ea"/>
                          <a:cs typeface="+mn-cs"/>
                        </a:rPr>
                        <a:t>d) SCORE ≥ 10%.</a:t>
                      </a:r>
                      <a:endParaRPr lang="es-ES" sz="1400" dirty="0">
                        <a:solidFill>
                          <a:schemeClr val="tx1"/>
                        </a:solidFill>
                      </a:endParaRPr>
                    </a:p>
                  </a:txBody>
                  <a:tcPr anchor="ctr">
                    <a:solidFill>
                      <a:srgbClr val="EAEFF7"/>
                    </a:solidFill>
                  </a:tcPr>
                </a:tc>
                <a:extLst>
                  <a:ext uri="{0D108BD9-81ED-4DB2-BD59-A6C34878D82A}">
                    <a16:rowId xmlns="" xmlns:a16="http://schemas.microsoft.com/office/drawing/2014/main" val="10000"/>
                  </a:ext>
                </a:extLst>
              </a:tr>
              <a:tr h="828521">
                <a:tc>
                  <a:txBody>
                    <a:bodyPr/>
                    <a:lstStyle/>
                    <a:p>
                      <a:pPr algn="ctr"/>
                      <a:r>
                        <a:rPr lang="es-ES" b="1" dirty="0">
                          <a:solidFill>
                            <a:schemeClr val="tx1"/>
                          </a:solidFill>
                        </a:rPr>
                        <a:t>Alto</a:t>
                      </a:r>
                    </a:p>
                  </a:txBody>
                  <a:tcPr vert="vert270">
                    <a:solidFill>
                      <a:srgbClr val="FF0000">
                        <a:alpha val="50000"/>
                      </a:srgbClr>
                    </a:solidFill>
                  </a:tcPr>
                </a:tc>
                <a:tc>
                  <a:txBody>
                    <a:bodyPr/>
                    <a:lstStyle/>
                    <a:p>
                      <a:pPr algn="just"/>
                      <a:r>
                        <a:rPr lang="es-ES" sz="1400" dirty="0"/>
                        <a:t>a) Algún factor de riesgo individual marcadamente elevado, hipercolesterolemia familiar o hipertensión arterial grave</a:t>
                      </a:r>
                    </a:p>
                    <a:p>
                      <a:pPr algn="just"/>
                      <a:r>
                        <a:rPr lang="es-ES" sz="1400" dirty="0"/>
                        <a:t>b) SCORE ≥ 5% y &lt; 10%</a:t>
                      </a:r>
                    </a:p>
                  </a:txBody>
                  <a:tcPr anchor="ctr"/>
                </a:tc>
                <a:extLst>
                  <a:ext uri="{0D108BD9-81ED-4DB2-BD59-A6C34878D82A}">
                    <a16:rowId xmlns="" xmlns:a16="http://schemas.microsoft.com/office/drawing/2014/main" val="10001"/>
                  </a:ext>
                </a:extLst>
              </a:tr>
              <a:tr h="1107777">
                <a:tc>
                  <a:txBody>
                    <a:bodyPr/>
                    <a:lstStyle/>
                    <a:p>
                      <a:pPr algn="ctr"/>
                      <a:r>
                        <a:rPr lang="es-ES" b="1" dirty="0">
                          <a:solidFill>
                            <a:schemeClr val="tx1"/>
                          </a:solidFill>
                        </a:rPr>
                        <a:t>Moderado</a:t>
                      </a:r>
                    </a:p>
                  </a:txBody>
                  <a:tcPr vert="vert270">
                    <a:solidFill>
                      <a:srgbClr val="FFC000">
                        <a:alpha val="50000"/>
                      </a:srgbClr>
                    </a:solidFill>
                  </a:tcPr>
                </a:tc>
                <a:tc>
                  <a:txBody>
                    <a:bodyPr/>
                    <a:lstStyle/>
                    <a:p>
                      <a:pPr algn="just"/>
                      <a:r>
                        <a:rPr lang="fr-FR" sz="1400" dirty="0"/>
                        <a:t>SCORE de ≥ 1 y &lt; 5%</a:t>
                      </a:r>
                      <a:endParaRPr lang="es-ES" sz="1400" dirty="0"/>
                    </a:p>
                  </a:txBody>
                  <a:tcPr anchor="ctr"/>
                </a:tc>
                <a:extLst>
                  <a:ext uri="{0D108BD9-81ED-4DB2-BD59-A6C34878D82A}">
                    <a16:rowId xmlns="" xmlns:a16="http://schemas.microsoft.com/office/drawing/2014/main" val="10002"/>
                  </a:ext>
                </a:extLst>
              </a:tr>
              <a:tr h="576064">
                <a:tc>
                  <a:txBody>
                    <a:bodyPr/>
                    <a:lstStyle/>
                    <a:p>
                      <a:pPr algn="ctr"/>
                      <a:r>
                        <a:rPr lang="es-ES" b="1" dirty="0">
                          <a:solidFill>
                            <a:schemeClr val="tx1"/>
                          </a:solidFill>
                        </a:rPr>
                        <a:t>Bajo</a:t>
                      </a:r>
                    </a:p>
                  </a:txBody>
                  <a:tcPr vert="vert270">
                    <a:solidFill>
                      <a:srgbClr val="92D050">
                        <a:alpha val="50000"/>
                      </a:srgbClr>
                    </a:solidFill>
                  </a:tcPr>
                </a:tc>
                <a:tc>
                  <a:txBody>
                    <a:bodyPr/>
                    <a:lstStyle/>
                    <a:p>
                      <a:pPr algn="just"/>
                      <a:r>
                        <a:rPr lang="es-ES" sz="1400" dirty="0"/>
                        <a:t>SCORE &lt; 1% y ausencia de otros factores de riesgo CV</a:t>
                      </a:r>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9325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496" y="27891"/>
            <a:ext cx="7776864" cy="1325563"/>
          </a:xfrm>
        </p:spPr>
        <p:txBody>
          <a:bodyPr>
            <a:normAutofit/>
          </a:bodyPr>
          <a:lstStyle/>
          <a:p>
            <a:r>
              <a:rPr lang="es-ES" dirty="0" err="1"/>
              <a:t>Interferferencia</a:t>
            </a:r>
            <a:r>
              <a:rPr lang="es-ES" dirty="0"/>
              <a:t> con la Actividad </a:t>
            </a:r>
            <a:r>
              <a:rPr lang="es-ES" dirty="0" err="1"/>
              <a:t>Antiagregante</a:t>
            </a:r>
            <a:r>
              <a:rPr lang="es-ES" dirty="0"/>
              <a:t> AAS</a:t>
            </a:r>
          </a:p>
        </p:txBody>
      </p:sp>
      <p:sp>
        <p:nvSpPr>
          <p:cNvPr id="3" name="Marcador de contenido 2"/>
          <p:cNvSpPr>
            <a:spLocks noGrp="1"/>
          </p:cNvSpPr>
          <p:nvPr>
            <p:ph idx="1"/>
          </p:nvPr>
        </p:nvSpPr>
        <p:spPr>
          <a:xfrm>
            <a:off x="2051720" y="5373216"/>
            <a:ext cx="4968552" cy="864096"/>
          </a:xfrm>
          <a:solidFill>
            <a:schemeClr val="accent1">
              <a:alpha val="50000"/>
            </a:schemeClr>
          </a:solidFill>
        </p:spPr>
        <p:txBody>
          <a:bodyPr/>
          <a:lstStyle/>
          <a:p>
            <a:pPr marL="0" indent="0" algn="ctr">
              <a:buNone/>
            </a:pPr>
            <a:r>
              <a:rPr lang="es-ES" sz="2000" dirty="0" err="1"/>
              <a:t>Celecoxib</a:t>
            </a:r>
            <a:r>
              <a:rPr lang="es-ES" sz="2000" dirty="0"/>
              <a:t> a dosis bajas: AINE adecuado pero uso </a:t>
            </a:r>
            <a:r>
              <a:rPr lang="es-ES" sz="2000" i="1" dirty="0"/>
              <a:t>“contraindicado” </a:t>
            </a:r>
            <a:r>
              <a:rPr lang="es-ES" sz="2000" dirty="0"/>
              <a:t>en pacientes que tomen AAS como prevención 2ª</a:t>
            </a:r>
          </a:p>
        </p:txBody>
      </p:sp>
      <p:pic>
        <p:nvPicPr>
          <p:cNvPr id="5" name="Imagen 4"/>
          <p:cNvPicPr>
            <a:picLocks noChangeAspect="1"/>
          </p:cNvPicPr>
          <p:nvPr/>
        </p:nvPicPr>
        <p:blipFill>
          <a:blip r:embed="rId3"/>
          <a:stretch>
            <a:fillRect/>
          </a:stretch>
        </p:blipFill>
        <p:spPr>
          <a:xfrm>
            <a:off x="1619672" y="1491127"/>
            <a:ext cx="6091807" cy="3672407"/>
          </a:xfrm>
          <a:prstGeom prst="rect">
            <a:avLst/>
          </a:prstGeom>
        </p:spPr>
      </p:pic>
    </p:spTree>
    <p:extLst>
      <p:ext uri="{BB962C8B-B14F-4D97-AF65-F5344CB8AC3E}">
        <p14:creationId xmlns:p14="http://schemas.microsoft.com/office/powerpoint/2010/main" val="29508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7891"/>
            <a:ext cx="7992888" cy="1325563"/>
          </a:xfrm>
        </p:spPr>
        <p:txBody>
          <a:bodyPr/>
          <a:lstStyle/>
          <a:p>
            <a:r>
              <a:rPr lang="es-ES" dirty="0"/>
              <a:t>Propuesta Elección Terapéutica</a:t>
            </a:r>
          </a:p>
        </p:txBody>
      </p:sp>
      <p:pic>
        <p:nvPicPr>
          <p:cNvPr id="5" name="Imagen 4"/>
          <p:cNvPicPr>
            <a:picLocks noChangeAspect="1"/>
          </p:cNvPicPr>
          <p:nvPr/>
        </p:nvPicPr>
        <p:blipFill>
          <a:blip r:embed="rId3"/>
          <a:stretch>
            <a:fillRect/>
          </a:stretch>
        </p:blipFill>
        <p:spPr>
          <a:xfrm>
            <a:off x="395536" y="1844824"/>
            <a:ext cx="8485620" cy="4234650"/>
          </a:xfrm>
          <a:prstGeom prst="rect">
            <a:avLst/>
          </a:prstGeom>
        </p:spPr>
      </p:pic>
    </p:spTree>
    <p:extLst>
      <p:ext uri="{BB962C8B-B14F-4D97-AF65-F5344CB8AC3E}">
        <p14:creationId xmlns:p14="http://schemas.microsoft.com/office/powerpoint/2010/main" val="1419363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2"/>
          <a:stretch>
            <a:fillRect/>
          </a:stretch>
        </p:blipFill>
        <p:spPr>
          <a:xfrm>
            <a:off x="5968" y="0"/>
            <a:ext cx="9174543" cy="6889900"/>
          </a:xfrm>
          <a:prstGeom prst="rect">
            <a:avLst/>
          </a:prstGeom>
        </p:spPr>
      </p:pic>
    </p:spTree>
    <p:extLst>
      <p:ext uri="{BB962C8B-B14F-4D97-AF65-F5344CB8AC3E}">
        <p14:creationId xmlns:p14="http://schemas.microsoft.com/office/powerpoint/2010/main" val="3770574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27891"/>
            <a:ext cx="7776864" cy="1325563"/>
          </a:xfrm>
        </p:spPr>
        <p:txBody>
          <a:bodyPr>
            <a:normAutofit/>
          </a:bodyPr>
          <a:lstStyle/>
          <a:p>
            <a:r>
              <a:rPr lang="es-ES" dirty="0"/>
              <a:t>Recomendaciones Generales</a:t>
            </a:r>
          </a:p>
        </p:txBody>
      </p:sp>
      <p:sp>
        <p:nvSpPr>
          <p:cNvPr id="3" name="Marcador de contenido 2"/>
          <p:cNvSpPr>
            <a:spLocks noGrp="1"/>
          </p:cNvSpPr>
          <p:nvPr>
            <p:ph idx="1"/>
          </p:nvPr>
        </p:nvSpPr>
        <p:spPr>
          <a:xfrm>
            <a:off x="628650" y="1484784"/>
            <a:ext cx="7886700" cy="4824536"/>
          </a:xfrm>
        </p:spPr>
        <p:txBody>
          <a:bodyPr/>
          <a:lstStyle/>
          <a:p>
            <a:pPr>
              <a:lnSpc>
                <a:spcPct val="100000"/>
              </a:lnSpc>
            </a:pPr>
            <a:r>
              <a:rPr lang="es-ES" sz="2400" dirty="0"/>
              <a:t>Utilizar </a:t>
            </a:r>
            <a:r>
              <a:rPr lang="es-ES" sz="2400" b="1" dirty="0"/>
              <a:t>dosis bajas </a:t>
            </a:r>
            <a:r>
              <a:rPr lang="es-ES" sz="2400" dirty="0"/>
              <a:t>diarias de </a:t>
            </a:r>
            <a:r>
              <a:rPr lang="es-ES" sz="2400" dirty="0" err="1"/>
              <a:t>AINEs</a:t>
            </a:r>
            <a:r>
              <a:rPr lang="es-ES" sz="2400" dirty="0"/>
              <a:t> o COX2 (incluso AAS 75 mg/día) </a:t>
            </a:r>
          </a:p>
          <a:p>
            <a:pPr>
              <a:lnSpc>
                <a:spcPct val="100000"/>
              </a:lnSpc>
            </a:pPr>
            <a:r>
              <a:rPr lang="es-ES" sz="2400" dirty="0"/>
              <a:t>Emplear </a:t>
            </a:r>
            <a:r>
              <a:rPr lang="es-ES" sz="2400" dirty="0" err="1"/>
              <a:t>AINEs</a:t>
            </a:r>
            <a:r>
              <a:rPr lang="es-ES" sz="2400" dirty="0"/>
              <a:t> con </a:t>
            </a:r>
            <a:r>
              <a:rPr lang="es-ES" sz="2400" b="1" dirty="0"/>
              <a:t>vida media plasmática no prolongada </a:t>
            </a:r>
            <a:r>
              <a:rPr lang="es-ES" sz="2400" dirty="0"/>
              <a:t>o minimizar el uso de las formulaciones de liberación lenta</a:t>
            </a:r>
          </a:p>
          <a:p>
            <a:pPr>
              <a:lnSpc>
                <a:spcPct val="100000"/>
              </a:lnSpc>
            </a:pPr>
            <a:r>
              <a:rPr lang="es-ES" sz="2400" dirty="0"/>
              <a:t>Reducir o suspender (si es posible) el uso </a:t>
            </a:r>
            <a:r>
              <a:rPr lang="es-ES" sz="2400" b="1" dirty="0"/>
              <a:t>concomitante</a:t>
            </a:r>
            <a:r>
              <a:rPr lang="es-ES" sz="2400" dirty="0"/>
              <a:t> de fármacos que aumenten el riesgo de sangrado (otros </a:t>
            </a:r>
            <a:r>
              <a:rPr lang="es-ES" sz="2400" dirty="0" err="1"/>
              <a:t>AINEs</a:t>
            </a:r>
            <a:r>
              <a:rPr lang="es-ES" sz="2400" dirty="0"/>
              <a:t>, </a:t>
            </a:r>
            <a:r>
              <a:rPr lang="es-ES" sz="2400" dirty="0" err="1"/>
              <a:t>antiagregantes</a:t>
            </a:r>
            <a:r>
              <a:rPr lang="es-ES" sz="2400" dirty="0"/>
              <a:t>, anticoagulantes o corticoides)</a:t>
            </a:r>
          </a:p>
          <a:p>
            <a:pPr>
              <a:lnSpc>
                <a:spcPct val="100000"/>
              </a:lnSpc>
            </a:pPr>
            <a:r>
              <a:rPr lang="es-ES" sz="2400" dirty="0"/>
              <a:t>Tomar después de las comidas</a:t>
            </a:r>
          </a:p>
          <a:p>
            <a:pPr>
              <a:lnSpc>
                <a:spcPct val="100000"/>
              </a:lnSpc>
            </a:pPr>
            <a:r>
              <a:rPr lang="es-ES" sz="2400" dirty="0"/>
              <a:t>Ingesta moderada de </a:t>
            </a:r>
            <a:r>
              <a:rPr lang="es-ES" sz="2400" b="1" dirty="0"/>
              <a:t>etanol</a:t>
            </a:r>
          </a:p>
          <a:p>
            <a:pPr>
              <a:lnSpc>
                <a:spcPct val="100000"/>
              </a:lnSpc>
            </a:pPr>
            <a:r>
              <a:rPr lang="es-ES" sz="2400" dirty="0"/>
              <a:t>Evitar el </a:t>
            </a:r>
            <a:r>
              <a:rPr lang="es-ES" sz="2400" b="1" dirty="0"/>
              <a:t>tabaquismo</a:t>
            </a:r>
          </a:p>
          <a:p>
            <a:pPr>
              <a:lnSpc>
                <a:spcPct val="100000"/>
              </a:lnSpc>
            </a:pPr>
            <a:r>
              <a:rPr lang="es-ES" sz="2400" dirty="0"/>
              <a:t>Prescribir preparados con cubierta entérica</a:t>
            </a:r>
          </a:p>
        </p:txBody>
      </p:sp>
    </p:spTree>
    <p:extLst>
      <p:ext uri="{BB962C8B-B14F-4D97-AF65-F5344CB8AC3E}">
        <p14:creationId xmlns:p14="http://schemas.microsoft.com/office/powerpoint/2010/main" val="2362212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67544" y="1556792"/>
            <a:ext cx="8046317" cy="4739290"/>
          </a:xfrm>
          <a:prstGeom prst="rect">
            <a:avLst/>
          </a:prstGeom>
        </p:spPr>
      </p:pic>
      <p:sp>
        <p:nvSpPr>
          <p:cNvPr id="4"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
        <p:nvSpPr>
          <p:cNvPr id="6" name="Título 1"/>
          <p:cNvSpPr>
            <a:spLocks noGrp="1"/>
          </p:cNvSpPr>
          <p:nvPr>
            <p:ph type="title"/>
          </p:nvPr>
        </p:nvSpPr>
        <p:spPr>
          <a:xfrm>
            <a:off x="899592" y="44624"/>
            <a:ext cx="6840760" cy="1325563"/>
          </a:xfrm>
        </p:spPr>
        <p:txBody>
          <a:bodyPr/>
          <a:lstStyle/>
          <a:p>
            <a:r>
              <a:rPr lang="es-ES" dirty="0"/>
              <a:t>Recomendaciones Prescripción</a:t>
            </a:r>
          </a:p>
        </p:txBody>
      </p:sp>
    </p:spTree>
    <p:extLst>
      <p:ext uri="{BB962C8B-B14F-4D97-AF65-F5344CB8AC3E}">
        <p14:creationId xmlns:p14="http://schemas.microsoft.com/office/powerpoint/2010/main" val="30526278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611560" y="1484784"/>
            <a:ext cx="8114738" cy="4770020"/>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2847340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763688" y="1556792"/>
            <a:ext cx="6448836" cy="4976441"/>
          </a:xfrm>
          <a:prstGeom prst="rect">
            <a:avLst/>
          </a:prstGeom>
        </p:spPr>
      </p:pic>
      <p:sp>
        <p:nvSpPr>
          <p:cNvPr id="5" name="1 Título"/>
          <p:cNvSpPr>
            <a:spLocks noGrp="1"/>
          </p:cNvSpPr>
          <p:nvPr>
            <p:ph type="title"/>
          </p:nvPr>
        </p:nvSpPr>
        <p:spPr>
          <a:xfrm>
            <a:off x="1506072" y="27891"/>
            <a:ext cx="5823854" cy="1325563"/>
          </a:xfrm>
        </p:spPr>
        <p:txBody>
          <a:bodyPr/>
          <a:lstStyle/>
          <a:p>
            <a:r>
              <a:rPr lang="es-ES" dirty="0"/>
              <a:t>Mecanismo de Acción</a:t>
            </a:r>
          </a:p>
        </p:txBody>
      </p:sp>
    </p:spTree>
    <p:extLst>
      <p:ext uri="{BB962C8B-B14F-4D97-AF65-F5344CB8AC3E}">
        <p14:creationId xmlns:p14="http://schemas.microsoft.com/office/powerpoint/2010/main" val="1587356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95536" y="1556792"/>
            <a:ext cx="8237896" cy="4698316"/>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1990881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67544" y="1484784"/>
            <a:ext cx="8060002" cy="4739290"/>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2705463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39552" y="1556792"/>
            <a:ext cx="8196844" cy="4756363"/>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3002737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39552" y="1484784"/>
            <a:ext cx="7841054" cy="4681244"/>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1732699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41999" y="1484784"/>
            <a:ext cx="8060002" cy="4759777"/>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1178407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28315" y="1556792"/>
            <a:ext cx="8087370" cy="4701731"/>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22776057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95536" y="1484784"/>
            <a:ext cx="8169475" cy="4749534"/>
          </a:xfrm>
          <a:prstGeom prst="rect">
            <a:avLst/>
          </a:prstGeom>
        </p:spPr>
      </p:pic>
      <p:sp>
        <p:nvSpPr>
          <p:cNvPr id="5" name="Título 1"/>
          <p:cNvSpPr>
            <a:spLocks noGrp="1"/>
          </p:cNvSpPr>
          <p:nvPr>
            <p:ph type="title"/>
          </p:nvPr>
        </p:nvSpPr>
        <p:spPr>
          <a:xfrm>
            <a:off x="899592" y="44624"/>
            <a:ext cx="6840760" cy="1325563"/>
          </a:xfrm>
        </p:spPr>
        <p:txBody>
          <a:bodyPr/>
          <a:lstStyle/>
          <a:p>
            <a:r>
              <a:rPr lang="es-ES" dirty="0"/>
              <a:t>Recomendaciones Prescripción</a:t>
            </a:r>
          </a:p>
        </p:txBody>
      </p:sp>
      <p:sp>
        <p:nvSpPr>
          <p:cNvPr id="6" name="7 CuadroTexto"/>
          <p:cNvSpPr txBox="1"/>
          <p:nvPr/>
        </p:nvSpPr>
        <p:spPr>
          <a:xfrm>
            <a:off x="2267744" y="6309320"/>
            <a:ext cx="6765816" cy="523220"/>
          </a:xfrm>
          <a:prstGeom prst="rect">
            <a:avLst/>
          </a:prstGeom>
          <a:noFill/>
        </p:spPr>
        <p:txBody>
          <a:bodyPr wrap="square" rtlCol="0">
            <a:spAutoFit/>
          </a:bodyPr>
          <a:lstStyle/>
          <a:p>
            <a:pPr algn="r"/>
            <a:r>
              <a:rPr lang="es-ES" sz="1400" b="1" dirty="0">
                <a:solidFill>
                  <a:schemeClr val="bg1">
                    <a:lumMod val="50000"/>
                  </a:schemeClr>
                </a:solidFill>
              </a:rPr>
              <a:t>Recomendaciones para una prescripción segura de antiinflamatorios no esteroideos: documento de consenso SER-SEC-AEG. </a:t>
            </a:r>
            <a:r>
              <a:rPr lang="es-ES" sz="1400" b="1" dirty="0" err="1">
                <a:solidFill>
                  <a:schemeClr val="bg1">
                    <a:lumMod val="50000"/>
                  </a:schemeClr>
                </a:solidFill>
              </a:rPr>
              <a:t>Reumatol</a:t>
            </a:r>
            <a:r>
              <a:rPr lang="es-ES" sz="1400" b="1" dirty="0">
                <a:solidFill>
                  <a:schemeClr val="bg1">
                    <a:lumMod val="50000"/>
                  </a:schemeClr>
                </a:solidFill>
              </a:rPr>
              <a:t> </a:t>
            </a:r>
            <a:r>
              <a:rPr lang="es-ES" sz="1400" b="1" dirty="0" err="1">
                <a:solidFill>
                  <a:schemeClr val="bg1">
                    <a:lumMod val="50000"/>
                  </a:schemeClr>
                </a:solidFill>
              </a:rPr>
              <a:t>Clin</a:t>
            </a:r>
            <a:r>
              <a:rPr lang="es-ES" sz="1400" b="1" dirty="0">
                <a:solidFill>
                  <a:schemeClr val="bg1">
                    <a:lumMod val="50000"/>
                  </a:schemeClr>
                </a:solidFill>
              </a:rPr>
              <a:t> 2014</a:t>
            </a:r>
          </a:p>
        </p:txBody>
      </p:sp>
    </p:spTree>
    <p:extLst>
      <p:ext uri="{BB962C8B-B14F-4D97-AF65-F5344CB8AC3E}">
        <p14:creationId xmlns:p14="http://schemas.microsoft.com/office/powerpoint/2010/main" val="1279618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937"/>
            <a:ext cx="7632848" cy="6459431"/>
          </a:xfrm>
          <a:prstGeom prst="rect">
            <a:avLst/>
          </a:prstGeom>
        </p:spPr>
      </p:pic>
    </p:spTree>
    <p:extLst>
      <p:ext uri="{BB962C8B-B14F-4D97-AF65-F5344CB8AC3E}">
        <p14:creationId xmlns:p14="http://schemas.microsoft.com/office/powerpoint/2010/main" val="1212532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Selectividad Relativa Inhibición COX-1/COX-2</a:t>
            </a:r>
            <a:endParaRPr lang="es-ES" dirty="0"/>
          </a:p>
        </p:txBody>
      </p:sp>
      <p:pic>
        <p:nvPicPr>
          <p:cNvPr id="3" name="Imagen 2"/>
          <p:cNvPicPr>
            <a:picLocks noChangeAspect="1"/>
          </p:cNvPicPr>
          <p:nvPr/>
        </p:nvPicPr>
        <p:blipFill>
          <a:blip r:embed="rId3"/>
          <a:stretch>
            <a:fillRect/>
          </a:stretch>
        </p:blipFill>
        <p:spPr>
          <a:xfrm>
            <a:off x="251520" y="1988840"/>
            <a:ext cx="8730808" cy="4248472"/>
          </a:xfrm>
          <a:prstGeom prst="rect">
            <a:avLst/>
          </a:prstGeom>
        </p:spPr>
      </p:pic>
      <p:sp>
        <p:nvSpPr>
          <p:cNvPr id="4" name="5 Rectángulo redondeado"/>
          <p:cNvSpPr/>
          <p:nvPr/>
        </p:nvSpPr>
        <p:spPr>
          <a:xfrm>
            <a:off x="1115616" y="3068960"/>
            <a:ext cx="936104" cy="3168352"/>
          </a:xfrm>
          <a:prstGeom prst="round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5 Rectángulo redondeado"/>
          <p:cNvSpPr/>
          <p:nvPr/>
        </p:nvSpPr>
        <p:spPr>
          <a:xfrm>
            <a:off x="2051720" y="2204864"/>
            <a:ext cx="5400600" cy="3024336"/>
          </a:xfrm>
          <a:prstGeom prst="roundRect">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redondeado"/>
          <p:cNvSpPr/>
          <p:nvPr/>
        </p:nvSpPr>
        <p:spPr>
          <a:xfrm>
            <a:off x="2699792" y="3068960"/>
            <a:ext cx="216024" cy="3168352"/>
          </a:xfrm>
          <a:prstGeom prst="round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05099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467544" y="44624"/>
            <a:ext cx="7138827" cy="1325563"/>
          </a:xfrm>
        </p:spPr>
        <p:txBody>
          <a:bodyPr>
            <a:normAutofit/>
          </a:bodyPr>
          <a:lstStyle/>
          <a:p>
            <a:r>
              <a:rPr lang="es-ES" dirty="0"/>
              <a:t>Mecanismo de Daño </a:t>
            </a:r>
            <a:r>
              <a:rPr lang="es-ES" dirty="0" smtClean="0"/>
              <a:t>GI por </a:t>
            </a:r>
            <a:r>
              <a:rPr lang="es-ES" dirty="0" err="1"/>
              <a:t>AINEs</a:t>
            </a:r>
            <a:endParaRPr lang="es-ES" dirty="0"/>
          </a:p>
        </p:txBody>
      </p:sp>
      <p:grpSp>
        <p:nvGrpSpPr>
          <p:cNvPr id="4" name="Grupo 3"/>
          <p:cNvGrpSpPr/>
          <p:nvPr/>
        </p:nvGrpSpPr>
        <p:grpSpPr>
          <a:xfrm>
            <a:off x="1757254" y="1484784"/>
            <a:ext cx="5767074" cy="4822811"/>
            <a:chOff x="1787525" y="1700213"/>
            <a:chExt cx="5576888" cy="4322763"/>
          </a:xfrm>
        </p:grpSpPr>
        <p:sp>
          <p:nvSpPr>
            <p:cNvPr id="3" name="AutoShape 3"/>
            <p:cNvSpPr>
              <a:spLocks noChangeAspect="1" noChangeArrowheads="1" noTextEdit="1"/>
            </p:cNvSpPr>
            <p:nvPr/>
          </p:nvSpPr>
          <p:spPr bwMode="auto">
            <a:xfrm>
              <a:off x="1787525" y="1700213"/>
              <a:ext cx="55689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525" y="1700213"/>
              <a:ext cx="5576888"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38014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S" dirty="0"/>
              <a:t>Daño por efecto tópico</a:t>
            </a:r>
            <a:br>
              <a:rPr lang="es-ES" dirty="0"/>
            </a:br>
            <a:r>
              <a:rPr lang="es-ES" sz="3600" dirty="0"/>
              <a:t>Fosfolípidos y Mitocondrias</a:t>
            </a:r>
          </a:p>
        </p:txBody>
      </p:sp>
      <p:pic>
        <p:nvPicPr>
          <p:cNvPr id="1026" name="Picture 2"/>
          <p:cNvPicPr>
            <a:picLocks noChangeAspect="1" noChangeArrowheads="1"/>
          </p:cNvPicPr>
          <p:nvPr/>
        </p:nvPicPr>
        <p:blipFill>
          <a:blip r:embed="rId3" cstate="print"/>
          <a:srcRect/>
          <a:stretch>
            <a:fillRect/>
          </a:stretch>
        </p:blipFill>
        <p:spPr bwMode="auto">
          <a:xfrm>
            <a:off x="942840" y="1641157"/>
            <a:ext cx="7515225" cy="4276725"/>
          </a:xfrm>
          <a:prstGeom prst="rect">
            <a:avLst/>
          </a:prstGeom>
          <a:noFill/>
          <a:ln w="9525">
            <a:noFill/>
            <a:miter lim="800000"/>
            <a:headEnd/>
            <a:tailEnd/>
          </a:ln>
        </p:spPr>
      </p:pic>
      <p:sp>
        <p:nvSpPr>
          <p:cNvPr id="4" name="3 Rectángulo redondeado"/>
          <p:cNvSpPr/>
          <p:nvPr/>
        </p:nvSpPr>
        <p:spPr>
          <a:xfrm>
            <a:off x="5349105" y="2425017"/>
            <a:ext cx="3108960" cy="1234440"/>
          </a:xfrm>
          <a:prstGeom prst="round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redondeado"/>
          <p:cNvSpPr/>
          <p:nvPr/>
        </p:nvSpPr>
        <p:spPr>
          <a:xfrm>
            <a:off x="4351020" y="3947160"/>
            <a:ext cx="1874520" cy="2179320"/>
          </a:xfrm>
          <a:prstGeom prst="round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777240" y="6126480"/>
            <a:ext cx="326136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b="1" dirty="0">
                <a:cs typeface="Arial"/>
              </a:rPr>
              <a:t>↑ PERMEABILIDAD</a:t>
            </a:r>
            <a:endParaRPr lang="es-ES" b="1" dirty="0"/>
          </a:p>
        </p:txBody>
      </p:sp>
      <p:sp>
        <p:nvSpPr>
          <p:cNvPr id="9" name="7 CuadroTexto"/>
          <p:cNvSpPr txBox="1"/>
          <p:nvPr/>
        </p:nvSpPr>
        <p:spPr>
          <a:xfrm>
            <a:off x="3851920" y="6309320"/>
            <a:ext cx="5181640" cy="461665"/>
          </a:xfrm>
          <a:prstGeom prst="rect">
            <a:avLst/>
          </a:prstGeom>
          <a:noFill/>
        </p:spPr>
        <p:txBody>
          <a:bodyPr wrap="square" rtlCol="0">
            <a:spAutoFit/>
          </a:bodyPr>
          <a:lstStyle/>
          <a:p>
            <a:pPr algn="r"/>
            <a:r>
              <a:rPr lang="es-ES" sz="1200" b="1" dirty="0" err="1">
                <a:solidFill>
                  <a:schemeClr val="bg1">
                    <a:lumMod val="50000"/>
                  </a:schemeClr>
                </a:solidFill>
              </a:rPr>
              <a:t>Ingvar</a:t>
            </a:r>
            <a:r>
              <a:rPr lang="es-ES" sz="1200" b="1" dirty="0">
                <a:solidFill>
                  <a:schemeClr val="bg1">
                    <a:lumMod val="50000"/>
                  </a:schemeClr>
                </a:solidFill>
              </a:rPr>
              <a:t> B, et al. </a:t>
            </a:r>
            <a:r>
              <a:rPr lang="es-ES" sz="1200" b="1" dirty="0" err="1">
                <a:solidFill>
                  <a:schemeClr val="bg1">
                    <a:lumMod val="50000"/>
                  </a:schemeClr>
                </a:solidFill>
              </a:rPr>
              <a:t>Mechanisms</a:t>
            </a:r>
            <a:r>
              <a:rPr lang="es-ES" sz="1200" b="1" dirty="0">
                <a:solidFill>
                  <a:schemeClr val="bg1">
                    <a:lumMod val="50000"/>
                  </a:schemeClr>
                </a:solidFill>
              </a:rPr>
              <a:t> of </a:t>
            </a:r>
            <a:r>
              <a:rPr lang="es-ES" sz="1200" b="1" dirty="0" err="1">
                <a:solidFill>
                  <a:schemeClr val="bg1">
                    <a:lumMod val="50000"/>
                  </a:schemeClr>
                </a:solidFill>
              </a:rPr>
              <a:t>damage</a:t>
            </a:r>
            <a:r>
              <a:rPr lang="es-ES" sz="1200" b="1" dirty="0">
                <a:solidFill>
                  <a:schemeClr val="bg1">
                    <a:lumMod val="50000"/>
                  </a:schemeClr>
                </a:solidFill>
              </a:rPr>
              <a:t> to </a:t>
            </a:r>
            <a:r>
              <a:rPr lang="es-ES" sz="1200" b="1" dirty="0" err="1">
                <a:solidFill>
                  <a:schemeClr val="bg1">
                    <a:lumMod val="50000"/>
                  </a:schemeClr>
                </a:solidFill>
              </a:rPr>
              <a:t>the</a:t>
            </a:r>
            <a:r>
              <a:rPr lang="es-ES" sz="1200" b="1" dirty="0">
                <a:solidFill>
                  <a:schemeClr val="bg1">
                    <a:lumMod val="50000"/>
                  </a:schemeClr>
                </a:solidFill>
              </a:rPr>
              <a:t> </a:t>
            </a:r>
            <a:r>
              <a:rPr lang="es-ES" sz="1200" b="1" dirty="0" err="1">
                <a:solidFill>
                  <a:schemeClr val="bg1">
                    <a:lumMod val="50000"/>
                  </a:schemeClr>
                </a:solidFill>
              </a:rPr>
              <a:t>gastroiintestinal</a:t>
            </a:r>
            <a:r>
              <a:rPr lang="es-ES" sz="1200" b="1" dirty="0">
                <a:solidFill>
                  <a:schemeClr val="bg1">
                    <a:lumMod val="50000"/>
                  </a:schemeClr>
                </a:solidFill>
              </a:rPr>
              <a:t> </a:t>
            </a:r>
            <a:r>
              <a:rPr lang="es-ES" sz="1200" b="1" dirty="0" err="1">
                <a:solidFill>
                  <a:schemeClr val="bg1">
                    <a:lumMod val="50000"/>
                  </a:schemeClr>
                </a:solidFill>
              </a:rPr>
              <a:t>tract</a:t>
            </a:r>
            <a:r>
              <a:rPr lang="es-ES" sz="1200" b="1" dirty="0">
                <a:solidFill>
                  <a:schemeClr val="bg1">
                    <a:lumMod val="50000"/>
                  </a:schemeClr>
                </a:solidFill>
              </a:rPr>
              <a:t> </a:t>
            </a:r>
            <a:r>
              <a:rPr lang="es-ES" sz="1200" b="1" dirty="0" err="1">
                <a:solidFill>
                  <a:schemeClr val="bg1">
                    <a:lumMod val="50000"/>
                  </a:schemeClr>
                </a:solidFill>
              </a:rPr>
              <a:t>from</a:t>
            </a:r>
            <a:r>
              <a:rPr lang="es-ES" sz="1200" b="1" dirty="0">
                <a:solidFill>
                  <a:schemeClr val="bg1">
                    <a:lumMod val="50000"/>
                  </a:schemeClr>
                </a:solidFill>
              </a:rPr>
              <a:t> </a:t>
            </a:r>
            <a:r>
              <a:rPr lang="es-ES" sz="1200" b="1" dirty="0" err="1">
                <a:solidFill>
                  <a:schemeClr val="bg1">
                    <a:lumMod val="50000"/>
                  </a:schemeClr>
                </a:solidFill>
              </a:rPr>
              <a:t>nonsteroidal</a:t>
            </a:r>
            <a:r>
              <a:rPr lang="es-ES" sz="1200" b="1" dirty="0">
                <a:solidFill>
                  <a:schemeClr val="bg1">
                    <a:lumMod val="50000"/>
                  </a:schemeClr>
                </a:solidFill>
              </a:rPr>
              <a:t> anti-</a:t>
            </a:r>
            <a:r>
              <a:rPr lang="es-ES" sz="1200" b="1" dirty="0" err="1">
                <a:solidFill>
                  <a:schemeClr val="bg1">
                    <a:lumMod val="50000"/>
                  </a:schemeClr>
                </a:solidFill>
              </a:rPr>
              <a:t>inflammatory</a:t>
            </a:r>
            <a:r>
              <a:rPr lang="es-ES" sz="1200" b="1" dirty="0">
                <a:solidFill>
                  <a:schemeClr val="bg1">
                    <a:lumMod val="50000"/>
                  </a:schemeClr>
                </a:solidFill>
              </a:rPr>
              <a:t> </a:t>
            </a:r>
            <a:r>
              <a:rPr lang="es-ES" sz="1200" b="1" dirty="0" err="1">
                <a:solidFill>
                  <a:schemeClr val="bg1">
                    <a:lumMod val="50000"/>
                  </a:schemeClr>
                </a:solidFill>
              </a:rPr>
              <a:t>drugs</a:t>
            </a:r>
            <a:r>
              <a:rPr lang="es-ES" sz="1200" b="1" dirty="0">
                <a:solidFill>
                  <a:schemeClr val="bg1">
                    <a:lumMod val="50000"/>
                  </a:schemeClr>
                </a:solidFill>
              </a:rPr>
              <a:t>. </a:t>
            </a:r>
            <a:r>
              <a:rPr lang="es-ES" sz="1200" b="1" dirty="0" err="1">
                <a:solidFill>
                  <a:schemeClr val="bg1">
                    <a:lumMod val="50000"/>
                  </a:schemeClr>
                </a:solidFill>
              </a:rPr>
              <a:t>Gastroenterology</a:t>
            </a:r>
            <a:r>
              <a:rPr lang="es-ES" sz="1200" b="1" dirty="0">
                <a:solidFill>
                  <a:schemeClr val="bg1">
                    <a:lumMod val="50000"/>
                  </a:schemeClr>
                </a:solidFill>
              </a:rPr>
              <a:t> 2018</a:t>
            </a:r>
          </a:p>
        </p:txBody>
      </p:sp>
    </p:spTree>
    <p:extLst>
      <p:ext uri="{BB962C8B-B14F-4D97-AF65-F5344CB8AC3E}">
        <p14:creationId xmlns:p14="http://schemas.microsoft.com/office/powerpoint/2010/main" val="246849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Daño por inhibición de COX</a:t>
            </a:r>
          </a:p>
        </p:txBody>
      </p:sp>
      <p:sp>
        <p:nvSpPr>
          <p:cNvPr id="5" name="4 CuadroTexto"/>
          <p:cNvSpPr txBox="1"/>
          <p:nvPr/>
        </p:nvSpPr>
        <p:spPr>
          <a:xfrm>
            <a:off x="718456" y="1567543"/>
            <a:ext cx="7262949" cy="400110"/>
          </a:xfrm>
          <a:prstGeom prst="rect">
            <a:avLst/>
          </a:prstGeom>
          <a:noFill/>
        </p:spPr>
        <p:txBody>
          <a:bodyPr wrap="square" rtlCol="0">
            <a:spAutoFit/>
          </a:bodyPr>
          <a:lstStyle/>
          <a:p>
            <a:r>
              <a:rPr lang="es-ES" sz="2000" b="1" dirty="0">
                <a:solidFill>
                  <a:schemeClr val="accent5">
                    <a:lumMod val="50000"/>
                  </a:schemeClr>
                </a:solidFill>
              </a:rPr>
              <a:t>Favorecido por factores agresivos para la mucosa gastrointestinal</a:t>
            </a:r>
          </a:p>
        </p:txBody>
      </p:sp>
      <p:pic>
        <p:nvPicPr>
          <p:cNvPr id="2050" name="Picture 2"/>
          <p:cNvPicPr>
            <a:picLocks noChangeAspect="1" noChangeArrowheads="1"/>
          </p:cNvPicPr>
          <p:nvPr/>
        </p:nvPicPr>
        <p:blipFill>
          <a:blip r:embed="rId3" cstate="print"/>
          <a:srcRect/>
          <a:stretch>
            <a:fillRect/>
          </a:stretch>
        </p:blipFill>
        <p:spPr bwMode="auto">
          <a:xfrm>
            <a:off x="1403648" y="1967653"/>
            <a:ext cx="6479743" cy="4287679"/>
          </a:xfrm>
          <a:prstGeom prst="rect">
            <a:avLst/>
          </a:prstGeom>
          <a:noFill/>
          <a:ln w="9525">
            <a:noFill/>
            <a:miter lim="800000"/>
            <a:headEnd/>
            <a:tailEnd/>
          </a:ln>
        </p:spPr>
      </p:pic>
      <p:sp>
        <p:nvSpPr>
          <p:cNvPr id="6" name="5 Rectángulo redondeado"/>
          <p:cNvSpPr/>
          <p:nvPr/>
        </p:nvSpPr>
        <p:spPr>
          <a:xfrm>
            <a:off x="1996440" y="2636520"/>
            <a:ext cx="2484120" cy="807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5013960" y="2636520"/>
            <a:ext cx="2484120" cy="807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redondeado"/>
          <p:cNvSpPr/>
          <p:nvPr/>
        </p:nvSpPr>
        <p:spPr>
          <a:xfrm>
            <a:off x="1524000" y="4617720"/>
            <a:ext cx="2484120" cy="184404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6 CuadroTexto"/>
          <p:cNvSpPr txBox="1"/>
          <p:nvPr/>
        </p:nvSpPr>
        <p:spPr>
          <a:xfrm>
            <a:off x="1506072" y="6225835"/>
            <a:ext cx="26338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b="1" dirty="0">
                <a:cs typeface="Arial"/>
              </a:rPr>
              <a:t>↓PROSTAGLANDINAS</a:t>
            </a:r>
            <a:endParaRPr lang="es-ES" b="1" dirty="0"/>
          </a:p>
        </p:txBody>
      </p:sp>
      <p:sp>
        <p:nvSpPr>
          <p:cNvPr id="12" name="7 CuadroTexto"/>
          <p:cNvSpPr txBox="1"/>
          <p:nvPr/>
        </p:nvSpPr>
        <p:spPr>
          <a:xfrm>
            <a:off x="3851920" y="6309320"/>
            <a:ext cx="5181640" cy="461665"/>
          </a:xfrm>
          <a:prstGeom prst="rect">
            <a:avLst/>
          </a:prstGeom>
          <a:noFill/>
        </p:spPr>
        <p:txBody>
          <a:bodyPr wrap="square" rtlCol="0">
            <a:spAutoFit/>
          </a:bodyPr>
          <a:lstStyle/>
          <a:p>
            <a:pPr algn="r"/>
            <a:r>
              <a:rPr lang="es-ES" sz="1200" b="1" dirty="0" err="1">
                <a:solidFill>
                  <a:schemeClr val="bg1">
                    <a:lumMod val="50000"/>
                  </a:schemeClr>
                </a:solidFill>
              </a:rPr>
              <a:t>Ingvar</a:t>
            </a:r>
            <a:r>
              <a:rPr lang="es-ES" sz="1200" b="1" dirty="0">
                <a:solidFill>
                  <a:schemeClr val="bg1">
                    <a:lumMod val="50000"/>
                  </a:schemeClr>
                </a:solidFill>
              </a:rPr>
              <a:t> B, et al. </a:t>
            </a:r>
            <a:r>
              <a:rPr lang="es-ES" sz="1200" b="1" dirty="0" err="1">
                <a:solidFill>
                  <a:schemeClr val="bg1">
                    <a:lumMod val="50000"/>
                  </a:schemeClr>
                </a:solidFill>
              </a:rPr>
              <a:t>Mechanisms</a:t>
            </a:r>
            <a:r>
              <a:rPr lang="es-ES" sz="1200" b="1" dirty="0">
                <a:solidFill>
                  <a:schemeClr val="bg1">
                    <a:lumMod val="50000"/>
                  </a:schemeClr>
                </a:solidFill>
              </a:rPr>
              <a:t> of </a:t>
            </a:r>
            <a:r>
              <a:rPr lang="es-ES" sz="1200" b="1" dirty="0" err="1">
                <a:solidFill>
                  <a:schemeClr val="bg1">
                    <a:lumMod val="50000"/>
                  </a:schemeClr>
                </a:solidFill>
              </a:rPr>
              <a:t>damage</a:t>
            </a:r>
            <a:r>
              <a:rPr lang="es-ES" sz="1200" b="1" dirty="0">
                <a:solidFill>
                  <a:schemeClr val="bg1">
                    <a:lumMod val="50000"/>
                  </a:schemeClr>
                </a:solidFill>
              </a:rPr>
              <a:t> to </a:t>
            </a:r>
            <a:r>
              <a:rPr lang="es-ES" sz="1200" b="1" dirty="0" err="1">
                <a:solidFill>
                  <a:schemeClr val="bg1">
                    <a:lumMod val="50000"/>
                  </a:schemeClr>
                </a:solidFill>
              </a:rPr>
              <a:t>the</a:t>
            </a:r>
            <a:r>
              <a:rPr lang="es-ES" sz="1200" b="1" dirty="0">
                <a:solidFill>
                  <a:schemeClr val="bg1">
                    <a:lumMod val="50000"/>
                  </a:schemeClr>
                </a:solidFill>
              </a:rPr>
              <a:t> </a:t>
            </a:r>
            <a:r>
              <a:rPr lang="es-ES" sz="1200" b="1" dirty="0" err="1">
                <a:solidFill>
                  <a:schemeClr val="bg1">
                    <a:lumMod val="50000"/>
                  </a:schemeClr>
                </a:solidFill>
              </a:rPr>
              <a:t>gastroiintestinal</a:t>
            </a:r>
            <a:r>
              <a:rPr lang="es-ES" sz="1200" b="1" dirty="0">
                <a:solidFill>
                  <a:schemeClr val="bg1">
                    <a:lumMod val="50000"/>
                  </a:schemeClr>
                </a:solidFill>
              </a:rPr>
              <a:t> </a:t>
            </a:r>
            <a:r>
              <a:rPr lang="es-ES" sz="1200" b="1" dirty="0" err="1">
                <a:solidFill>
                  <a:schemeClr val="bg1">
                    <a:lumMod val="50000"/>
                  </a:schemeClr>
                </a:solidFill>
              </a:rPr>
              <a:t>tract</a:t>
            </a:r>
            <a:r>
              <a:rPr lang="es-ES" sz="1200" b="1" dirty="0">
                <a:solidFill>
                  <a:schemeClr val="bg1">
                    <a:lumMod val="50000"/>
                  </a:schemeClr>
                </a:solidFill>
              </a:rPr>
              <a:t> </a:t>
            </a:r>
            <a:r>
              <a:rPr lang="es-ES" sz="1200" b="1" dirty="0" err="1">
                <a:solidFill>
                  <a:schemeClr val="bg1">
                    <a:lumMod val="50000"/>
                  </a:schemeClr>
                </a:solidFill>
              </a:rPr>
              <a:t>from</a:t>
            </a:r>
            <a:r>
              <a:rPr lang="es-ES" sz="1200" b="1" dirty="0">
                <a:solidFill>
                  <a:schemeClr val="bg1">
                    <a:lumMod val="50000"/>
                  </a:schemeClr>
                </a:solidFill>
              </a:rPr>
              <a:t> </a:t>
            </a:r>
            <a:r>
              <a:rPr lang="es-ES" sz="1200" b="1" dirty="0" err="1">
                <a:solidFill>
                  <a:schemeClr val="bg1">
                    <a:lumMod val="50000"/>
                  </a:schemeClr>
                </a:solidFill>
              </a:rPr>
              <a:t>nonsteroidal</a:t>
            </a:r>
            <a:r>
              <a:rPr lang="es-ES" sz="1200" b="1" dirty="0">
                <a:solidFill>
                  <a:schemeClr val="bg1">
                    <a:lumMod val="50000"/>
                  </a:schemeClr>
                </a:solidFill>
              </a:rPr>
              <a:t> anti-</a:t>
            </a:r>
            <a:r>
              <a:rPr lang="es-ES" sz="1200" b="1" dirty="0" err="1">
                <a:solidFill>
                  <a:schemeClr val="bg1">
                    <a:lumMod val="50000"/>
                  </a:schemeClr>
                </a:solidFill>
              </a:rPr>
              <a:t>inflammatory</a:t>
            </a:r>
            <a:r>
              <a:rPr lang="es-ES" sz="1200" b="1" dirty="0">
                <a:solidFill>
                  <a:schemeClr val="bg1">
                    <a:lumMod val="50000"/>
                  </a:schemeClr>
                </a:solidFill>
              </a:rPr>
              <a:t> </a:t>
            </a:r>
            <a:r>
              <a:rPr lang="es-ES" sz="1200" b="1" dirty="0" err="1">
                <a:solidFill>
                  <a:schemeClr val="bg1">
                    <a:lumMod val="50000"/>
                  </a:schemeClr>
                </a:solidFill>
              </a:rPr>
              <a:t>drugs</a:t>
            </a:r>
            <a:r>
              <a:rPr lang="es-ES" sz="1200" b="1" dirty="0">
                <a:solidFill>
                  <a:schemeClr val="bg1">
                    <a:lumMod val="50000"/>
                  </a:schemeClr>
                </a:solidFill>
              </a:rPr>
              <a:t>. </a:t>
            </a:r>
            <a:r>
              <a:rPr lang="es-ES" sz="1200" b="1" dirty="0" err="1">
                <a:solidFill>
                  <a:schemeClr val="bg1">
                    <a:lumMod val="50000"/>
                  </a:schemeClr>
                </a:solidFill>
              </a:rPr>
              <a:t>Gastroenterology</a:t>
            </a:r>
            <a:r>
              <a:rPr lang="es-ES" sz="1200" b="1" dirty="0">
                <a:solidFill>
                  <a:schemeClr val="bg1">
                    <a:lumMod val="50000"/>
                  </a:schemeClr>
                </a:solidFill>
              </a:rPr>
              <a:t> 2018</a:t>
            </a:r>
          </a:p>
        </p:txBody>
      </p:sp>
    </p:spTree>
    <p:extLst>
      <p:ext uri="{BB962C8B-B14F-4D97-AF65-F5344CB8AC3E}">
        <p14:creationId xmlns:p14="http://schemas.microsoft.com/office/powerpoint/2010/main" val="3693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79512" y="1808820"/>
            <a:ext cx="5519731" cy="3672408"/>
          </a:xfrm>
          <a:prstGeom prst="rect">
            <a:avLst/>
          </a:prstGeom>
        </p:spPr>
      </p:pic>
      <p:sp>
        <p:nvSpPr>
          <p:cNvPr id="9" name="1 Título"/>
          <p:cNvSpPr>
            <a:spLocks noGrp="1"/>
          </p:cNvSpPr>
          <p:nvPr>
            <p:ph type="title"/>
          </p:nvPr>
        </p:nvSpPr>
        <p:spPr>
          <a:xfrm>
            <a:off x="899592" y="116632"/>
            <a:ext cx="6768752" cy="1325563"/>
          </a:xfrm>
        </p:spPr>
        <p:txBody>
          <a:bodyPr>
            <a:normAutofit/>
          </a:bodyPr>
          <a:lstStyle/>
          <a:p>
            <a:r>
              <a:rPr lang="es-ES" dirty="0"/>
              <a:t>Efectos Adversos de los </a:t>
            </a:r>
            <a:r>
              <a:rPr lang="es-ES" dirty="0" err="1"/>
              <a:t>AINEs</a:t>
            </a:r>
            <a:r>
              <a:rPr lang="es-ES" dirty="0"/>
              <a:t/>
            </a:r>
            <a:br>
              <a:rPr lang="es-ES" dirty="0"/>
            </a:br>
            <a:r>
              <a:rPr lang="es-ES" sz="3600" dirty="0"/>
              <a:t>Manifestaciones Clínicas</a:t>
            </a:r>
          </a:p>
        </p:txBody>
      </p:sp>
      <p:pic>
        <p:nvPicPr>
          <p:cNvPr id="2" name="Imagen 1"/>
          <p:cNvPicPr>
            <a:picLocks noChangeAspect="1"/>
          </p:cNvPicPr>
          <p:nvPr/>
        </p:nvPicPr>
        <p:blipFill>
          <a:blip r:embed="rId4"/>
          <a:stretch>
            <a:fillRect/>
          </a:stretch>
        </p:blipFill>
        <p:spPr>
          <a:xfrm>
            <a:off x="6012160" y="2348880"/>
            <a:ext cx="2723031" cy="2592288"/>
          </a:xfrm>
          <a:prstGeom prst="rect">
            <a:avLst/>
          </a:prstGeom>
        </p:spPr>
      </p:pic>
    </p:spTree>
    <p:extLst>
      <p:ext uri="{BB962C8B-B14F-4D97-AF65-F5344CB8AC3E}">
        <p14:creationId xmlns:p14="http://schemas.microsoft.com/office/powerpoint/2010/main" val="932209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Riesgo Gastrointestinal</a:t>
            </a:r>
          </a:p>
        </p:txBody>
      </p:sp>
      <p:sp>
        <p:nvSpPr>
          <p:cNvPr id="3" name="Marcador de contenido 2"/>
          <p:cNvSpPr>
            <a:spLocks noGrp="1"/>
          </p:cNvSpPr>
          <p:nvPr>
            <p:ph idx="1"/>
          </p:nvPr>
        </p:nvSpPr>
        <p:spPr>
          <a:xfrm>
            <a:off x="755576" y="1700808"/>
            <a:ext cx="7886700" cy="4464496"/>
          </a:xfrm>
        </p:spPr>
        <p:txBody>
          <a:bodyPr/>
          <a:lstStyle/>
          <a:p>
            <a:pPr algn="just">
              <a:lnSpc>
                <a:spcPct val="100000"/>
              </a:lnSpc>
            </a:pPr>
            <a:r>
              <a:rPr lang="es-ES" sz="2400" dirty="0"/>
              <a:t>ASINTOMATICOS</a:t>
            </a:r>
          </a:p>
          <a:p>
            <a:pPr lvl="1" algn="just">
              <a:lnSpc>
                <a:spcPct val="100000"/>
              </a:lnSpc>
            </a:pPr>
            <a:r>
              <a:rPr lang="es-ES" sz="2000" dirty="0"/>
              <a:t>15-40% sintomáticas DISPEPSIA</a:t>
            </a:r>
          </a:p>
          <a:p>
            <a:pPr>
              <a:lnSpc>
                <a:spcPct val="100000"/>
              </a:lnSpc>
            </a:pPr>
            <a:r>
              <a:rPr lang="es-ES" sz="2400" dirty="0"/>
              <a:t>Úlcera gastroduodenal: </a:t>
            </a:r>
          </a:p>
          <a:p>
            <a:pPr lvl="1" algn="just">
              <a:lnSpc>
                <a:spcPct val="100000"/>
              </a:lnSpc>
            </a:pPr>
            <a:r>
              <a:rPr lang="es-ES" sz="2000" dirty="0"/>
              <a:t>5-80% consumo corto </a:t>
            </a:r>
          </a:p>
          <a:p>
            <a:pPr lvl="1" algn="just">
              <a:lnSpc>
                <a:spcPct val="100000"/>
              </a:lnSpc>
            </a:pPr>
            <a:r>
              <a:rPr lang="es-ES" sz="2000" dirty="0"/>
              <a:t>15-40% consumo prolongado</a:t>
            </a:r>
          </a:p>
          <a:p>
            <a:pPr algn="just">
              <a:lnSpc>
                <a:spcPct val="100000"/>
              </a:lnSpc>
            </a:pPr>
            <a:r>
              <a:rPr lang="es-ES" sz="2400" dirty="0"/>
              <a:t>Enteropatía ID:</a:t>
            </a:r>
          </a:p>
          <a:p>
            <a:pPr lvl="1" algn="just">
              <a:lnSpc>
                <a:spcPct val="100000"/>
              </a:lnSpc>
            </a:pPr>
            <a:r>
              <a:rPr lang="es-ES" sz="2000" dirty="0" smtClean="0"/>
              <a:t>30</a:t>
            </a:r>
            <a:r>
              <a:rPr lang="es-ES" sz="2000" dirty="0"/>
              <a:t>% erosiones o úlceras</a:t>
            </a:r>
          </a:p>
          <a:p>
            <a:pPr>
              <a:lnSpc>
                <a:spcPct val="100000"/>
              </a:lnSpc>
            </a:pPr>
            <a:r>
              <a:rPr lang="es-ES" sz="2400" dirty="0"/>
              <a:t>Complicaciones graves (1.5%):</a:t>
            </a:r>
          </a:p>
          <a:p>
            <a:pPr lvl="1">
              <a:lnSpc>
                <a:spcPct val="100000"/>
              </a:lnSpc>
            </a:pPr>
            <a:r>
              <a:rPr lang="es-ES" sz="2000" dirty="0"/>
              <a:t>Hemorragia digestiva, perforación, estenosis</a:t>
            </a:r>
          </a:p>
          <a:p>
            <a:pPr lvl="1">
              <a:lnSpc>
                <a:spcPct val="100000"/>
              </a:lnSpc>
            </a:pPr>
            <a:r>
              <a:rPr lang="es-ES" sz="2000" dirty="0" smtClean="0"/>
              <a:t>5%</a:t>
            </a:r>
            <a:r>
              <a:rPr lang="es-ES" sz="2000" dirty="0"/>
              <a:t> </a:t>
            </a:r>
            <a:r>
              <a:rPr lang="es-ES" sz="2000" dirty="0" smtClean="0"/>
              <a:t>muerte </a:t>
            </a:r>
            <a:r>
              <a:rPr lang="es-ES" sz="2000" dirty="0"/>
              <a:t>(</a:t>
            </a:r>
            <a:r>
              <a:rPr lang="es-ES" sz="2000" b="1" dirty="0"/>
              <a:t>en España se traduce en 15 casos por cada 100.000 pacientes que utilizan AINE durante al menos un mes</a:t>
            </a:r>
            <a:r>
              <a:rPr lang="es-ES" sz="2000" dirty="0"/>
              <a:t>)</a:t>
            </a:r>
          </a:p>
        </p:txBody>
      </p:sp>
      <p:pic>
        <p:nvPicPr>
          <p:cNvPr id="9" name="Imagen 8"/>
          <p:cNvPicPr>
            <a:picLocks noChangeAspect="1"/>
          </p:cNvPicPr>
          <p:nvPr/>
        </p:nvPicPr>
        <p:blipFill>
          <a:blip r:embed="rId3"/>
          <a:stretch>
            <a:fillRect/>
          </a:stretch>
        </p:blipFill>
        <p:spPr>
          <a:xfrm>
            <a:off x="5220072" y="1484784"/>
            <a:ext cx="1704549" cy="1766025"/>
          </a:xfrm>
          <a:prstGeom prst="rect">
            <a:avLst/>
          </a:prstGeom>
        </p:spPr>
      </p:pic>
      <p:pic>
        <p:nvPicPr>
          <p:cNvPr id="10" name="Imagen 9"/>
          <p:cNvPicPr>
            <a:picLocks noChangeAspect="1"/>
          </p:cNvPicPr>
          <p:nvPr/>
        </p:nvPicPr>
        <p:blipFill>
          <a:blip r:embed="rId4"/>
          <a:stretch>
            <a:fillRect/>
          </a:stretch>
        </p:blipFill>
        <p:spPr>
          <a:xfrm>
            <a:off x="7092280" y="2337209"/>
            <a:ext cx="1979712" cy="1533325"/>
          </a:xfrm>
          <a:prstGeom prst="rect">
            <a:avLst/>
          </a:prstGeom>
        </p:spPr>
      </p:pic>
    </p:spTree>
    <p:extLst>
      <p:ext uri="{BB962C8B-B14F-4D97-AF65-F5344CB8AC3E}">
        <p14:creationId xmlns:p14="http://schemas.microsoft.com/office/powerpoint/2010/main" val="272976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ítulo">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72D18E97-0F3F-4FBF-A731-3024331D0693}" vid="{A11EF7D4-7F69-4BCF-8B82-CC0FA4677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TotalTime>
  <Words>3670</Words>
  <Application>Microsoft Office PowerPoint</Application>
  <PresentationFormat>Presentación en pantalla (4:3)</PresentationFormat>
  <Paragraphs>348</Paragraphs>
  <Slides>37</Slides>
  <Notes>33</Notes>
  <HiddenSlides>2</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37</vt:i4>
      </vt:variant>
    </vt:vector>
  </HeadingPairs>
  <TitlesOfParts>
    <vt:vector size="44" baseType="lpstr">
      <vt:lpstr>ＭＳ Ｐゴシック</vt:lpstr>
      <vt:lpstr>Arial</vt:lpstr>
      <vt:lpstr>Calibri</vt:lpstr>
      <vt:lpstr>Calibri Light</vt:lpstr>
      <vt:lpstr>Trebuchet MS</vt:lpstr>
      <vt:lpstr>Wingdings</vt:lpstr>
      <vt:lpstr>1_Título</vt:lpstr>
      <vt:lpstr>Presentación de PowerPoint</vt:lpstr>
      <vt:lpstr>Introducción</vt:lpstr>
      <vt:lpstr>Mecanismo de Acción</vt:lpstr>
      <vt:lpstr>Selectividad Relativa Inhibición COX-1/COX-2</vt:lpstr>
      <vt:lpstr>Mecanismo de Daño GI por AINEs</vt:lpstr>
      <vt:lpstr>Daño por efecto tópico Fosfolípidos y Mitocondrias</vt:lpstr>
      <vt:lpstr>Daño por inhibición de COX</vt:lpstr>
      <vt:lpstr>Efectos Adversos de los AINEs Manifestaciones Clínicas</vt:lpstr>
      <vt:lpstr>Riesgo Gastrointestinal</vt:lpstr>
      <vt:lpstr>Riesgo de HDA según AINE</vt:lpstr>
      <vt:lpstr>Factores de Riesgo Individuales</vt:lpstr>
      <vt:lpstr>Evaluación Daño Gastrointestinal</vt:lpstr>
      <vt:lpstr>Gastroprotección, ¿Cómo?</vt:lpstr>
      <vt:lpstr>Estrategias Reducción Riesgo Riesgo GI Alto</vt:lpstr>
      <vt:lpstr>Estrategias Reducción Riesgo Riesgo GI Alto</vt:lpstr>
      <vt:lpstr>Estrategias Reducción Riesgo GI</vt:lpstr>
      <vt:lpstr>Daño Tracto GI inferior</vt:lpstr>
      <vt:lpstr>Riesgo Cardiovascular</vt:lpstr>
      <vt:lpstr>Riesgo Cardiovascular</vt:lpstr>
      <vt:lpstr>Riesgo Cardiovascular</vt:lpstr>
      <vt:lpstr>Riesgo Cardiovascular</vt:lpstr>
      <vt:lpstr>Riesgo Cardiovascular</vt:lpstr>
      <vt:lpstr>Riesgo Cardiovascular</vt:lpstr>
      <vt:lpstr>Interferferencia con la Actividad Antiagregante AAS</vt:lpstr>
      <vt:lpstr>Propuesta Elección Terapéutica</vt:lpstr>
      <vt:lpstr>Presentación de PowerPoint</vt:lpstr>
      <vt:lpstr>Recomendaciones Generales</vt:lpstr>
      <vt:lpstr>Recomendaciones Prescripción</vt:lpstr>
      <vt:lpstr>Recomendaciones Prescripción</vt:lpstr>
      <vt:lpstr>Recomendaciones Prescripción</vt:lpstr>
      <vt:lpstr>Recomendaciones Prescripción</vt:lpstr>
      <vt:lpstr>Recomendaciones Prescripción</vt:lpstr>
      <vt:lpstr>Recomendaciones Prescripción</vt:lpstr>
      <vt:lpstr>Recomendaciones Prescripción</vt:lpstr>
      <vt:lpstr>Recomendaciones Prescripción</vt:lpstr>
      <vt:lpstr>Recomendaciones Prescripción</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Fernando Macías</cp:lastModifiedBy>
  <cp:revision>201</cp:revision>
  <dcterms:created xsi:type="dcterms:W3CDTF">2019-04-13T18:58:08Z</dcterms:created>
  <dcterms:modified xsi:type="dcterms:W3CDTF">2019-04-27T06:20:46Z</dcterms:modified>
</cp:coreProperties>
</file>