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67" r:id="rId2"/>
    <p:sldId id="365" r:id="rId3"/>
    <p:sldId id="363" r:id="rId4"/>
    <p:sldId id="285" r:id="rId5"/>
    <p:sldId id="287" r:id="rId6"/>
    <p:sldId id="282" r:id="rId7"/>
    <p:sldId id="281" r:id="rId8"/>
    <p:sldId id="376" r:id="rId9"/>
    <p:sldId id="278" r:id="rId10"/>
    <p:sldId id="284" r:id="rId11"/>
    <p:sldId id="362" r:id="rId12"/>
    <p:sldId id="388" r:id="rId13"/>
    <p:sldId id="384" r:id="rId14"/>
    <p:sldId id="339" r:id="rId15"/>
    <p:sldId id="364" r:id="rId16"/>
    <p:sldId id="367" r:id="rId17"/>
    <p:sldId id="366" r:id="rId18"/>
    <p:sldId id="389" r:id="rId19"/>
    <p:sldId id="370" r:id="rId20"/>
    <p:sldId id="372" r:id="rId21"/>
    <p:sldId id="373" r:id="rId22"/>
    <p:sldId id="374" r:id="rId23"/>
    <p:sldId id="371" r:id="rId24"/>
    <p:sldId id="377" r:id="rId25"/>
    <p:sldId id="378" r:id="rId26"/>
    <p:sldId id="379" r:id="rId27"/>
    <p:sldId id="387" r:id="rId28"/>
    <p:sldId id="383" r:id="rId29"/>
    <p:sldId id="360" r:id="rId30"/>
    <p:sldId id="386" r:id="rId31"/>
    <p:sldId id="390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1" autoAdjust="0"/>
    <p:restoredTop sz="86518" autoAdjust="0"/>
  </p:normalViewPr>
  <p:slideViewPr>
    <p:cSldViewPr snapToGrid="0">
      <p:cViewPr varScale="1">
        <p:scale>
          <a:sx n="71" d="100"/>
          <a:sy n="71" d="100"/>
        </p:scale>
        <p:origin x="168" y="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-10047"/>
    </p:cViewPr>
  </p:sorterViewPr>
  <p:notesViewPr>
    <p:cSldViewPr snapToGrid="0">
      <p:cViewPr varScale="1">
        <p:scale>
          <a:sx n="47" d="100"/>
          <a:sy n="47" d="100"/>
        </p:scale>
        <p:origin x="2712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73511-D96F-41F7-B3E3-79312A2F4D31}" type="datetimeFigureOut">
              <a:rPr lang="es-ES" smtClean="0"/>
              <a:t>23/4/19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504BC-AF3C-4C60-B628-4114CDC7F1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758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334FA-C46A-4D1E-A5F8-EB9B5E8A1966}" type="datetimeFigureOut">
              <a:rPr lang="es-ES" smtClean="0"/>
              <a:t>23/4/19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09298-1EA5-4856-888F-E7CFA176F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49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09298-1EA5-4856-888F-E7CFA176F40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64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ncident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asymp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tomatic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7-mm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pancreatic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cancer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surveillance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arrows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(A) EUS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(B)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gross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pathology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pancreatic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(C) Final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pathologic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diagnosis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T1N0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moderately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adenocarci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noma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mar-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cytology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smear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EUS-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fine-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aspiration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(D)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Hematoxy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eosin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stain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Venous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perineural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invasion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09298-1EA5-4856-888F-E7CFA176F40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159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Se crea un perfil de glucosa de ADC operados y en función del volumen del tumor que se comparar con una cohorte de pacientes  sin ADC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09298-1EA5-4856-888F-E7CFA176F404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3178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/>
              <a:t>Elevacion</a:t>
            </a:r>
            <a:r>
              <a:rPr lang="es-ES_tradnl" dirty="0"/>
              <a:t> glucosa a los 36 meses antes del diagnóstico. Tiempo suficiente para el dx temprano del </a:t>
            </a:r>
            <a:r>
              <a:rPr lang="es-ES_tradnl" dirty="0" err="1"/>
              <a:t>ca</a:t>
            </a:r>
            <a:r>
              <a:rPr lang="es-ES_tradnl" dirty="0"/>
              <a:t> </a:t>
            </a:r>
            <a:r>
              <a:rPr lang="es-ES_tradnl" dirty="0" err="1"/>
              <a:t>pancreas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09298-1EA5-4856-888F-E7CFA176F404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71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09298-1EA5-4856-888F-E7CFA176F404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088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Marcador de imagen de diapositiva 1">
            <a:extLst>
              <a:ext uri="{FF2B5EF4-FFF2-40B4-BE49-F238E27FC236}">
                <a16:creationId xmlns:a16="http://schemas.microsoft.com/office/drawing/2014/main" id="{79697ED1-F412-DD4E-816B-C19058C373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Marcador de notas 2">
            <a:extLst>
              <a:ext uri="{FF2B5EF4-FFF2-40B4-BE49-F238E27FC236}">
                <a16:creationId xmlns:a16="http://schemas.microsoft.com/office/drawing/2014/main" id="{6D038AEE-FD83-2047-B0F8-B85CEFC75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/>
              <a:t>Límites no quiere decir impedimentos.</a:t>
            </a:r>
          </a:p>
        </p:txBody>
      </p:sp>
      <p:sp>
        <p:nvSpPr>
          <p:cNvPr id="54275" name="Marcador de número de diapositiva 3">
            <a:extLst>
              <a:ext uri="{FF2B5EF4-FFF2-40B4-BE49-F238E27FC236}">
                <a16:creationId xmlns:a16="http://schemas.microsoft.com/office/drawing/2014/main" id="{D901DA77-FE16-F744-9C6C-C7F62EFA1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E38082-46B3-4B44-8FB1-AFF027C22EAB}" type="slidenum">
              <a:rPr lang="fr-FR" altLang="fr-FR" smtClean="0">
                <a:latin typeface="Calibri" panose="020F0502020204030204" pitchFamily="34" charset="0"/>
              </a:rPr>
              <a:pPr/>
              <a:t>29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9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C661C13-3B47-4403-BC9C-8BBDA0B4E27C}" type="datetimeFigureOut">
              <a:rPr lang="es-ES" smtClean="0"/>
              <a:t>23/4/19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EB6AB55-B18F-4C16-A80C-055B945D57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32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C661C13-3B47-4403-BC9C-8BBDA0B4E27C}" type="datetimeFigureOut">
              <a:rPr lang="es-ES" smtClean="0"/>
              <a:t>23/4/19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EB6AB55-B18F-4C16-A80C-055B945D57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64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C661C13-3B47-4403-BC9C-8BBDA0B4E27C}" type="datetimeFigureOut">
              <a:rPr lang="es-ES" smtClean="0"/>
              <a:t>23/4/19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EB6AB55-B18F-4C16-A80C-055B945D57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0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07340"/>
            <a:ext cx="7643688" cy="3693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</p:nvPr>
        </p:nvSpPr>
        <p:spPr>
          <a:xfrm>
            <a:off x="179388" y="857250"/>
            <a:ext cx="8856538" cy="1428083"/>
          </a:xfrm>
          <a:prstGeom prst="rect">
            <a:avLst/>
          </a:prstGeom>
        </p:spPr>
        <p:txBody>
          <a:bodyPr rtlCol="0"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5C49043-3238-0D45-9031-F4CA5463AB4C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8A542-2E6F-4649-A0EE-C14651E659CE}" type="slidenum">
              <a:rPr lang="fr-BE" altLang="fr-FR"/>
              <a:pPr>
                <a:defRPr/>
              </a:pPr>
              <a:t>‹Nº›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66744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C661C13-3B47-4403-BC9C-8BBDA0B4E27C}" type="datetimeFigureOut">
              <a:rPr lang="es-ES" smtClean="0"/>
              <a:t>23/4/19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EB6AB55-B18F-4C16-A80C-055B945D57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32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C661C13-3B47-4403-BC9C-8BBDA0B4E27C}" type="datetimeFigureOut">
              <a:rPr lang="es-ES" smtClean="0"/>
              <a:t>23/4/19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EB6AB55-B18F-4C16-A80C-055B945D57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827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C661C13-3B47-4403-BC9C-8BBDA0B4E27C}" type="datetimeFigureOut">
              <a:rPr lang="es-ES" smtClean="0"/>
              <a:t>23/4/19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EB6AB55-B18F-4C16-A80C-055B945D57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18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C661C13-3B47-4403-BC9C-8BBDA0B4E27C}" type="datetimeFigureOut">
              <a:rPr lang="es-ES" smtClean="0"/>
              <a:t>23/4/19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EB6AB55-B18F-4C16-A80C-055B945D57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9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C661C13-3B47-4403-BC9C-8BBDA0B4E27C}" type="datetimeFigureOut">
              <a:rPr lang="es-ES" smtClean="0"/>
              <a:t>23/4/19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EB6AB55-B18F-4C16-A80C-055B945D57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77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C661C13-3B47-4403-BC9C-8BBDA0B4E27C}" type="datetimeFigureOut">
              <a:rPr lang="es-ES" smtClean="0"/>
              <a:t>23/4/19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EB6AB55-B18F-4C16-A80C-055B945D57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169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C661C13-3B47-4403-BC9C-8BBDA0B4E27C}" type="datetimeFigureOut">
              <a:rPr lang="es-ES" smtClean="0"/>
              <a:t>23/4/19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EB6AB55-B18F-4C16-A80C-055B945D57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819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C661C13-3B47-4403-BC9C-8BBDA0B4E27C}" type="datetimeFigureOut">
              <a:rPr lang="es-ES" smtClean="0"/>
              <a:t>23/4/19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EB6AB55-B18F-4C16-A80C-055B945D57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09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6073" y="27893"/>
            <a:ext cx="58238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50800" y="1412875"/>
            <a:ext cx="9324975" cy="82550"/>
          </a:xfrm>
          <a:prstGeom prst="rect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35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1781" y="171743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grpSp>
        <p:nvGrpSpPr>
          <p:cNvPr id="4" name="Grupo 3"/>
          <p:cNvGrpSpPr/>
          <p:nvPr userDrawn="1"/>
        </p:nvGrpSpPr>
        <p:grpSpPr>
          <a:xfrm>
            <a:off x="84529" y="166327"/>
            <a:ext cx="957143" cy="1029225"/>
            <a:chOff x="376519" y="3080471"/>
            <a:chExt cx="3488552" cy="3094497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4" r="56637"/>
            <a:stretch/>
          </p:blipFill>
          <p:spPr>
            <a:xfrm>
              <a:off x="668510" y="3080471"/>
              <a:ext cx="2735517" cy="2737190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77" t="40205" r="8536" b="33687"/>
            <a:stretch/>
          </p:blipFill>
          <p:spPr>
            <a:xfrm>
              <a:off x="376519" y="5460353"/>
              <a:ext cx="3488552" cy="714615"/>
            </a:xfrm>
            <a:prstGeom prst="rect">
              <a:avLst/>
            </a:prstGeom>
          </p:spPr>
        </p:pic>
      </p:grpSp>
      <p:grpSp>
        <p:nvGrpSpPr>
          <p:cNvPr id="6" name="Grupo 5"/>
          <p:cNvGrpSpPr/>
          <p:nvPr userDrawn="1"/>
        </p:nvGrpSpPr>
        <p:grpSpPr>
          <a:xfrm>
            <a:off x="7794327" y="408776"/>
            <a:ext cx="1269763" cy="737090"/>
            <a:chOff x="3672968" y="3057912"/>
            <a:chExt cx="4939554" cy="2528380"/>
          </a:xfrm>
        </p:grpSpPr>
        <p:pic>
          <p:nvPicPr>
            <p:cNvPr id="5" name="Imagen 4"/>
            <p:cNvPicPr>
              <a:picLocks noChangeAspect="1"/>
            </p:cNvPicPr>
            <p:nvPr userDrawn="1"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54"/>
            <a:stretch/>
          </p:blipFill>
          <p:spPr>
            <a:xfrm>
              <a:off x="3672968" y="4282888"/>
              <a:ext cx="4939554" cy="1303404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 userDrawn="1"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588"/>
            <a:stretch/>
          </p:blipFill>
          <p:spPr>
            <a:xfrm>
              <a:off x="4256957" y="3057912"/>
              <a:ext cx="3511601" cy="1303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700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4234" cy="6830107"/>
          </a:xfrm>
          <a:prstGeom prst="rect">
            <a:avLst/>
          </a:prstGeom>
        </p:spPr>
      </p:pic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2001063" y="4416070"/>
            <a:ext cx="5296211" cy="189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es-ES" sz="2400" b="1" dirty="0">
                <a:solidFill>
                  <a:schemeClr val="bg1"/>
                </a:solidFill>
              </a:rPr>
              <a:t>Daniel de la Iglesia </a:t>
            </a:r>
            <a:r>
              <a:rPr lang="es-ES" sz="2400" b="1" dirty="0" err="1">
                <a:solidFill>
                  <a:schemeClr val="bg1"/>
                </a:solidFill>
              </a:rPr>
              <a:t>Garcia</a:t>
            </a:r>
            <a:endParaRPr lang="es-ES" sz="2400" b="1" dirty="0">
              <a:solidFill>
                <a:schemeClr val="bg1"/>
              </a:solidFill>
            </a:endParaRPr>
          </a:p>
          <a:p>
            <a:pPr lvl="0" algn="ctr"/>
            <a:r>
              <a:rPr lang="es-ES" sz="2400" b="1" dirty="0">
                <a:solidFill>
                  <a:schemeClr val="bg1"/>
                </a:solidFill>
              </a:rPr>
              <a:t> Unidad de Hospitalización</a:t>
            </a:r>
          </a:p>
          <a:p>
            <a:pPr algn="ctr"/>
            <a:r>
              <a:rPr lang="es-ES" sz="24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Aparato Digestivo</a:t>
            </a:r>
          </a:p>
          <a:p>
            <a:pPr lvl="0" algn="ctr"/>
            <a:r>
              <a:rPr lang="es-ES" sz="2400" b="1" dirty="0">
                <a:solidFill>
                  <a:schemeClr val="bg1"/>
                </a:solidFill>
              </a:rPr>
              <a:t>Hospital Clínico Universitario Santiago</a:t>
            </a:r>
          </a:p>
          <a:p>
            <a:pPr lvl="0" algn="ctr"/>
            <a:r>
              <a:rPr lang="es-ES" sz="2400" b="1" dirty="0">
                <a:solidFill>
                  <a:schemeClr val="bg1"/>
                </a:solidFill>
              </a:rPr>
              <a:t>27 de Abril de 2019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994602" y="591455"/>
            <a:ext cx="7520748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685800">
              <a:defRPr/>
            </a:pPr>
            <a:r>
              <a:rPr lang="es-ES" sz="3600" b="1" dirty="0">
                <a:solidFill>
                  <a:schemeClr val="bg1"/>
                </a:solidFill>
              </a:rPr>
              <a:t>Papel del médico de AP en el diagnóstico precoz del cáncer de páncreas</a:t>
            </a:r>
            <a:endParaRPr lang="es-ES" sz="33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516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6D1CB-7D2A-2845-8DCA-334483BB9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 posible la detección precoz del cáncer de páncreas?</a:t>
            </a:r>
          </a:p>
        </p:txBody>
      </p:sp>
    </p:spTree>
    <p:extLst>
      <p:ext uri="{BB962C8B-B14F-4D97-AF65-F5344CB8AC3E}">
        <p14:creationId xmlns:p14="http://schemas.microsoft.com/office/powerpoint/2010/main" val="73677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52FEA25-026F-5342-8670-28B4AF40CCA7}"/>
              </a:ext>
            </a:extLst>
          </p:cNvPr>
          <p:cNvSpPr txBox="1"/>
          <p:nvPr/>
        </p:nvSpPr>
        <p:spPr>
          <a:xfrm>
            <a:off x="2851685" y="1627323"/>
            <a:ext cx="3750590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Detección precoz del cáncer de páncreas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668A84-29A2-2945-B003-B0AFFC210A14}"/>
              </a:ext>
            </a:extLst>
          </p:cNvPr>
          <p:cNvSpPr txBox="1"/>
          <p:nvPr/>
        </p:nvSpPr>
        <p:spPr>
          <a:xfrm>
            <a:off x="3068657" y="3925340"/>
            <a:ext cx="1146875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TPMI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784F99-2D4C-C541-9734-405BEB7F3810}"/>
              </a:ext>
            </a:extLst>
          </p:cNvPr>
          <p:cNvSpPr txBox="1"/>
          <p:nvPr/>
        </p:nvSpPr>
        <p:spPr>
          <a:xfrm>
            <a:off x="4901333" y="3930428"/>
            <a:ext cx="1890793" cy="138499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Individuos de alto riesgo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94F622-9C83-CA40-9604-4116606A54BC}"/>
              </a:ext>
            </a:extLst>
          </p:cNvPr>
          <p:cNvSpPr txBox="1"/>
          <p:nvPr/>
        </p:nvSpPr>
        <p:spPr>
          <a:xfrm>
            <a:off x="152185" y="3925340"/>
            <a:ext cx="1999282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Pancreatitis crónica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B8361A-4BEB-4E47-88B7-5BCAB55C1412}"/>
              </a:ext>
            </a:extLst>
          </p:cNvPr>
          <p:cNvSpPr txBox="1"/>
          <p:nvPr/>
        </p:nvSpPr>
        <p:spPr>
          <a:xfrm>
            <a:off x="7129220" y="3925340"/>
            <a:ext cx="1720312" cy="138499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DM de reciente aparición</a:t>
            </a:r>
          </a:p>
        </p:txBody>
      </p:sp>
      <p:cxnSp>
        <p:nvCxnSpPr>
          <p:cNvPr id="11" name="Conector angular 10">
            <a:extLst>
              <a:ext uri="{FF2B5EF4-FFF2-40B4-BE49-F238E27FC236}">
                <a16:creationId xmlns:a16="http://schemas.microsoft.com/office/drawing/2014/main" id="{82A683C3-803C-3448-869B-8A72990CB748}"/>
              </a:ext>
            </a:extLst>
          </p:cNvPr>
          <p:cNvCxnSpPr>
            <a:stCxn id="2" idx="2"/>
            <a:endCxn id="6" idx="0"/>
          </p:cNvCxnSpPr>
          <p:nvPr/>
        </p:nvCxnSpPr>
        <p:spPr>
          <a:xfrm rot="5400000">
            <a:off x="2267448" y="1465808"/>
            <a:ext cx="1343910" cy="357515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cxnSp>
        <p:nvCxnSpPr>
          <p:cNvPr id="12" name="Conector angular 11">
            <a:extLst>
              <a:ext uri="{FF2B5EF4-FFF2-40B4-BE49-F238E27FC236}">
                <a16:creationId xmlns:a16="http://schemas.microsoft.com/office/drawing/2014/main" id="{03A00368-62DB-8740-87B2-939BBCD5B3D8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rot="5400000">
            <a:off x="3512583" y="2710943"/>
            <a:ext cx="1343910" cy="108488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cxnSp>
        <p:nvCxnSpPr>
          <p:cNvPr id="15" name="Conector angular 14">
            <a:extLst>
              <a:ext uri="{FF2B5EF4-FFF2-40B4-BE49-F238E27FC236}">
                <a16:creationId xmlns:a16="http://schemas.microsoft.com/office/drawing/2014/main" id="{0B28322E-51B2-5B45-958D-ACFC9E0848FE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 rot="16200000" flipH="1">
            <a:off x="4612356" y="2696054"/>
            <a:ext cx="1348998" cy="11197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cxnSp>
        <p:nvCxnSpPr>
          <p:cNvPr id="19" name="Conector angular 18">
            <a:extLst>
              <a:ext uri="{FF2B5EF4-FFF2-40B4-BE49-F238E27FC236}">
                <a16:creationId xmlns:a16="http://schemas.microsoft.com/office/drawing/2014/main" id="{22FB946E-59C7-F94B-A3CD-49E73DE3EC98}"/>
              </a:ext>
            </a:extLst>
          </p:cNvPr>
          <p:cNvCxnSpPr>
            <a:cxnSpLocks/>
            <a:stCxn id="2" idx="2"/>
            <a:endCxn id="7" idx="0"/>
          </p:cNvCxnSpPr>
          <p:nvPr/>
        </p:nvCxnSpPr>
        <p:spPr>
          <a:xfrm rot="16200000" flipH="1">
            <a:off x="5686223" y="1622187"/>
            <a:ext cx="1343910" cy="32623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93388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52FEA25-026F-5342-8670-28B4AF40CCA7}"/>
              </a:ext>
            </a:extLst>
          </p:cNvPr>
          <p:cNvSpPr txBox="1"/>
          <p:nvPr/>
        </p:nvSpPr>
        <p:spPr>
          <a:xfrm>
            <a:off x="2851685" y="1627323"/>
            <a:ext cx="3750590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Detección precoz del cáncer de páncreas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668A84-29A2-2945-B003-B0AFFC210A14}"/>
              </a:ext>
            </a:extLst>
          </p:cNvPr>
          <p:cNvSpPr txBox="1"/>
          <p:nvPr/>
        </p:nvSpPr>
        <p:spPr>
          <a:xfrm>
            <a:off x="3068657" y="3925340"/>
            <a:ext cx="1146875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TPMI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784F99-2D4C-C541-9734-405BEB7F3810}"/>
              </a:ext>
            </a:extLst>
          </p:cNvPr>
          <p:cNvSpPr txBox="1"/>
          <p:nvPr/>
        </p:nvSpPr>
        <p:spPr>
          <a:xfrm>
            <a:off x="4901333" y="3930428"/>
            <a:ext cx="1890793" cy="13849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Individuos de alto riesgo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94F622-9C83-CA40-9604-4116606A54BC}"/>
              </a:ext>
            </a:extLst>
          </p:cNvPr>
          <p:cNvSpPr txBox="1"/>
          <p:nvPr/>
        </p:nvSpPr>
        <p:spPr>
          <a:xfrm>
            <a:off x="152185" y="3925340"/>
            <a:ext cx="1999282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Pancreatitis crónica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B8361A-4BEB-4E47-88B7-5BCAB55C1412}"/>
              </a:ext>
            </a:extLst>
          </p:cNvPr>
          <p:cNvSpPr txBox="1"/>
          <p:nvPr/>
        </p:nvSpPr>
        <p:spPr>
          <a:xfrm>
            <a:off x="7129220" y="3925340"/>
            <a:ext cx="1720312" cy="138499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DM de reciente aparición</a:t>
            </a:r>
          </a:p>
        </p:txBody>
      </p:sp>
      <p:cxnSp>
        <p:nvCxnSpPr>
          <p:cNvPr id="11" name="Conector angular 10">
            <a:extLst>
              <a:ext uri="{FF2B5EF4-FFF2-40B4-BE49-F238E27FC236}">
                <a16:creationId xmlns:a16="http://schemas.microsoft.com/office/drawing/2014/main" id="{82A683C3-803C-3448-869B-8A72990CB748}"/>
              </a:ext>
            </a:extLst>
          </p:cNvPr>
          <p:cNvCxnSpPr>
            <a:stCxn id="2" idx="2"/>
            <a:endCxn id="6" idx="0"/>
          </p:cNvCxnSpPr>
          <p:nvPr/>
        </p:nvCxnSpPr>
        <p:spPr>
          <a:xfrm rot="5400000">
            <a:off x="2267448" y="1465808"/>
            <a:ext cx="1343910" cy="357515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cxnSp>
        <p:nvCxnSpPr>
          <p:cNvPr id="12" name="Conector angular 11">
            <a:extLst>
              <a:ext uri="{FF2B5EF4-FFF2-40B4-BE49-F238E27FC236}">
                <a16:creationId xmlns:a16="http://schemas.microsoft.com/office/drawing/2014/main" id="{03A00368-62DB-8740-87B2-939BBCD5B3D8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rot="5400000">
            <a:off x="3512583" y="2710943"/>
            <a:ext cx="1343910" cy="108488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cxnSp>
        <p:nvCxnSpPr>
          <p:cNvPr id="15" name="Conector angular 14">
            <a:extLst>
              <a:ext uri="{FF2B5EF4-FFF2-40B4-BE49-F238E27FC236}">
                <a16:creationId xmlns:a16="http://schemas.microsoft.com/office/drawing/2014/main" id="{0B28322E-51B2-5B45-958D-ACFC9E0848FE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 rot="16200000" flipH="1">
            <a:off x="4612356" y="2696054"/>
            <a:ext cx="1348998" cy="11197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cxnSp>
        <p:nvCxnSpPr>
          <p:cNvPr id="19" name="Conector angular 18">
            <a:extLst>
              <a:ext uri="{FF2B5EF4-FFF2-40B4-BE49-F238E27FC236}">
                <a16:creationId xmlns:a16="http://schemas.microsoft.com/office/drawing/2014/main" id="{22FB946E-59C7-F94B-A3CD-49E73DE3EC98}"/>
              </a:ext>
            </a:extLst>
          </p:cNvPr>
          <p:cNvCxnSpPr>
            <a:cxnSpLocks/>
            <a:stCxn id="2" idx="2"/>
            <a:endCxn id="7" idx="0"/>
          </p:cNvCxnSpPr>
          <p:nvPr/>
        </p:nvCxnSpPr>
        <p:spPr>
          <a:xfrm rot="16200000" flipH="1">
            <a:off x="5686223" y="1622187"/>
            <a:ext cx="1343910" cy="32623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676228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40A7B5-E46F-6D46-926F-F99C267F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Individuos de alto riesgo</a:t>
            </a: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B714FE5F-6C82-7343-B689-E6DEB700F6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7" b="5743"/>
          <a:stretch>
            <a:fillRect/>
          </a:stretch>
        </p:blipFill>
        <p:spPr>
          <a:xfrm>
            <a:off x="210345" y="1673816"/>
            <a:ext cx="8887333" cy="4742481"/>
          </a:xfr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2A48C44B-5914-B845-A898-E037D86B5B7A}"/>
              </a:ext>
            </a:extLst>
          </p:cNvPr>
          <p:cNvSpPr/>
          <p:nvPr/>
        </p:nvSpPr>
        <p:spPr>
          <a:xfrm>
            <a:off x="8027181" y="3540258"/>
            <a:ext cx="744860" cy="70627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5700D49-BC31-DD49-9BC2-4DC054EB4717}"/>
              </a:ext>
            </a:extLst>
          </p:cNvPr>
          <p:cNvSpPr/>
          <p:nvPr/>
        </p:nvSpPr>
        <p:spPr>
          <a:xfrm>
            <a:off x="8027181" y="2545784"/>
            <a:ext cx="744860" cy="70627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0DFCA63-23A2-BF41-A868-56F523763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515" y="6519446"/>
            <a:ext cx="2443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s-ES" altLang="es-ES" sz="1600" dirty="0"/>
              <a:t>Canto et al, </a:t>
            </a:r>
            <a:r>
              <a:rPr lang="es-ES" altLang="es-ES" sz="1600" dirty="0" err="1"/>
              <a:t>Gut</a:t>
            </a:r>
            <a:r>
              <a:rPr lang="es-ES" altLang="es-ES" sz="1600" dirty="0"/>
              <a:t> 2013.</a:t>
            </a:r>
          </a:p>
        </p:txBody>
      </p:sp>
    </p:spTree>
    <p:extLst>
      <p:ext uri="{BB962C8B-B14F-4D97-AF65-F5344CB8AC3E}">
        <p14:creationId xmlns:p14="http://schemas.microsoft.com/office/powerpoint/2010/main" val="3259422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6F1C4-5980-F84E-9D23-344959A7E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3F12826-3BC7-EA43-B2A4-FFFB8C908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2599" y="1552486"/>
            <a:ext cx="6296451" cy="51208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37B8E6C-E7FE-BF46-B11E-5B800A86016F}"/>
              </a:ext>
            </a:extLst>
          </p:cNvPr>
          <p:cNvSpPr txBox="1"/>
          <p:nvPr/>
        </p:nvSpPr>
        <p:spPr>
          <a:xfrm>
            <a:off x="139485" y="2045776"/>
            <a:ext cx="173580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Displasia de alto grado, </a:t>
            </a:r>
            <a:r>
              <a:rPr lang="es-ES_tradnl" dirty="0" err="1"/>
              <a:t>PanIn</a:t>
            </a:r>
            <a:r>
              <a:rPr lang="es-ES_tradnl" dirty="0"/>
              <a:t> de alto grado y adenocarcinoma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C6CCAB-0EAD-5844-BEC0-9063654477AB}"/>
              </a:ext>
            </a:extLst>
          </p:cNvPr>
          <p:cNvSpPr txBox="1"/>
          <p:nvPr/>
        </p:nvSpPr>
        <p:spPr>
          <a:xfrm>
            <a:off x="6695268" y="6488668"/>
            <a:ext cx="244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Corral et al, CGH 2019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2D3BC0-FE2A-604A-A2A5-B54992213364}"/>
              </a:ext>
            </a:extLst>
          </p:cNvPr>
          <p:cNvSpPr txBox="1"/>
          <p:nvPr/>
        </p:nvSpPr>
        <p:spPr>
          <a:xfrm>
            <a:off x="278969" y="4386020"/>
            <a:ext cx="159632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NNC: 135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1B00CE7-4CF8-1442-8992-2D9B7C1B512A}"/>
              </a:ext>
            </a:extLst>
          </p:cNvPr>
          <p:cNvSpPr/>
          <p:nvPr/>
        </p:nvSpPr>
        <p:spPr>
          <a:xfrm>
            <a:off x="7082726" y="5672380"/>
            <a:ext cx="836908" cy="3254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90393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0EFAA8-37B2-ED41-9E58-0F95ADEC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Resultados del cribado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DAE587-0A38-CB41-9F2F-6FA34277B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788" y="3425126"/>
            <a:ext cx="5300421" cy="2433233"/>
          </a:xfrm>
        </p:spPr>
        <p:txBody>
          <a:bodyPr/>
          <a:lstStyle/>
          <a:p>
            <a:r>
              <a:rPr lang="es-ES_tradnl" sz="2400" dirty="0"/>
              <a:t>354 individuos de alto riesgo </a:t>
            </a:r>
          </a:p>
          <a:p>
            <a:r>
              <a:rPr lang="es-ES_tradnl" sz="2400" dirty="0"/>
              <a:t>1998 a 2014</a:t>
            </a:r>
          </a:p>
          <a:p>
            <a:r>
              <a:rPr lang="es-ES_tradnl" sz="2400" dirty="0"/>
              <a:t>Tiempo medio de seguimiento 5.6 años</a:t>
            </a:r>
          </a:p>
          <a:p>
            <a:r>
              <a:rPr lang="es-ES_tradnl" sz="2400" dirty="0"/>
              <a:t>24 de los 354 progresión neoplásica (6.7%). </a:t>
            </a:r>
          </a:p>
          <a:p>
            <a:pPr lvl="1"/>
            <a:r>
              <a:rPr lang="es-ES_tradnl" sz="2000" dirty="0"/>
              <a:t>14 ADC</a:t>
            </a:r>
          </a:p>
          <a:p>
            <a:pPr lvl="1"/>
            <a:r>
              <a:rPr lang="es-ES_tradnl" sz="2000" dirty="0"/>
              <a:t>10 DAG (TPMI con DAG o </a:t>
            </a:r>
            <a:r>
              <a:rPr lang="es-ES_tradnl" sz="2000" dirty="0" err="1"/>
              <a:t>PanIN</a:t>
            </a:r>
            <a:r>
              <a:rPr lang="es-ES_tradnl" sz="2000" dirty="0"/>
              <a:t> 3)</a:t>
            </a:r>
          </a:p>
        </p:txBody>
      </p:sp>
      <p:pic>
        <p:nvPicPr>
          <p:cNvPr id="5" name="Marcador de contenido 5">
            <a:extLst>
              <a:ext uri="{FF2B5EF4-FFF2-40B4-BE49-F238E27FC236}">
                <a16:creationId xmlns:a16="http://schemas.microsoft.com/office/drawing/2014/main" id="{4A036535-8955-CB4E-9FCA-EA024C2AA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12" y="1508439"/>
            <a:ext cx="82835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735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124CF-5927-5C48-9267-A6E2E66A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Resultados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E37C202-EAC3-3A4B-94F7-8C5F74859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51" y="1890793"/>
            <a:ext cx="8967549" cy="26604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9D55AF2-C911-AB4C-8795-BE0AF0C21BB8}"/>
              </a:ext>
            </a:extLst>
          </p:cNvPr>
          <p:cNvSpPr txBox="1"/>
          <p:nvPr/>
        </p:nvSpPr>
        <p:spPr>
          <a:xfrm>
            <a:off x="1162372" y="5796366"/>
            <a:ext cx="328564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70% de los ADC diagnosticados en estadios </a:t>
            </a:r>
            <a:r>
              <a:rPr lang="es-ES_tradnl" dirty="0" err="1"/>
              <a:t>resecables</a:t>
            </a:r>
            <a:r>
              <a:rPr lang="es-ES_tradnl" dirty="0"/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20B6B28-1F65-ED49-92CC-9B6CEAB2028D}"/>
              </a:ext>
            </a:extLst>
          </p:cNvPr>
          <p:cNvSpPr txBox="1"/>
          <p:nvPr/>
        </p:nvSpPr>
        <p:spPr>
          <a:xfrm>
            <a:off x="5300420" y="5796366"/>
            <a:ext cx="28051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Supervivencia a 3 años 57% vs 8.9%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FBDC54-D64C-CE48-A222-D2D62B1C4E32}"/>
              </a:ext>
            </a:extLst>
          </p:cNvPr>
          <p:cNvSpPr/>
          <p:nvPr/>
        </p:nvSpPr>
        <p:spPr>
          <a:xfrm>
            <a:off x="6276814" y="2619214"/>
            <a:ext cx="1193369" cy="1932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CBA005-6E94-934B-BB88-4E9394203225}"/>
              </a:ext>
            </a:extLst>
          </p:cNvPr>
          <p:cNvSpPr txBox="1"/>
          <p:nvPr/>
        </p:nvSpPr>
        <p:spPr>
          <a:xfrm>
            <a:off x="3722330" y="4903939"/>
            <a:ext cx="159632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NNS: 23</a:t>
            </a:r>
          </a:p>
        </p:txBody>
      </p:sp>
    </p:spTree>
    <p:extLst>
      <p:ext uri="{BB962C8B-B14F-4D97-AF65-F5344CB8AC3E}">
        <p14:creationId xmlns:p14="http://schemas.microsoft.com/office/powerpoint/2010/main" val="381714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95E0F-B8AE-C04A-B069-9E7AF19E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Resultados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67451D8-E6D1-F649-AF61-A751E9B86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073" y="2288927"/>
            <a:ext cx="4856533" cy="2861333"/>
          </a:xfrm>
          <a:prstGeom prst="rect">
            <a:avLst/>
          </a:prstGeom>
          <a:ln>
            <a:noFill/>
          </a:ln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0AC0FD4E-D952-684E-9CBF-B48F00FD3F36}"/>
              </a:ext>
            </a:extLst>
          </p:cNvPr>
          <p:cNvCxnSpPr/>
          <p:nvPr/>
        </p:nvCxnSpPr>
        <p:spPr>
          <a:xfrm>
            <a:off x="1506073" y="4587499"/>
            <a:ext cx="19372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861C619C-178E-F145-A8CA-3E278170E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728" y="1575877"/>
            <a:ext cx="61849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9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52FEA25-026F-5342-8670-28B4AF40CCA7}"/>
              </a:ext>
            </a:extLst>
          </p:cNvPr>
          <p:cNvSpPr txBox="1"/>
          <p:nvPr/>
        </p:nvSpPr>
        <p:spPr>
          <a:xfrm>
            <a:off x="2851685" y="1627323"/>
            <a:ext cx="3750590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Detección precoz del cáncer de páncreas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668A84-29A2-2945-B003-B0AFFC210A14}"/>
              </a:ext>
            </a:extLst>
          </p:cNvPr>
          <p:cNvSpPr txBox="1"/>
          <p:nvPr/>
        </p:nvSpPr>
        <p:spPr>
          <a:xfrm>
            <a:off x="3068657" y="3925340"/>
            <a:ext cx="1146875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TPMI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784F99-2D4C-C541-9734-405BEB7F3810}"/>
              </a:ext>
            </a:extLst>
          </p:cNvPr>
          <p:cNvSpPr txBox="1"/>
          <p:nvPr/>
        </p:nvSpPr>
        <p:spPr>
          <a:xfrm>
            <a:off x="4901333" y="3930428"/>
            <a:ext cx="1890793" cy="138499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Individuos de alto riesgo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94F622-9C83-CA40-9604-4116606A54BC}"/>
              </a:ext>
            </a:extLst>
          </p:cNvPr>
          <p:cNvSpPr txBox="1"/>
          <p:nvPr/>
        </p:nvSpPr>
        <p:spPr>
          <a:xfrm>
            <a:off x="152185" y="3925340"/>
            <a:ext cx="1999282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Pancreatitis crónica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B8361A-4BEB-4E47-88B7-5BCAB55C1412}"/>
              </a:ext>
            </a:extLst>
          </p:cNvPr>
          <p:cNvSpPr txBox="1"/>
          <p:nvPr/>
        </p:nvSpPr>
        <p:spPr>
          <a:xfrm>
            <a:off x="7129220" y="3925340"/>
            <a:ext cx="1720312" cy="13849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DM de reciente aparición</a:t>
            </a:r>
          </a:p>
        </p:txBody>
      </p:sp>
      <p:cxnSp>
        <p:nvCxnSpPr>
          <p:cNvPr id="11" name="Conector angular 10">
            <a:extLst>
              <a:ext uri="{FF2B5EF4-FFF2-40B4-BE49-F238E27FC236}">
                <a16:creationId xmlns:a16="http://schemas.microsoft.com/office/drawing/2014/main" id="{82A683C3-803C-3448-869B-8A72990CB748}"/>
              </a:ext>
            </a:extLst>
          </p:cNvPr>
          <p:cNvCxnSpPr>
            <a:stCxn id="2" idx="2"/>
            <a:endCxn id="6" idx="0"/>
          </p:cNvCxnSpPr>
          <p:nvPr/>
        </p:nvCxnSpPr>
        <p:spPr>
          <a:xfrm rot="5400000">
            <a:off x="2267448" y="1465808"/>
            <a:ext cx="1343910" cy="357515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cxnSp>
        <p:nvCxnSpPr>
          <p:cNvPr id="12" name="Conector angular 11">
            <a:extLst>
              <a:ext uri="{FF2B5EF4-FFF2-40B4-BE49-F238E27FC236}">
                <a16:creationId xmlns:a16="http://schemas.microsoft.com/office/drawing/2014/main" id="{03A00368-62DB-8740-87B2-939BBCD5B3D8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rot="5400000">
            <a:off x="3512583" y="2710943"/>
            <a:ext cx="1343910" cy="108488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cxnSp>
        <p:nvCxnSpPr>
          <p:cNvPr id="15" name="Conector angular 14">
            <a:extLst>
              <a:ext uri="{FF2B5EF4-FFF2-40B4-BE49-F238E27FC236}">
                <a16:creationId xmlns:a16="http://schemas.microsoft.com/office/drawing/2014/main" id="{0B28322E-51B2-5B45-958D-ACFC9E0848FE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 rot="16200000" flipH="1">
            <a:off x="4612356" y="2696054"/>
            <a:ext cx="1348998" cy="11197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cxnSp>
        <p:nvCxnSpPr>
          <p:cNvPr id="19" name="Conector angular 18">
            <a:extLst>
              <a:ext uri="{FF2B5EF4-FFF2-40B4-BE49-F238E27FC236}">
                <a16:creationId xmlns:a16="http://schemas.microsoft.com/office/drawing/2014/main" id="{22FB946E-59C7-F94B-A3CD-49E73DE3EC98}"/>
              </a:ext>
            </a:extLst>
          </p:cNvPr>
          <p:cNvCxnSpPr>
            <a:cxnSpLocks/>
            <a:stCxn id="2" idx="2"/>
            <a:endCxn id="7" idx="0"/>
          </p:cNvCxnSpPr>
          <p:nvPr/>
        </p:nvCxnSpPr>
        <p:spPr>
          <a:xfrm rot="16200000" flipH="1">
            <a:off x="5686223" y="1622187"/>
            <a:ext cx="1343910" cy="32623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14019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C732A0-F3DF-FF42-987C-235456E9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Antecedentes de la Diabetes y cáncer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954DE8-94D3-BB49-8138-0E55DB1B5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699880"/>
          </a:xfrm>
        </p:spPr>
        <p:txBody>
          <a:bodyPr/>
          <a:lstStyle/>
          <a:p>
            <a:r>
              <a:rPr lang="es-ES_tradnl" dirty="0"/>
              <a:t>ADC es diabeto génico (efecto </a:t>
            </a:r>
            <a:r>
              <a:rPr lang="es-ES_tradnl" dirty="0" err="1"/>
              <a:t>paraneoplásico</a:t>
            </a:r>
            <a:r>
              <a:rPr lang="es-ES_tradnl" dirty="0"/>
              <a:t>??)</a:t>
            </a:r>
          </a:p>
          <a:p>
            <a:r>
              <a:rPr lang="es-ES_tradnl" dirty="0"/>
              <a:t>ADC causa resistencia a la insulina y disfunción de las </a:t>
            </a:r>
            <a:r>
              <a:rPr lang="es-ES_tradnl" dirty="0" err="1"/>
              <a:t>cels</a:t>
            </a:r>
            <a:r>
              <a:rPr lang="es-ES_tradnl" dirty="0"/>
              <a:t> Beta</a:t>
            </a:r>
          </a:p>
          <a:p>
            <a:r>
              <a:rPr lang="es-ES_tradnl" dirty="0"/>
              <a:t>Hiperglucemia en ADC aparece antes de que exista lesión visible</a:t>
            </a:r>
          </a:p>
          <a:p>
            <a:r>
              <a:rPr lang="es-ES_tradnl" dirty="0"/>
              <a:t>Elevación de la glucosa es un fenómeno universal en el ADC</a:t>
            </a:r>
          </a:p>
          <a:p>
            <a:pPr lvl="1"/>
            <a:r>
              <a:rPr lang="es-ES_tradnl" dirty="0"/>
              <a:t>85% de los pacientes tienen hiperglucemia al diagnóstico</a:t>
            </a:r>
          </a:p>
          <a:p>
            <a:pPr lvl="1"/>
            <a:r>
              <a:rPr lang="es-ES_tradnl" dirty="0"/>
              <a:t>50% de los pacientes son diabéticos al diagnóstico</a:t>
            </a:r>
          </a:p>
          <a:p>
            <a:r>
              <a:rPr lang="es-ES_tradnl" dirty="0"/>
              <a:t>Entorno al 1% de los pacientes con diabetes de reciente dx desarrollan con ADC</a:t>
            </a:r>
          </a:p>
          <a:p>
            <a:pPr lvl="1"/>
            <a:endParaRPr lang="es-ES_tradnl" dirty="0"/>
          </a:p>
          <a:p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A5CDDF-8518-8342-966C-4741D727B32D}"/>
              </a:ext>
            </a:extLst>
          </p:cNvPr>
          <p:cNvSpPr txBox="1"/>
          <p:nvPr/>
        </p:nvSpPr>
        <p:spPr>
          <a:xfrm>
            <a:off x="1506073" y="4754105"/>
            <a:ext cx="5390673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Glucosa como marcador de la fase </a:t>
            </a:r>
            <a:r>
              <a:rPr lang="es-ES_tradnl" sz="2800" dirty="0" err="1"/>
              <a:t>prediagnóstica</a:t>
            </a:r>
            <a:r>
              <a:rPr lang="es-ES_tradnl" sz="2800" dirty="0"/>
              <a:t> del ADC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98A3A0B-459E-484B-AABC-ED47FD0043EC}"/>
              </a:ext>
            </a:extLst>
          </p:cNvPr>
          <p:cNvSpPr txBox="1"/>
          <p:nvPr/>
        </p:nvSpPr>
        <p:spPr>
          <a:xfrm>
            <a:off x="3068665" y="6214820"/>
            <a:ext cx="60753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err="1"/>
              <a:t>Singhi</a:t>
            </a:r>
            <a:r>
              <a:rPr lang="es-ES" sz="1600" dirty="0"/>
              <a:t> AD, </a:t>
            </a:r>
            <a:r>
              <a:rPr lang="es-ES" sz="1600" dirty="0" err="1"/>
              <a:t>Koay</a:t>
            </a:r>
            <a:r>
              <a:rPr lang="es-ES" sz="1600" dirty="0"/>
              <a:t> EJ, Chari ST, </a:t>
            </a:r>
            <a:r>
              <a:rPr lang="es-ES" sz="1600" dirty="0" err="1"/>
              <a:t>Maitra</a:t>
            </a:r>
            <a:r>
              <a:rPr lang="es-ES" sz="1600" dirty="0"/>
              <a:t> A, </a:t>
            </a:r>
            <a:r>
              <a:rPr lang="es-ES" sz="1600" dirty="0" err="1"/>
              <a:t>Early</a:t>
            </a:r>
            <a:r>
              <a:rPr lang="es-ES" sz="1600" dirty="0"/>
              <a:t> </a:t>
            </a:r>
            <a:r>
              <a:rPr lang="es-ES" sz="1600" dirty="0" err="1"/>
              <a:t>Detection</a:t>
            </a:r>
            <a:r>
              <a:rPr lang="es-ES" sz="1600" dirty="0"/>
              <a:t> of </a:t>
            </a:r>
            <a:r>
              <a:rPr lang="es-ES" sz="1600" dirty="0" err="1"/>
              <a:t>Pancreatic</a:t>
            </a:r>
            <a:r>
              <a:rPr lang="es-ES" sz="1600" dirty="0"/>
              <a:t> </a:t>
            </a:r>
            <a:r>
              <a:rPr lang="es-ES" sz="1600" dirty="0" err="1"/>
              <a:t>Cancer</a:t>
            </a:r>
            <a:r>
              <a:rPr lang="es-ES" sz="1600" dirty="0"/>
              <a:t>: </a:t>
            </a:r>
            <a:r>
              <a:rPr lang="es-ES" sz="1600" dirty="0" err="1"/>
              <a:t>Opportunities</a:t>
            </a:r>
            <a:r>
              <a:rPr lang="es-ES" sz="1600" dirty="0"/>
              <a:t> and </a:t>
            </a:r>
            <a:r>
              <a:rPr lang="es-ES" sz="1600" dirty="0" err="1"/>
              <a:t>Challenges</a:t>
            </a:r>
            <a:r>
              <a:rPr lang="es-ES" sz="1600" dirty="0"/>
              <a:t>, </a:t>
            </a:r>
            <a:r>
              <a:rPr lang="es-ES" sz="1600" dirty="0" err="1"/>
              <a:t>Gastroenterology</a:t>
            </a:r>
            <a:r>
              <a:rPr lang="es-ES" sz="1600" dirty="0"/>
              <a:t> (2019) </a:t>
            </a:r>
          </a:p>
          <a:p>
            <a:pPr algn="r"/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121762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2C20A-538A-0743-8CDC-1A7DE9E4C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5FEC91F-E4F6-0E43-8D5D-6DA891B26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0500" y="1912144"/>
            <a:ext cx="62230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34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id="{7E30DCEE-4A2B-7E47-AA29-4CD88654E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3671" y="1496477"/>
            <a:ext cx="7687183" cy="509051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125AB41-A27D-EA4A-A3F7-4C7A50337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Glucosa y ADC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4CBC4EE-3503-1349-A9C3-4F1A258F87DD}"/>
              </a:ext>
            </a:extLst>
          </p:cNvPr>
          <p:cNvSpPr txBox="1"/>
          <p:nvPr/>
        </p:nvSpPr>
        <p:spPr>
          <a:xfrm>
            <a:off x="7222209" y="1963544"/>
            <a:ext cx="125536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 err="1"/>
              <a:t>Dx</a:t>
            </a:r>
            <a:r>
              <a:rPr lang="es-ES_tradnl" dirty="0"/>
              <a:t> del ADC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07DDA43-7B9E-7441-8903-B43D90B65B6C}"/>
              </a:ext>
            </a:extLst>
          </p:cNvPr>
          <p:cNvSpPr txBox="1"/>
          <p:nvPr/>
        </p:nvSpPr>
        <p:spPr>
          <a:xfrm>
            <a:off x="6397446" y="1952788"/>
            <a:ext cx="73177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DM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236B397-1D0A-1741-BBD7-4844BC0A38DB}"/>
              </a:ext>
            </a:extLst>
          </p:cNvPr>
          <p:cNvSpPr txBox="1"/>
          <p:nvPr/>
        </p:nvSpPr>
        <p:spPr>
          <a:xfrm>
            <a:off x="3740469" y="1963544"/>
            <a:ext cx="163408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Hiperglucemia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AF18BFCE-409E-D341-9893-784474FC580B}"/>
              </a:ext>
            </a:extLst>
          </p:cNvPr>
          <p:cNvCxnSpPr>
            <a:cxnSpLocks/>
          </p:cNvCxnSpPr>
          <p:nvPr/>
        </p:nvCxnSpPr>
        <p:spPr>
          <a:xfrm>
            <a:off x="4347263" y="2603717"/>
            <a:ext cx="316165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F9F4504-BE3B-1240-A35C-B0380259ED0E}"/>
              </a:ext>
            </a:extLst>
          </p:cNvPr>
          <p:cNvSpPr txBox="1"/>
          <p:nvPr/>
        </p:nvSpPr>
        <p:spPr>
          <a:xfrm>
            <a:off x="5013690" y="2697616"/>
            <a:ext cx="1298504" cy="523220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400" dirty="0"/>
              <a:t>Tiempo </a:t>
            </a:r>
            <a:r>
              <a:rPr lang="es-ES_tradnl" sz="1400" dirty="0" err="1"/>
              <a:t>predx</a:t>
            </a:r>
            <a:endParaRPr lang="es-ES_tradnl" sz="1400" dirty="0"/>
          </a:p>
          <a:p>
            <a:pPr algn="ctr"/>
            <a:r>
              <a:rPr lang="es-ES_tradnl" sz="1400" dirty="0"/>
              <a:t>(30-36 meses)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8B5D581-856A-034A-A415-7D977F1A2D8B}"/>
              </a:ext>
            </a:extLst>
          </p:cNvPr>
          <p:cNvSpPr txBox="1"/>
          <p:nvPr/>
        </p:nvSpPr>
        <p:spPr>
          <a:xfrm>
            <a:off x="5602637" y="6553131"/>
            <a:ext cx="3611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err="1"/>
              <a:t>Sharma</a:t>
            </a:r>
            <a:r>
              <a:rPr lang="es-ES_tradnl" sz="1600" dirty="0"/>
              <a:t> A.; et al </a:t>
            </a:r>
            <a:r>
              <a:rPr lang="es-ES_tradnl" sz="1600" dirty="0" err="1"/>
              <a:t>Gastroenterology</a:t>
            </a:r>
            <a:r>
              <a:rPr lang="es-ES_tradnl" sz="16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96113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6CA17-B426-434B-B3BC-80F5FD07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Glucosa y volumen tumoral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5CBCDBC-5EB7-1743-A871-457BB5F43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952" y="1557118"/>
            <a:ext cx="7454685" cy="51133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3DA291B-684B-2143-9600-F35B7D7F3E94}"/>
              </a:ext>
            </a:extLst>
          </p:cNvPr>
          <p:cNvSpPr txBox="1"/>
          <p:nvPr/>
        </p:nvSpPr>
        <p:spPr>
          <a:xfrm>
            <a:off x="5602637" y="6553131"/>
            <a:ext cx="3611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err="1"/>
              <a:t>Sharma</a:t>
            </a:r>
            <a:r>
              <a:rPr lang="es-ES_tradnl" sz="1600" dirty="0"/>
              <a:t> A.; et al </a:t>
            </a:r>
            <a:r>
              <a:rPr lang="es-ES_tradnl" sz="1600" dirty="0" err="1"/>
              <a:t>Gastroenterology</a:t>
            </a:r>
            <a:r>
              <a:rPr lang="es-ES_tradnl" sz="16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289630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F1874-E59A-7A43-9238-5A600D616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Glucosa y volumen tumoral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F4F7907-8B66-B74B-8BD1-F28CB67EB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378" y="1469162"/>
            <a:ext cx="8796143" cy="502007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464E5A4-A092-EE4E-A390-2A460087821F}"/>
              </a:ext>
            </a:extLst>
          </p:cNvPr>
          <p:cNvSpPr txBox="1"/>
          <p:nvPr/>
        </p:nvSpPr>
        <p:spPr>
          <a:xfrm>
            <a:off x="5602637" y="6553131"/>
            <a:ext cx="3611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err="1"/>
              <a:t>Sharma</a:t>
            </a:r>
            <a:r>
              <a:rPr lang="es-ES_tradnl" sz="1600" dirty="0"/>
              <a:t> A.; et al </a:t>
            </a:r>
            <a:r>
              <a:rPr lang="es-ES_tradnl" sz="1600" dirty="0" err="1"/>
              <a:t>Gastroenterology</a:t>
            </a:r>
            <a:r>
              <a:rPr lang="es-ES_tradnl" sz="16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010126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6BB281FD-C4BB-9E46-9BC5-032AE4CBF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1" r="1855"/>
          <a:stretch/>
        </p:blipFill>
        <p:spPr>
          <a:xfrm>
            <a:off x="-3588" y="2014781"/>
            <a:ext cx="8973248" cy="406055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46518D3-541D-E14A-8DC2-B593F878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D387C-A51E-CD4E-B8D2-374F92474F57}"/>
              </a:ext>
            </a:extLst>
          </p:cNvPr>
          <p:cNvSpPr txBox="1"/>
          <p:nvPr/>
        </p:nvSpPr>
        <p:spPr>
          <a:xfrm>
            <a:off x="7298930" y="2138767"/>
            <a:ext cx="1845070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PC: n= 37/100000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E7A0A72-B11F-254C-90B4-E5744F850D4E}"/>
              </a:ext>
            </a:extLst>
          </p:cNvPr>
          <p:cNvSpPr/>
          <p:nvPr/>
        </p:nvSpPr>
        <p:spPr>
          <a:xfrm>
            <a:off x="6199322" y="2138767"/>
            <a:ext cx="557939" cy="369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0ADE6F7-780F-8A4C-8E8F-95BC2A0D70E6}"/>
              </a:ext>
            </a:extLst>
          </p:cNvPr>
          <p:cNvSpPr/>
          <p:nvPr/>
        </p:nvSpPr>
        <p:spPr>
          <a:xfrm>
            <a:off x="5018868" y="3174571"/>
            <a:ext cx="557939" cy="369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94EEFFB-A366-814D-8318-9629B0ABDB2F}"/>
              </a:ext>
            </a:extLst>
          </p:cNvPr>
          <p:cNvSpPr/>
          <p:nvPr/>
        </p:nvSpPr>
        <p:spPr>
          <a:xfrm>
            <a:off x="1506073" y="5264259"/>
            <a:ext cx="557939" cy="369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2262119-F719-AC4C-890E-C118C2738030}"/>
              </a:ext>
            </a:extLst>
          </p:cNvPr>
          <p:cNvSpPr txBox="1"/>
          <p:nvPr/>
        </p:nvSpPr>
        <p:spPr>
          <a:xfrm>
            <a:off x="5602637" y="6553131"/>
            <a:ext cx="3611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err="1"/>
              <a:t>Sharma</a:t>
            </a:r>
            <a:r>
              <a:rPr lang="es-ES_tradnl" sz="1600" dirty="0"/>
              <a:t> A.; et al </a:t>
            </a:r>
            <a:r>
              <a:rPr lang="es-ES_tradnl" sz="1600" dirty="0" err="1"/>
              <a:t>Gastroenterology</a:t>
            </a:r>
            <a:r>
              <a:rPr lang="es-ES_tradnl" sz="1600" dirty="0"/>
              <a:t> 2018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ED0EE7F-10C3-7248-94A7-0D2198F9DF73}"/>
              </a:ext>
            </a:extLst>
          </p:cNvPr>
          <p:cNvSpPr/>
          <p:nvPr/>
        </p:nvSpPr>
        <p:spPr>
          <a:xfrm>
            <a:off x="0" y="4277532"/>
            <a:ext cx="8969660" cy="2107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D650861-86C4-2D40-A28E-93EE1EBBB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073" y="107673"/>
            <a:ext cx="1907108" cy="190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8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6CD13-1170-1C4E-8BE9-81644AF6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FBB31CC-DCE8-F04A-9A79-9BAA35478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766" y="1521838"/>
            <a:ext cx="4866468" cy="508711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4BEBA9F-9DB6-5947-ABC4-9C5819E0A765}"/>
              </a:ext>
            </a:extLst>
          </p:cNvPr>
          <p:cNvSpPr txBox="1"/>
          <p:nvPr/>
        </p:nvSpPr>
        <p:spPr>
          <a:xfrm>
            <a:off x="5602637" y="6553131"/>
            <a:ext cx="3611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err="1"/>
              <a:t>Sharma</a:t>
            </a:r>
            <a:r>
              <a:rPr lang="es-ES_tradnl" sz="1600" dirty="0"/>
              <a:t> A.; et al </a:t>
            </a:r>
            <a:r>
              <a:rPr lang="es-ES_tradnl" sz="1600" dirty="0" err="1"/>
              <a:t>Gastroenterology</a:t>
            </a:r>
            <a:r>
              <a:rPr lang="es-ES_tradnl" sz="1600" dirty="0"/>
              <a:t> 2018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B260D8E-6A5A-314D-AB8C-B0BFF47D0C0D}"/>
              </a:ext>
            </a:extLst>
          </p:cNvPr>
          <p:cNvSpPr/>
          <p:nvPr/>
        </p:nvSpPr>
        <p:spPr>
          <a:xfrm>
            <a:off x="1984766" y="2278251"/>
            <a:ext cx="1378366" cy="3564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EFABF47-1E04-F84B-8BE9-5A80A307E8F4}"/>
              </a:ext>
            </a:extLst>
          </p:cNvPr>
          <p:cNvSpPr/>
          <p:nvPr/>
        </p:nvSpPr>
        <p:spPr>
          <a:xfrm>
            <a:off x="1984766" y="3803960"/>
            <a:ext cx="1378366" cy="3564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ECCE79D-F8CF-8240-BE48-B2D53A89D37F}"/>
              </a:ext>
            </a:extLst>
          </p:cNvPr>
          <p:cNvSpPr/>
          <p:nvPr/>
        </p:nvSpPr>
        <p:spPr>
          <a:xfrm>
            <a:off x="1984766" y="5365442"/>
            <a:ext cx="2695722" cy="353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0422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02FA8-08F9-164C-A4A5-BF10E009E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E605063-472C-9E49-A4D0-D41631043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686" y="1847879"/>
            <a:ext cx="6408073" cy="450642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FDB8B3D-510B-D747-A4C2-09B43BC1ABAE}"/>
              </a:ext>
            </a:extLst>
          </p:cNvPr>
          <p:cNvSpPr txBox="1"/>
          <p:nvPr/>
        </p:nvSpPr>
        <p:spPr>
          <a:xfrm>
            <a:off x="7082725" y="1983783"/>
            <a:ext cx="1348353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AUC: 0.87</a:t>
            </a:r>
          </a:p>
          <a:p>
            <a:r>
              <a:rPr lang="es-ES_tradnl" dirty="0"/>
              <a:t>S: 78%</a:t>
            </a:r>
          </a:p>
          <a:p>
            <a:r>
              <a:rPr lang="es-ES_tradnl" dirty="0"/>
              <a:t>E: 80%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40607D0-261A-574D-AA09-DF2C4D4CFEC5}"/>
              </a:ext>
            </a:extLst>
          </p:cNvPr>
          <p:cNvSpPr txBox="1"/>
          <p:nvPr/>
        </p:nvSpPr>
        <p:spPr>
          <a:xfrm>
            <a:off x="5602637" y="6553131"/>
            <a:ext cx="3611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err="1"/>
              <a:t>Sharma</a:t>
            </a:r>
            <a:r>
              <a:rPr lang="es-ES_tradnl" sz="1600" dirty="0"/>
              <a:t> A.; et al </a:t>
            </a:r>
            <a:r>
              <a:rPr lang="es-ES_tradnl" sz="1600" dirty="0" err="1"/>
              <a:t>Gastroenterology</a:t>
            </a:r>
            <a:r>
              <a:rPr lang="es-ES_tradnl" sz="1600" dirty="0"/>
              <a:t> 2018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11AC287-F6C3-E94F-BA75-C98988FB3B8E}"/>
              </a:ext>
            </a:extLst>
          </p:cNvPr>
          <p:cNvSpPr txBox="1"/>
          <p:nvPr/>
        </p:nvSpPr>
        <p:spPr>
          <a:xfrm>
            <a:off x="1506073" y="2541722"/>
            <a:ext cx="60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77%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579D41E-B1A3-1E43-B586-267F05EA99D6}"/>
              </a:ext>
            </a:extLst>
          </p:cNvPr>
          <p:cNvSpPr txBox="1"/>
          <p:nvPr/>
        </p:nvSpPr>
        <p:spPr>
          <a:xfrm>
            <a:off x="2107769" y="4308529"/>
            <a:ext cx="60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19%</a:t>
            </a:r>
          </a:p>
        </p:txBody>
      </p:sp>
    </p:spTree>
    <p:extLst>
      <p:ext uri="{BB962C8B-B14F-4D97-AF65-F5344CB8AC3E}">
        <p14:creationId xmlns:p14="http://schemas.microsoft.com/office/powerpoint/2010/main" val="2242081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3D761EB-AABA-C44F-A0EE-38F0FDF24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525" y="0"/>
            <a:ext cx="5673678" cy="685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46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B5A62-14AF-9441-8AAC-2D50A70E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Papel del médico de AP en el diagnóstico precoz del CP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84192B-F3A9-E346-890A-FAE828D1A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2235"/>
            <a:ext cx="7886700" cy="428513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_tradnl" sz="3200" dirty="0"/>
              <a:t>Individuos de Alto Riesgo de Cáncer de páncreas:</a:t>
            </a:r>
          </a:p>
          <a:p>
            <a:pPr lvl="1" algn="ctr"/>
            <a:r>
              <a:rPr lang="es-ES_tradnl" sz="2800" dirty="0"/>
              <a:t>2 o más antecedentes familiares de cáncer de páncreas</a:t>
            </a:r>
          </a:p>
          <a:p>
            <a:r>
              <a:rPr lang="es-ES_tradnl" sz="3200" dirty="0"/>
              <a:t>Pacientes con diabetes de reciente aparición con:</a:t>
            </a:r>
          </a:p>
          <a:p>
            <a:pPr lvl="1" algn="ctr"/>
            <a:r>
              <a:rPr lang="es-ES_tradnl" sz="2800" dirty="0"/>
              <a:t> Pérdida de peso al diagnóstico de la DM</a:t>
            </a:r>
          </a:p>
          <a:p>
            <a:pPr lvl="1" algn="ctr"/>
            <a:r>
              <a:rPr lang="es-ES_tradnl" sz="2800" dirty="0"/>
              <a:t> Edad superior a 50 años</a:t>
            </a:r>
          </a:p>
          <a:p>
            <a:pPr lvl="1"/>
            <a:endParaRPr lang="es-ES_tradnl" sz="2800" dirty="0"/>
          </a:p>
          <a:p>
            <a:pPr lvl="1"/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2631019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479DB-3F1E-E34B-83C2-989D25136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D19218-C29A-A040-9BF7-69DA72211442}"/>
              </a:ext>
            </a:extLst>
          </p:cNvPr>
          <p:cNvSpPr txBox="1"/>
          <p:nvPr/>
        </p:nvSpPr>
        <p:spPr>
          <a:xfrm>
            <a:off x="480447" y="2896570"/>
            <a:ext cx="232474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Antecedentes familiares de Cáncer de páncreas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77F72B-4F9A-5947-B446-D80D58A14D0C}"/>
              </a:ext>
            </a:extLst>
          </p:cNvPr>
          <p:cNvSpPr txBox="1"/>
          <p:nvPr/>
        </p:nvSpPr>
        <p:spPr>
          <a:xfrm>
            <a:off x="480447" y="1705692"/>
            <a:ext cx="232474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Diabetes de reciente aparición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F43DD6-46B0-354D-8499-5829D06AD21E}"/>
              </a:ext>
            </a:extLst>
          </p:cNvPr>
          <p:cNvSpPr txBox="1"/>
          <p:nvPr/>
        </p:nvSpPr>
        <p:spPr>
          <a:xfrm>
            <a:off x="480447" y="4706318"/>
            <a:ext cx="232474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err="1"/>
              <a:t>Peutz-Jeghers</a:t>
            </a:r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err="1"/>
              <a:t>Sd</a:t>
            </a:r>
            <a:r>
              <a:rPr lang="es-ES_tradnl" dirty="0"/>
              <a:t> de Lynch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Pancreatitis crónica hereditaria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Cáncer de mama y ovario hereditario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82AABEB-7653-0C4F-AB19-6A304D4446B2}"/>
              </a:ext>
            </a:extLst>
          </p:cNvPr>
          <p:cNvSpPr txBox="1"/>
          <p:nvPr/>
        </p:nvSpPr>
        <p:spPr>
          <a:xfrm>
            <a:off x="4977048" y="3951312"/>
            <a:ext cx="232474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Consulta Alto Riesgo Cáncer de Páncreas (GASP13)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5A1CC82-A2E2-874C-BCB5-CDFBD642DF4C}"/>
              </a:ext>
            </a:extLst>
          </p:cNvPr>
          <p:cNvSpPr txBox="1"/>
          <p:nvPr/>
        </p:nvSpPr>
        <p:spPr>
          <a:xfrm>
            <a:off x="6664272" y="5537314"/>
            <a:ext cx="212326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Unidad de Endoscopias Digestivas</a:t>
            </a:r>
          </a:p>
        </p:txBody>
      </p:sp>
      <p:cxnSp>
        <p:nvCxnSpPr>
          <p:cNvPr id="11" name="Conector angular 10">
            <a:extLst>
              <a:ext uri="{FF2B5EF4-FFF2-40B4-BE49-F238E27FC236}">
                <a16:creationId xmlns:a16="http://schemas.microsoft.com/office/drawing/2014/main" id="{F4E2E5BB-A30E-FD45-9082-FE24072DB273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2805193" y="3358235"/>
            <a:ext cx="2171855" cy="105474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angular 11">
            <a:extLst>
              <a:ext uri="{FF2B5EF4-FFF2-40B4-BE49-F238E27FC236}">
                <a16:creationId xmlns:a16="http://schemas.microsoft.com/office/drawing/2014/main" id="{D86E113E-82B5-7747-8F45-5D5103578AC3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805194" y="4412977"/>
            <a:ext cx="2171854" cy="117050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6DF4F8B0-FF83-FE45-95A0-09523C63A3E9}"/>
              </a:ext>
            </a:extLst>
          </p:cNvPr>
          <p:cNvCxnSpPr>
            <a:cxnSpLocks/>
            <a:stCxn id="5" idx="3"/>
            <a:endCxn id="22" idx="1"/>
          </p:cNvCxnSpPr>
          <p:nvPr/>
        </p:nvCxnSpPr>
        <p:spPr>
          <a:xfrm>
            <a:off x="2805194" y="2028858"/>
            <a:ext cx="226680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r 17">
            <a:extLst>
              <a:ext uri="{FF2B5EF4-FFF2-40B4-BE49-F238E27FC236}">
                <a16:creationId xmlns:a16="http://schemas.microsoft.com/office/drawing/2014/main" id="{AD3A33C5-AA1A-C940-9256-89B051E3C7CE}"/>
              </a:ext>
            </a:extLst>
          </p:cNvPr>
          <p:cNvCxnSpPr>
            <a:stCxn id="7" idx="2"/>
            <a:endCxn id="9" idx="1"/>
          </p:cNvCxnSpPr>
          <p:nvPr/>
        </p:nvCxnSpPr>
        <p:spPr>
          <a:xfrm rot="16200000" flipH="1">
            <a:off x="5839678" y="5174384"/>
            <a:ext cx="1124337" cy="524851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r 18">
            <a:extLst>
              <a:ext uri="{FF2B5EF4-FFF2-40B4-BE49-F238E27FC236}">
                <a16:creationId xmlns:a16="http://schemas.microsoft.com/office/drawing/2014/main" id="{E5814F9A-E215-6944-86B3-BBD8A5BCB7D2}"/>
              </a:ext>
            </a:extLst>
          </p:cNvPr>
          <p:cNvCxnSpPr>
            <a:cxnSpLocks/>
            <a:stCxn id="9" idx="0"/>
            <a:endCxn id="7" idx="3"/>
          </p:cNvCxnSpPr>
          <p:nvPr/>
        </p:nvCxnSpPr>
        <p:spPr>
          <a:xfrm rot="16200000" flipV="1">
            <a:off x="6951682" y="4763090"/>
            <a:ext cx="1124337" cy="424112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BFEC82B-18D3-484A-AC64-5E52AF643B07}"/>
              </a:ext>
            </a:extLst>
          </p:cNvPr>
          <p:cNvSpPr txBox="1"/>
          <p:nvPr/>
        </p:nvSpPr>
        <p:spPr>
          <a:xfrm>
            <a:off x="5071996" y="1705693"/>
            <a:ext cx="21232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E-Consulta Gastroenterología</a:t>
            </a:r>
          </a:p>
        </p:txBody>
      </p: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98AE5626-C90A-CF40-9813-5AA0848A69F2}"/>
              </a:ext>
            </a:extLst>
          </p:cNvPr>
          <p:cNvCxnSpPr>
            <a:cxnSpLocks/>
            <a:stCxn id="22" idx="2"/>
            <a:endCxn id="7" idx="0"/>
          </p:cNvCxnSpPr>
          <p:nvPr/>
        </p:nvCxnSpPr>
        <p:spPr>
          <a:xfrm>
            <a:off x="6133630" y="2352024"/>
            <a:ext cx="5791" cy="15992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angular 53">
            <a:extLst>
              <a:ext uri="{FF2B5EF4-FFF2-40B4-BE49-F238E27FC236}">
                <a16:creationId xmlns:a16="http://schemas.microsoft.com/office/drawing/2014/main" id="{BBB03A16-D7E5-6149-B3BC-0C2AF159ABA1}"/>
              </a:ext>
            </a:extLst>
          </p:cNvPr>
          <p:cNvCxnSpPr>
            <a:cxnSpLocks/>
            <a:stCxn id="4" idx="3"/>
            <a:endCxn id="22" idx="2"/>
          </p:cNvCxnSpPr>
          <p:nvPr/>
        </p:nvCxnSpPr>
        <p:spPr>
          <a:xfrm flipV="1">
            <a:off x="2805193" y="2352024"/>
            <a:ext cx="3328437" cy="1006211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795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>
            <a:extLst>
              <a:ext uri="{FF2B5EF4-FFF2-40B4-BE49-F238E27FC236}">
                <a16:creationId xmlns:a16="http://schemas.microsoft.com/office/drawing/2014/main" id="{964F7FA3-0F30-CE41-B81E-9349505D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33" y="201478"/>
            <a:ext cx="6608331" cy="1115878"/>
          </a:xfrm>
        </p:spPr>
        <p:txBody>
          <a:bodyPr>
            <a:normAutofit/>
          </a:bodyPr>
          <a:lstStyle/>
          <a:p>
            <a:r>
              <a:rPr lang="es-ES" altLang="es-ES"/>
              <a:t>Limitaciones del cribado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1405F5-E3A1-E245-861B-E8F3CA03E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208052"/>
            <a:ext cx="8521700" cy="3724275"/>
          </a:xfrm>
        </p:spPr>
        <p:txBody>
          <a:bodyPr/>
          <a:lstStyle/>
          <a:p>
            <a:pPr algn="just">
              <a:buFont typeface=".Apple Color Emoji UI"/>
              <a:buChar char="👎"/>
              <a:defRPr/>
            </a:pPr>
            <a:r>
              <a:rPr lang="es-ES" sz="2200" dirty="0"/>
              <a:t>Las lesiones </a:t>
            </a:r>
            <a:r>
              <a:rPr lang="es-ES" sz="2200" dirty="0" err="1"/>
              <a:t>PanIN</a:t>
            </a:r>
            <a:r>
              <a:rPr lang="es-ES" sz="2200" dirty="0"/>
              <a:t> de alto grado pueden no ser detectadas por las técnicas actuales.</a:t>
            </a:r>
          </a:p>
          <a:p>
            <a:pPr algn="just">
              <a:buFont typeface=".Apple Color Emoji UI"/>
              <a:buChar char="👎"/>
              <a:defRPr/>
            </a:pPr>
            <a:endParaRPr lang="es-ES" sz="2200" dirty="0"/>
          </a:p>
          <a:p>
            <a:pPr algn="just">
              <a:buFont typeface=".Apple Color Emoji UI"/>
              <a:buChar char="👎"/>
              <a:defRPr/>
            </a:pPr>
            <a:r>
              <a:rPr lang="es-ES" sz="2200" dirty="0"/>
              <a:t>Las técnicas de imagen actuales no permiten de predecir con alta fiabilidad la displasia de alto grado en las lesiones quísticas (</a:t>
            </a:r>
            <a:r>
              <a:rPr lang="es-ES" sz="2200" dirty="0" err="1"/>
              <a:t>Biomarcadores</a:t>
            </a:r>
            <a:r>
              <a:rPr lang="es-ES" sz="2200" dirty="0"/>
              <a:t>, el futuro?).</a:t>
            </a:r>
          </a:p>
          <a:p>
            <a:pPr algn="just">
              <a:buFont typeface=".Apple Color Emoji UI"/>
              <a:buChar char="👎"/>
              <a:defRPr/>
            </a:pPr>
            <a:endParaRPr lang="es-ES" sz="2200" dirty="0"/>
          </a:p>
          <a:p>
            <a:pPr algn="just">
              <a:buFont typeface=".Apple Color Emoji UI"/>
              <a:buChar char="👎"/>
              <a:defRPr/>
            </a:pPr>
            <a:r>
              <a:rPr lang="es-ES" sz="2200" dirty="0"/>
              <a:t>Los intervalos de seguimiento y la edad de inicio del cribado para cada paciente no están claros.</a:t>
            </a:r>
          </a:p>
          <a:p>
            <a:pPr algn="just">
              <a:buFont typeface=".Apple Color Emoji UI"/>
              <a:buChar char="👎"/>
              <a:defRPr/>
            </a:pPr>
            <a:endParaRPr lang="es-ES" sz="2200" dirty="0"/>
          </a:p>
        </p:txBody>
      </p:sp>
      <p:sp>
        <p:nvSpPr>
          <p:cNvPr id="37891" name="Marcador de número de diapositiva 3">
            <a:extLst>
              <a:ext uri="{FF2B5EF4-FFF2-40B4-BE49-F238E27FC236}">
                <a16:creationId xmlns:a16="http://schemas.microsoft.com/office/drawing/2014/main" id="{F4619B46-969E-6A46-BBF7-93C3A366531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0594D1-042A-8F4A-8467-A119796BBE5C}" type="slidenum">
              <a:rPr lang="fr-BE" altLang="fr-FR" smtClean="0">
                <a:solidFill>
                  <a:srgbClr val="575656"/>
                </a:solidFill>
                <a:latin typeface="Calibri" panose="020F0502020204030204" pitchFamily="34" charset="0"/>
              </a:rPr>
              <a:pPr/>
              <a:t>29</a:t>
            </a:fld>
            <a:endParaRPr lang="fr-BE" altLang="fr-FR">
              <a:solidFill>
                <a:srgbClr val="57565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65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B6B859-CDB7-1347-A740-C551A13E5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69643"/>
          </a:xfrm>
        </p:spPr>
        <p:txBody>
          <a:bodyPr/>
          <a:lstStyle/>
          <a:p>
            <a:pPr algn="ctr">
              <a:buFont typeface=".Apple Color Emoji UI"/>
              <a:buChar char="🧐"/>
            </a:pPr>
            <a:r>
              <a:rPr lang="es-ES_tradnl" sz="6000" dirty="0">
                <a:solidFill>
                  <a:schemeClr val="accent1">
                    <a:lumMod val="50000"/>
                  </a:schemeClr>
                </a:solidFill>
              </a:rPr>
              <a:t>Es necesaria?</a:t>
            </a:r>
          </a:p>
          <a:p>
            <a:pPr algn="ctr">
              <a:buFont typeface=".Apple Color Emoji UI"/>
              <a:buChar char="🧐"/>
            </a:pPr>
            <a:endParaRPr lang="es-ES_tradnl" sz="6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Font typeface=".Apple Color Emoji UI"/>
              <a:buChar char="🧐"/>
            </a:pPr>
            <a:r>
              <a:rPr lang="es-ES_tradnl" sz="6000" dirty="0">
                <a:solidFill>
                  <a:schemeClr val="accent1">
                    <a:lumMod val="50000"/>
                  </a:schemeClr>
                </a:solidFill>
              </a:rPr>
              <a:t>Es posible?</a:t>
            </a:r>
          </a:p>
          <a:p>
            <a:pPr algn="ctr">
              <a:buFont typeface=".Apple Color Emoji UI"/>
              <a:buChar char="🧐"/>
            </a:pPr>
            <a:endParaRPr lang="es-ES_tradnl" sz="6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Font typeface=".Apple Color Emoji UI"/>
              <a:buChar char="🧐"/>
            </a:pPr>
            <a:r>
              <a:rPr lang="es-ES_tradnl" sz="6000" dirty="0">
                <a:solidFill>
                  <a:schemeClr val="accent1">
                    <a:lumMod val="50000"/>
                  </a:schemeClr>
                </a:solidFill>
              </a:rPr>
              <a:t>Cómo?</a:t>
            </a:r>
          </a:p>
        </p:txBody>
      </p:sp>
    </p:spTree>
    <p:extLst>
      <p:ext uri="{BB962C8B-B14F-4D97-AF65-F5344CB8AC3E}">
        <p14:creationId xmlns:p14="http://schemas.microsoft.com/office/powerpoint/2010/main" val="4064010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26786-8E9B-0148-8C3B-00F8471D9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CC7EEA-F59C-9243-AA6A-3DD572B95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400" dirty="0"/>
              <a:t>Es necesaria la detección del cáncer de páncreas?</a:t>
            </a:r>
          </a:p>
          <a:p>
            <a:pPr lvl="1"/>
            <a:r>
              <a:rPr lang="es-ES_tradnl" sz="2400" dirty="0"/>
              <a:t>4ª causa de mortalidad por cáncer</a:t>
            </a:r>
          </a:p>
          <a:p>
            <a:pPr lvl="1"/>
            <a:r>
              <a:rPr lang="es-ES_tradnl" sz="2400" dirty="0"/>
              <a:t>85% se diagnostican en fases avanzadas</a:t>
            </a:r>
          </a:p>
          <a:p>
            <a:r>
              <a:rPr lang="es-ES_tradnl" sz="2400" dirty="0"/>
              <a:t>Es posible la detección precoz del cáncer de páncreas?</a:t>
            </a:r>
          </a:p>
          <a:p>
            <a:pPr lvl="1"/>
            <a:r>
              <a:rPr lang="es-ES_tradnl" sz="2400" dirty="0"/>
              <a:t>Individuos de alto riesgo identificables</a:t>
            </a:r>
          </a:p>
          <a:p>
            <a:pPr lvl="1"/>
            <a:r>
              <a:rPr lang="es-ES_tradnl" sz="2400" dirty="0"/>
              <a:t>Desarrollo de escalas para predecir el riesgo de presentar un ADC</a:t>
            </a:r>
          </a:p>
          <a:p>
            <a:r>
              <a:rPr lang="es-ES_tradnl" sz="2400" dirty="0"/>
              <a:t>Como se debe realizar el cribado?</a:t>
            </a:r>
          </a:p>
          <a:p>
            <a:pPr lvl="1"/>
            <a:r>
              <a:rPr lang="es-ES_tradnl" sz="2400" dirty="0"/>
              <a:t>La </a:t>
            </a:r>
            <a:r>
              <a:rPr lang="es-ES_tradnl" sz="2400" dirty="0" err="1"/>
              <a:t>Ecoendoscopia</a:t>
            </a:r>
            <a:r>
              <a:rPr lang="es-ES_tradnl" sz="2400" dirty="0"/>
              <a:t> es la técnica de elección por su mayor sensibilidad</a:t>
            </a:r>
          </a:p>
          <a:p>
            <a:pPr lvl="1"/>
            <a:r>
              <a:rPr lang="es-ES_tradnl" sz="2400" dirty="0"/>
              <a:t>Creación de la consulta de Alto Riesgo de Cáncer de Páncreas para valoración de todos los casos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9D7E53-C0F3-0441-90AD-9906E4F81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712" y="1825625"/>
            <a:ext cx="1146982" cy="60128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890B7F-8B74-774D-BA3C-E85EEC8DB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078" y="3171394"/>
            <a:ext cx="1146982" cy="60128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1767033-FF9F-CD43-89A2-10391D29D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859" y="5418648"/>
            <a:ext cx="1146982" cy="60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5AB4FC1-3B27-FC44-9081-C1787AE97A50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1E5963BA-F3C6-B640-86C7-CC5074CE3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76" y="-7135"/>
            <a:ext cx="4858871" cy="6875216"/>
          </a:xfrm>
        </p:spPr>
      </p:pic>
    </p:spTree>
    <p:extLst>
      <p:ext uri="{BB962C8B-B14F-4D97-AF65-F5344CB8AC3E}">
        <p14:creationId xmlns:p14="http://schemas.microsoft.com/office/powerpoint/2010/main" val="305686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0C469-B821-F04C-BBE2-13ED7EF5E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800" dirty="0"/>
              <a:t>Es necesaria la detección precoz del cáncer de páncreas?</a:t>
            </a:r>
          </a:p>
        </p:txBody>
      </p:sp>
    </p:spTree>
    <p:extLst>
      <p:ext uri="{BB962C8B-B14F-4D97-AF65-F5344CB8AC3E}">
        <p14:creationId xmlns:p14="http://schemas.microsoft.com/office/powerpoint/2010/main" val="153570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02982-8F27-AF40-90DD-0404804C8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Epidemiología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E65E1C-E825-5C49-9B34-1DD1EE8FC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367" y="1603520"/>
            <a:ext cx="5585954" cy="525448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A24D3CD-C4ED-2D44-A0A4-F3F7607A400B}"/>
              </a:ext>
            </a:extLst>
          </p:cNvPr>
          <p:cNvSpPr txBox="1"/>
          <p:nvPr/>
        </p:nvSpPr>
        <p:spPr>
          <a:xfrm>
            <a:off x="6524786" y="6488668"/>
            <a:ext cx="2619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err="1"/>
              <a:t>Rahib</a:t>
            </a:r>
            <a:r>
              <a:rPr lang="es-ES_tradnl" sz="1600" dirty="0"/>
              <a:t> L.; et al; AACR 2014</a:t>
            </a:r>
          </a:p>
        </p:txBody>
      </p:sp>
    </p:spTree>
    <p:extLst>
      <p:ext uri="{BB962C8B-B14F-4D97-AF65-F5344CB8AC3E}">
        <p14:creationId xmlns:p14="http://schemas.microsoft.com/office/powerpoint/2010/main" val="81285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8760D-FA17-F643-9DB2-2BF7120E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Epidemiología</a:t>
            </a:r>
            <a:br>
              <a:rPr lang="es-ES_tradnl" dirty="0"/>
            </a:br>
            <a:r>
              <a:rPr lang="es-ES_tradnl" dirty="0"/>
              <a:t>Incidencia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AD27CF-9E8A-634C-B12F-1D9A3EE43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00"/>
          <a:stretch/>
        </p:blipFill>
        <p:spPr>
          <a:xfrm>
            <a:off x="577850" y="1559860"/>
            <a:ext cx="8221451" cy="491760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FDC4910-646A-0542-85F9-1CB778423D18}"/>
              </a:ext>
            </a:extLst>
          </p:cNvPr>
          <p:cNvSpPr txBox="1"/>
          <p:nvPr/>
        </p:nvSpPr>
        <p:spPr>
          <a:xfrm>
            <a:off x="4866468" y="6488668"/>
            <a:ext cx="4277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/>
              <a:t>Las cifras del cáncer en España 2018, SEOM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4EC0050-9FC2-E74F-8CBB-CCDAC4284458}"/>
              </a:ext>
            </a:extLst>
          </p:cNvPr>
          <p:cNvSpPr/>
          <p:nvPr/>
        </p:nvSpPr>
        <p:spPr>
          <a:xfrm>
            <a:off x="3347330" y="3130658"/>
            <a:ext cx="294468" cy="29756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053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745B6-5ACD-014B-AEE9-C501DD702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Epidemiología</a:t>
            </a:r>
            <a:br>
              <a:rPr lang="es-ES_tradnl" dirty="0"/>
            </a:br>
            <a:r>
              <a:rPr lang="es-ES_tradnl" dirty="0"/>
              <a:t>Mortalidad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2D8B62-0C87-4047-8990-1C06B410B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79"/>
          <a:stretch/>
        </p:blipFill>
        <p:spPr>
          <a:xfrm>
            <a:off x="235846" y="2456330"/>
            <a:ext cx="8780709" cy="297628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48DBBD0-AB82-9144-83FC-406D71E60D2C}"/>
              </a:ext>
            </a:extLst>
          </p:cNvPr>
          <p:cNvSpPr txBox="1"/>
          <p:nvPr/>
        </p:nvSpPr>
        <p:spPr>
          <a:xfrm>
            <a:off x="4866468" y="6488668"/>
            <a:ext cx="4277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/>
              <a:t>Las cifras del cáncer en España 2018, SEOM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8DF1506-DA65-CD48-B73D-453434F07635}"/>
              </a:ext>
            </a:extLst>
          </p:cNvPr>
          <p:cNvSpPr/>
          <p:nvPr/>
        </p:nvSpPr>
        <p:spPr>
          <a:xfrm>
            <a:off x="235846" y="3533614"/>
            <a:ext cx="5808493" cy="4287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4678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9BB20C-B32D-A749-8845-2D449161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Epidemiología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CD01CE-6DF0-9945-9B12-EE07098B0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2912"/>
            <a:ext cx="5964110" cy="26782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775146E-B118-3440-A735-1230C26D8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0655"/>
            <a:ext cx="5879477" cy="260734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6B0C598-BE67-B344-B9CC-DF434DC0D6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03" r="2214"/>
          <a:stretch/>
        </p:blipFill>
        <p:spPr>
          <a:xfrm>
            <a:off x="2136416" y="2588216"/>
            <a:ext cx="6139679" cy="362660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720E093-F116-3945-B2D0-FFD53118AB17}"/>
              </a:ext>
            </a:extLst>
          </p:cNvPr>
          <p:cNvSpPr txBox="1"/>
          <p:nvPr/>
        </p:nvSpPr>
        <p:spPr>
          <a:xfrm>
            <a:off x="3378631" y="6611778"/>
            <a:ext cx="5765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/>
              <a:t>SEER. </a:t>
            </a:r>
            <a:r>
              <a:rPr lang="es-ES" sz="1600" dirty="0" err="1"/>
              <a:t>Fast</a:t>
            </a:r>
            <a:r>
              <a:rPr lang="es-ES" sz="1600" dirty="0"/>
              <a:t> </a:t>
            </a:r>
            <a:r>
              <a:rPr lang="es-ES" sz="1600" dirty="0" err="1"/>
              <a:t>facts</a:t>
            </a:r>
            <a:r>
              <a:rPr lang="es-ES" sz="1600" dirty="0"/>
              <a:t>: </a:t>
            </a:r>
            <a:r>
              <a:rPr lang="es-ES" sz="1600" dirty="0" err="1"/>
              <a:t>pancreatic</a:t>
            </a:r>
            <a:r>
              <a:rPr lang="es-ES" sz="1600" dirty="0"/>
              <a:t> </a:t>
            </a:r>
            <a:r>
              <a:rPr lang="es-ES" sz="1600" dirty="0" err="1"/>
              <a:t>cancer</a:t>
            </a:r>
            <a:r>
              <a:rPr lang="es-ES" sz="1600" dirty="0"/>
              <a:t>. </a:t>
            </a:r>
          </a:p>
          <a:p>
            <a:pPr algn="r"/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201283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8E057-00B3-0C4D-BAF4-92C5A4D65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7F663A9-30C0-6946-8C9E-AD0C33850F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97" r="1660"/>
          <a:stretch/>
        </p:blipFill>
        <p:spPr>
          <a:xfrm>
            <a:off x="48488" y="1720313"/>
            <a:ext cx="8874127" cy="46494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058170D-60BC-3C49-8BD4-43BB5E28DAAC}"/>
              </a:ext>
            </a:extLst>
          </p:cNvPr>
          <p:cNvSpPr txBox="1"/>
          <p:nvPr/>
        </p:nvSpPr>
        <p:spPr>
          <a:xfrm>
            <a:off x="5811864" y="6488668"/>
            <a:ext cx="3332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err="1"/>
              <a:t>Matsuno</a:t>
            </a:r>
            <a:r>
              <a:rPr lang="es-ES_tradnl" sz="1600" dirty="0"/>
              <a:t> et al, </a:t>
            </a:r>
            <a:r>
              <a:rPr lang="es-ES_tradnl" sz="1600" dirty="0" err="1"/>
              <a:t>Pancreas</a:t>
            </a:r>
            <a:r>
              <a:rPr lang="es-ES_tradnl" sz="1600" dirty="0"/>
              <a:t> 2004</a:t>
            </a:r>
          </a:p>
        </p:txBody>
      </p:sp>
    </p:spTree>
    <p:extLst>
      <p:ext uri="{BB962C8B-B14F-4D97-AF65-F5344CB8AC3E}">
        <p14:creationId xmlns:p14="http://schemas.microsoft.com/office/powerpoint/2010/main" val="40506026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2Io_6LtLkCCTZBwGHvFFQ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IS_Eoxi.potx" id="{6832C775-EADF-4388-83D4-C7460B9051B2}" vid="{05430EF5-C7AE-4CA1-B7D4-A3E33442B9F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IDIS_Eoxi</Template>
  <TotalTime>27312</TotalTime>
  <Words>818</Words>
  <Application>Microsoft Macintosh PowerPoint</Application>
  <PresentationFormat>Presentación en pantalla (4:3)</PresentationFormat>
  <Paragraphs>126</Paragraphs>
  <Slides>31</Slides>
  <Notes>6</Notes>
  <HiddenSlides>2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.Apple Color Emoji UI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Es necesaria la detección precoz del cáncer de páncreas?</vt:lpstr>
      <vt:lpstr>Epidemiología</vt:lpstr>
      <vt:lpstr>Epidemiología Incidencia</vt:lpstr>
      <vt:lpstr>Epidemiología Mortalidad</vt:lpstr>
      <vt:lpstr>Epidemiología</vt:lpstr>
      <vt:lpstr>Presentación de PowerPoint</vt:lpstr>
      <vt:lpstr>Es posible la detección precoz del cáncer de páncreas?</vt:lpstr>
      <vt:lpstr>Presentación de PowerPoint</vt:lpstr>
      <vt:lpstr>Presentación de PowerPoint</vt:lpstr>
      <vt:lpstr>Individuos de alto riesgo</vt:lpstr>
      <vt:lpstr>Presentación de PowerPoint</vt:lpstr>
      <vt:lpstr>Resultados del cribado</vt:lpstr>
      <vt:lpstr>Resultados</vt:lpstr>
      <vt:lpstr>Resultados</vt:lpstr>
      <vt:lpstr>Presentación de PowerPoint</vt:lpstr>
      <vt:lpstr>Antecedentes de la Diabetes y cáncer</vt:lpstr>
      <vt:lpstr>Glucosa y ADC</vt:lpstr>
      <vt:lpstr>Glucosa y volumen tumoral</vt:lpstr>
      <vt:lpstr>Glucosa y volumen tumoral</vt:lpstr>
      <vt:lpstr>Presentación de PowerPoint</vt:lpstr>
      <vt:lpstr>Presentación de PowerPoint</vt:lpstr>
      <vt:lpstr>Presentación de PowerPoint</vt:lpstr>
      <vt:lpstr>Presentación de PowerPoint</vt:lpstr>
      <vt:lpstr>Papel del médico de AP en el diagnóstico precoz del CP</vt:lpstr>
      <vt:lpstr>Presentación de PowerPoint</vt:lpstr>
      <vt:lpstr>Limitaciones del cribado</vt:lpstr>
      <vt:lpstr>Conclusiones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Pancreatic exocrine insufficiency and cardiovascular risk in patients with chronic pancreatitis</dc:title>
  <dc:creator>J.Enrique Domínguez-Muñoz</dc:creator>
  <cp:lastModifiedBy>Microsoft Office User</cp:lastModifiedBy>
  <cp:revision>215</cp:revision>
  <dcterms:created xsi:type="dcterms:W3CDTF">2017-04-27T10:32:29Z</dcterms:created>
  <dcterms:modified xsi:type="dcterms:W3CDTF">2019-04-27T06:49:33Z</dcterms:modified>
</cp:coreProperties>
</file>