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4"/>
  </p:notesMasterIdLst>
  <p:handoutMasterIdLst>
    <p:handoutMasterId r:id="rId35"/>
  </p:handoutMasterIdLst>
  <p:sldIdLst>
    <p:sldId id="969" r:id="rId2"/>
    <p:sldId id="259" r:id="rId3"/>
    <p:sldId id="260" r:id="rId4"/>
    <p:sldId id="949" r:id="rId5"/>
    <p:sldId id="962" r:id="rId6"/>
    <p:sldId id="265" r:id="rId7"/>
    <p:sldId id="963" r:id="rId8"/>
    <p:sldId id="266" r:id="rId9"/>
    <p:sldId id="953" r:id="rId10"/>
    <p:sldId id="977" r:id="rId11"/>
    <p:sldId id="964" r:id="rId12"/>
    <p:sldId id="272" r:id="rId13"/>
    <p:sldId id="283" r:id="rId14"/>
    <p:sldId id="268" r:id="rId15"/>
    <p:sldId id="978" r:id="rId16"/>
    <p:sldId id="971" r:id="rId17"/>
    <p:sldId id="274" r:id="rId18"/>
    <p:sldId id="979" r:id="rId19"/>
    <p:sldId id="972" r:id="rId20"/>
    <p:sldId id="959" r:id="rId21"/>
    <p:sldId id="965" r:id="rId22"/>
    <p:sldId id="960" r:id="rId23"/>
    <p:sldId id="968" r:id="rId24"/>
    <p:sldId id="966" r:id="rId25"/>
    <p:sldId id="973" r:id="rId26"/>
    <p:sldId id="975" r:id="rId27"/>
    <p:sldId id="976" r:id="rId28"/>
    <p:sldId id="262" r:id="rId29"/>
    <p:sldId id="263" r:id="rId30"/>
    <p:sldId id="967" r:id="rId31"/>
    <p:sldId id="970" r:id="rId32"/>
    <p:sldId id="952" r:id="rId33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DDDCCD"/>
    <a:srgbClr val="D19B95"/>
    <a:srgbClr val="006600"/>
    <a:srgbClr val="FFCC99"/>
    <a:srgbClr val="FF9933"/>
    <a:srgbClr val="FFCC66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4" autoAdjust="0"/>
    <p:restoredTop sz="92250" autoAdjust="0"/>
  </p:normalViewPr>
  <p:slideViewPr>
    <p:cSldViewPr>
      <p:cViewPr varScale="1">
        <p:scale>
          <a:sx n="105" d="100"/>
          <a:sy n="105" d="100"/>
        </p:scale>
        <p:origin x="13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416"/>
    </p:cViewPr>
  </p:sorterViewPr>
  <p:notesViewPr>
    <p:cSldViewPr>
      <p:cViewPr varScale="1">
        <p:scale>
          <a:sx n="89" d="100"/>
          <a:sy n="89" d="100"/>
        </p:scale>
        <p:origin x="3840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7B36-80DC-4834-A2A7-8EE075F4C54D}" type="datetimeFigureOut">
              <a:rPr lang="es-ES" smtClean="0"/>
              <a:t>26/04/2019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0246-6D9A-4909-AABE-467FD8CB1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00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5EF633-07AC-4535-896D-0056D53FBFE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0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Sobretodo desarrollo técnicas terapéuticas. Evitan</a:t>
            </a:r>
            <a:r>
              <a:rPr lang="es-ES" baseline="0" dirty="0"/>
              <a:t> cirugías a coste de mayores complicaciones.</a:t>
            </a:r>
          </a:p>
          <a:p>
            <a:r>
              <a:rPr lang="es-ES" baseline="0" dirty="0"/>
              <a:t>Espada de doble filo cardiólogos/ gastroenterólogos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A3117-3217-C74C-8380-6570A88364D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40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 una vez podemos quitar con la evidencia en la mano de que es lo mejor para el paciente un protocolo farragoso, molesto para paciente, especialista y at. Primaria.</a:t>
            </a:r>
          </a:p>
          <a:p>
            <a:r>
              <a:rPr lang="es-ES" dirty="0" err="1"/>
              <a:t>Pacietnes</a:t>
            </a:r>
            <a:r>
              <a:rPr lang="es-ES" dirty="0"/>
              <a:t> anticoagulados por FA bajo </a:t>
            </a:r>
            <a:r>
              <a:rPr lang="es-ES" dirty="0" err="1"/>
              <a:t>reisog</a:t>
            </a:r>
            <a:r>
              <a:rPr lang="es-ES" dirty="0"/>
              <a:t> (CHADS&lt;4, no prótesis, AIT ni IAM recientes).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250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Estadísticamente significativa No inferior en protección de eventos CV</a:t>
            </a:r>
          </a:p>
          <a:p>
            <a:r>
              <a:rPr lang="es-ES" dirty="0"/>
              <a:t>P Significativa en superioridad de menos eventos Hemorrágicos . PEGA: resultados no extrapolables a alto riesgo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46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INR rango terapéutico una semana antes.  INR </a:t>
            </a:r>
            <a:r>
              <a:rPr lang="es-ES" dirty="0" err="1"/>
              <a:t>pre-procedimiento</a:t>
            </a:r>
            <a:r>
              <a:rPr lang="es-ES" dirty="0"/>
              <a:t> objetivo &lt;1,5</a:t>
            </a:r>
          </a:p>
          <a:p>
            <a:r>
              <a:rPr lang="es-ES" dirty="0"/>
              <a:t>HBPM no antes de INR&lt;2/omitir 2 dosis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500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Dabigatrán</a:t>
            </a:r>
            <a:r>
              <a:rPr lang="es-ES" dirty="0"/>
              <a:t> metabolito inactivo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41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riesgo trombótico determina la estrategia de retirada NO la de reintroducción: </a:t>
            </a:r>
            <a:r>
              <a:rPr lang="es-ES" dirty="0" err="1"/>
              <a:t>Rhemorrágico</a:t>
            </a:r>
            <a:r>
              <a:rPr lang="es-ES" dirty="0"/>
              <a:t>/hemostasia</a:t>
            </a:r>
          </a:p>
          <a:p>
            <a:r>
              <a:rPr lang="es-ES" dirty="0"/>
              <a:t>Impredecible (ENODSCOPISTA):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84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Dosis de carga??5-10 días en alcanzar efecto máximo antiagregante dosis normal vs 12 horas. Alto riesgo, doble AAG </a:t>
            </a:r>
          </a:p>
          <a:p>
            <a:r>
              <a:rPr lang="es-ES" dirty="0" err="1"/>
              <a:t>Clopidogrel</a:t>
            </a:r>
            <a:r>
              <a:rPr lang="es-ES" dirty="0"/>
              <a:t>: 300mg, Prasugrel 60mg;  ticagrelor 180mg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62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EDA: puramente diagnóstica de manera habitual</a:t>
            </a:r>
          </a:p>
          <a:p>
            <a:r>
              <a:rPr lang="es-ES" dirty="0"/>
              <a:t>EDB: impredecible.  Colono </a:t>
            </a:r>
            <a:r>
              <a:rPr lang="es-ES" dirty="0" err="1"/>
              <a:t>dca</a:t>
            </a:r>
            <a:r>
              <a:rPr lang="es-ES" dirty="0"/>
              <a:t> diarrea/cambio ritmo </a:t>
            </a:r>
            <a:r>
              <a:rPr lang="es-ES" dirty="0" err="1"/>
              <a:t>etc</a:t>
            </a:r>
            <a:r>
              <a:rPr lang="es-ES" dirty="0"/>
              <a:t> RT alto no retirar. RT bajo mantener?</a:t>
            </a:r>
          </a:p>
          <a:p>
            <a:r>
              <a:rPr lang="es-ES" dirty="0"/>
              <a:t>NO urgente, si evento isquémico reciente esperar 12 meses, embólico 6 meses hasta riesgo bajo</a:t>
            </a:r>
          </a:p>
          <a:p>
            <a:r>
              <a:rPr lang="es-ES" dirty="0"/>
              <a:t>Vía rápida, intención descartar NEO, no necesario suspender, si adenoma avanzado reprogramar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41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tabla bailan en la cabeza y es un lío</a:t>
            </a:r>
          </a:p>
          <a:p>
            <a:r>
              <a:rPr lang="es-ES" dirty="0"/>
              <a:t>1: SI, entendemos alto RH al presuponer </a:t>
            </a:r>
            <a:r>
              <a:rPr lang="es-ES" dirty="0" err="1"/>
              <a:t>polipecomía</a:t>
            </a:r>
            <a:endParaRPr lang="es-ES" dirty="0"/>
          </a:p>
          <a:p>
            <a:r>
              <a:rPr lang="es-ES" dirty="0"/>
              <a:t>NO terapia puente: Riesgo bajo-moderado trombótico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87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 tal </a:t>
            </a:r>
            <a:r>
              <a:rPr lang="es-ES" dirty="0" err="1"/>
              <a:t>Dr</a:t>
            </a:r>
            <a:r>
              <a:rPr lang="es-ES" dirty="0"/>
              <a:t> Olmos….</a:t>
            </a:r>
          </a:p>
          <a:p>
            <a:r>
              <a:rPr lang="es-ES" dirty="0"/>
              <a:t>Datos de lato riesgo: polipectomía &gt; 1cm asa </a:t>
            </a:r>
            <a:r>
              <a:rPr lang="es-ES" dirty="0" err="1"/>
              <a:t>claiente</a:t>
            </a:r>
            <a:r>
              <a:rPr lang="es-ES" dirty="0"/>
              <a:t>: Reiniciar a las 48h </a:t>
            </a:r>
            <a:r>
              <a:rPr lang="es-ES" dirty="0" err="1"/>
              <a:t>sintrom</a:t>
            </a:r>
            <a:r>
              <a:rPr lang="es-ES" dirty="0"/>
              <a:t> sin puente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7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Bajo riesgo: &gt;6 meses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66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Factores relativos al paciente: coagulopatías, </a:t>
            </a:r>
          </a:p>
          <a:p>
            <a:r>
              <a:rPr lang="es-ES" dirty="0"/>
              <a:t>Dudas prótesis enterales. </a:t>
            </a:r>
            <a:r>
              <a:rPr lang="es-ES" dirty="0" err="1"/>
              <a:t>Argon</a:t>
            </a:r>
            <a:r>
              <a:rPr lang="es-ES" dirty="0"/>
              <a:t> bajo riesgo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608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SINTROM 3 DOSIS</a:t>
            </a:r>
          </a:p>
          <a:p>
            <a:r>
              <a:rPr lang="es-ES" dirty="0"/>
              <a:t>ACOD bajo RH </a:t>
            </a:r>
            <a:r>
              <a:rPr lang="es-ES"/>
              <a:t>un día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30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general (vía rápida)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56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FA+valvulopatía</a:t>
            </a:r>
            <a:r>
              <a:rPr lang="es-ES" dirty="0"/>
              <a:t> /evento reciente alto</a:t>
            </a:r>
          </a:p>
          <a:p>
            <a:r>
              <a:rPr lang="es-ES" dirty="0" err="1"/>
              <a:t>Vlvula</a:t>
            </a:r>
            <a:r>
              <a:rPr lang="es-ES" dirty="0"/>
              <a:t> mecánica alto en todos menos en aórtica</a:t>
            </a:r>
          </a:p>
          <a:p>
            <a:r>
              <a:rPr lang="es-ES" dirty="0"/>
              <a:t>Embolia de menos de tres meses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57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5, 10 y 15%. Punto de corte general 6 meses. 12 meses </a:t>
            </a:r>
            <a:r>
              <a:rPr lang="es-ES" dirty="0" err="1"/>
              <a:t>stent</a:t>
            </a:r>
            <a:r>
              <a:rPr lang="es-ES" dirty="0"/>
              <a:t> </a:t>
            </a:r>
            <a:r>
              <a:rPr lang="es-ES" dirty="0" err="1"/>
              <a:t>cornoarios</a:t>
            </a:r>
            <a:r>
              <a:rPr lang="es-ES" dirty="0"/>
              <a:t> FA en IAM</a:t>
            </a:r>
          </a:p>
          <a:p>
            <a:r>
              <a:rPr lang="es-ES" dirty="0"/>
              <a:t>Riesgo altísimo 1º mes e STENT recubiertos evitar salvo riesgo vital (hasta 30% </a:t>
            </a:r>
            <a:r>
              <a:rPr lang="es-ES" dirty="0" err="1"/>
              <a:t>retrombosis</a:t>
            </a:r>
            <a:r>
              <a:rPr lang="es-ES" dirty="0"/>
              <a:t> del </a:t>
            </a:r>
            <a:r>
              <a:rPr lang="es-ES" dirty="0" err="1"/>
              <a:t>stent</a:t>
            </a:r>
            <a:r>
              <a:rPr lang="es-ES" dirty="0"/>
              <a:t> pese AAS)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07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Retirando  </a:t>
            </a:r>
            <a:r>
              <a:rPr lang="es-ES" dirty="0" err="1"/>
              <a:t>tienop</a:t>
            </a:r>
            <a:r>
              <a:rPr lang="es-ES" dirty="0"/>
              <a:t> 30% en un mes</a:t>
            </a:r>
          </a:p>
          <a:p>
            <a:r>
              <a:rPr lang="es-ES" dirty="0"/>
              <a:t>Retirando los dos mediana de 7 días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2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Qué preguntas </a:t>
            </a:r>
            <a:r>
              <a:rPr lang="es-ES" dirty="0" err="1"/>
              <a:t>deberáimos</a:t>
            </a:r>
            <a:r>
              <a:rPr lang="es-ES" dirty="0"/>
              <a:t> hacernos a la hora de</a:t>
            </a:r>
            <a:r>
              <a:rPr lang="es-ES" baseline="0" dirty="0"/>
              <a:t> una endoscopia con riesgo de sangrado/ </a:t>
            </a:r>
            <a:r>
              <a:rPr lang="es-ES" baseline="0" dirty="0" err="1"/>
              <a:t>tromobosis</a:t>
            </a:r>
            <a:endParaRPr lang="es-ES" baseline="0" dirty="0"/>
          </a:p>
          <a:p>
            <a:r>
              <a:rPr lang="es-ES" baseline="0" dirty="0"/>
              <a:t>Retrasar exploraciones no vitales en alto riesgo trombótico hasta caída del riesgo 6-12 meses</a:t>
            </a:r>
          </a:p>
          <a:p>
            <a:r>
              <a:rPr lang="es-ES" baseline="0" dirty="0"/>
              <a:t>Una colonoscopia por diarrea /cribado excepcional cambio pronóstico en 6 meses; una </a:t>
            </a:r>
            <a:r>
              <a:rPr lang="es-ES" baseline="0" dirty="0" err="1"/>
              <a:t>reestenosis</a:t>
            </a:r>
            <a:r>
              <a:rPr lang="es-ES" baseline="0" dirty="0"/>
              <a:t> de un </a:t>
            </a:r>
            <a:r>
              <a:rPr lang="es-ES" baseline="0" dirty="0" err="1"/>
              <a:t>stent</a:t>
            </a:r>
            <a:r>
              <a:rPr lang="es-ES" baseline="0" dirty="0"/>
              <a:t> coronario alta morbimortalidad</a:t>
            </a:r>
          </a:p>
          <a:p>
            <a:r>
              <a:rPr lang="es-ES" baseline="0" dirty="0"/>
              <a:t>Vía rápida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A3117-3217-C74C-8380-6570A88364D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44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Homogéneo: AAS no retirar nunca</a:t>
            </a:r>
          </a:p>
          <a:p>
            <a:r>
              <a:rPr lang="es-ES" dirty="0"/>
              <a:t>Retirar </a:t>
            </a:r>
            <a:r>
              <a:rPr lang="es-ES" dirty="0" err="1"/>
              <a:t>tienopiridina</a:t>
            </a:r>
            <a:r>
              <a:rPr lang="es-ES" dirty="0"/>
              <a:t>/cambiar a AAS si alto R hemorrágico y doble AAG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16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41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Riesgo </a:t>
            </a:r>
            <a:r>
              <a:rPr lang="es-ES" dirty="0" err="1"/>
              <a:t>hemorragico</a:t>
            </a:r>
            <a:r>
              <a:rPr lang="es-ES" dirty="0"/>
              <a:t> bajo mantener, riesgo </a:t>
            </a:r>
            <a:r>
              <a:rPr lang="es-ES" dirty="0" err="1"/>
              <a:t>hgico</a:t>
            </a:r>
            <a:r>
              <a:rPr lang="es-ES" dirty="0"/>
              <a:t> alto suspender. </a:t>
            </a:r>
            <a:r>
              <a:rPr lang="es-ES" dirty="0" err="1"/>
              <a:t>Cóomo</a:t>
            </a:r>
            <a:r>
              <a:rPr lang="es-ES" dirty="0"/>
              <a:t> ? </a:t>
            </a:r>
            <a:r>
              <a:rPr lang="es-ES" dirty="0" err="1"/>
              <a:t>Cúando</a:t>
            </a:r>
            <a:r>
              <a:rPr lang="es-ES" dirty="0"/>
              <a:t> y con qué???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EF633-07AC-4535-896D-0056D53FBFE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90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4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5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6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29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1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24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9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661C13-3B47-4403-BC9C-8BBDA0B4E27C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26/04/2019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6AB55-B18F-4C16-A80C-055B945D57E3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6072" y="27891"/>
            <a:ext cx="5823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50800" y="1412875"/>
            <a:ext cx="932497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781" y="171743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grpSp>
        <p:nvGrpSpPr>
          <p:cNvPr id="4" name="Grupo 3"/>
          <p:cNvGrpSpPr/>
          <p:nvPr userDrawn="1"/>
        </p:nvGrpSpPr>
        <p:grpSpPr>
          <a:xfrm>
            <a:off x="84527" y="166325"/>
            <a:ext cx="1160287" cy="1029225"/>
            <a:chOff x="376519" y="3080471"/>
            <a:chExt cx="3488552" cy="3094497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" r="56637"/>
            <a:stretch/>
          </p:blipFill>
          <p:spPr>
            <a:xfrm>
              <a:off x="668510" y="3080471"/>
              <a:ext cx="2735517" cy="273719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77" t="40205" r="8536" b="33687"/>
            <a:stretch/>
          </p:blipFill>
          <p:spPr>
            <a:xfrm>
              <a:off x="376519" y="5460353"/>
              <a:ext cx="3488552" cy="714615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 userDrawn="1"/>
        </p:nvGrpSpPr>
        <p:grpSpPr>
          <a:xfrm>
            <a:off x="7624078" y="408776"/>
            <a:ext cx="1440011" cy="737090"/>
            <a:chOff x="3672968" y="3057912"/>
            <a:chExt cx="4939554" cy="2528380"/>
          </a:xfrm>
        </p:grpSpPr>
        <p:pic>
          <p:nvPicPr>
            <p:cNvPr id="5" name="Imagen 4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4"/>
            <a:stretch/>
          </p:blipFill>
          <p:spPr>
            <a:xfrm>
              <a:off x="3672968" y="4282888"/>
              <a:ext cx="4939554" cy="1303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88"/>
            <a:stretch/>
          </p:blipFill>
          <p:spPr>
            <a:xfrm>
              <a:off x="4256957" y="3057912"/>
              <a:ext cx="3511601" cy="1303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51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73F709-A5EE-4B48-B1C0-43FAEAE8F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352928" cy="2736304"/>
          </a:xfrm>
        </p:spPr>
        <p:txBody>
          <a:bodyPr>
            <a:noAutofit/>
          </a:bodyPr>
          <a:lstStyle/>
          <a:p>
            <a:r>
              <a:rPr lang="es-ES" sz="3600" b="1" dirty="0">
                <a:ea typeface="Arial" charset="0"/>
                <a:cs typeface="Arial" charset="0"/>
              </a:rPr>
              <a:t>Manejo de los antiagregantes y anticoagulantes en el contexto de una endoscopia digestiva: </a:t>
            </a:r>
            <a:br>
              <a:rPr lang="es-ES" sz="3600" b="1" dirty="0">
                <a:ea typeface="Arial" charset="0"/>
                <a:cs typeface="Arial" charset="0"/>
              </a:rPr>
            </a:br>
            <a:r>
              <a:rPr lang="es-ES" sz="3600" b="1" dirty="0">
                <a:ea typeface="Arial" charset="0"/>
                <a:cs typeface="Arial" charset="0"/>
              </a:rPr>
              <a:t>¿Cuándo suspender, cuándo reintroducir?</a:t>
            </a:r>
            <a:br>
              <a:rPr lang="es-ES" sz="4000" dirty="0">
                <a:ea typeface="Arial" charset="0"/>
                <a:cs typeface="Arial" charset="0"/>
              </a:rPr>
            </a:br>
            <a:endParaRPr lang="es-ES" sz="4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213D19F-8807-43D5-A651-2BA780EF7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744" y="5517232"/>
            <a:ext cx="6978216" cy="15837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u="sng" dirty="0"/>
              <a:t>I Curso Actualización en Aparato Digestivo para </a:t>
            </a:r>
            <a:r>
              <a:rPr lang="es-ES" sz="2000" u="sng" dirty="0" err="1"/>
              <a:t>At.Primaria</a:t>
            </a:r>
            <a:endParaRPr lang="es-ES" sz="2000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José Manuel Olmos  Martínez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Servicio Digestivo Hospital Clínico Universitario de Santiago</a:t>
            </a:r>
          </a:p>
        </p:txBody>
      </p:sp>
    </p:spTree>
    <p:extLst>
      <p:ext uri="{BB962C8B-B14F-4D97-AF65-F5344CB8AC3E}">
        <p14:creationId xmlns:p14="http://schemas.microsoft.com/office/powerpoint/2010/main" val="41200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66815-79DF-43D1-8E09-D26E3905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 trombótico AAG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8552B-69A1-4007-B3D6-5F4DFA13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Fundamental el 1º mes </a:t>
            </a:r>
            <a:r>
              <a:rPr lang="es-ES" dirty="0" err="1"/>
              <a:t>stent</a:t>
            </a:r>
            <a:r>
              <a:rPr lang="es-ES" dirty="0"/>
              <a:t>-FA IAM!!</a:t>
            </a:r>
          </a:p>
          <a:p>
            <a:r>
              <a:rPr lang="es-ES" dirty="0"/>
              <a:t>30% </a:t>
            </a:r>
            <a:r>
              <a:rPr lang="es-ES" dirty="0" err="1"/>
              <a:t>reestenosis</a:t>
            </a:r>
            <a:r>
              <a:rPr lang="es-ES" dirty="0"/>
              <a:t>  pese AAS 1º 30 días</a:t>
            </a:r>
          </a:p>
          <a:p>
            <a:pPr lvl="1"/>
            <a:r>
              <a:rPr lang="es-ES" dirty="0"/>
              <a:t>Idealmente &gt; 12 meses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A56161-3A11-4262-B688-F27ED750E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60"/>
          <a:stretch/>
        </p:blipFill>
        <p:spPr>
          <a:xfrm>
            <a:off x="4499992" y="3350624"/>
            <a:ext cx="4248472" cy="31027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1C8ADCC-EC11-4976-8910-6C4B3C682957}"/>
              </a:ext>
            </a:extLst>
          </p:cNvPr>
          <p:cNvSpPr/>
          <p:nvPr/>
        </p:nvSpPr>
        <p:spPr>
          <a:xfrm>
            <a:off x="755576" y="6487452"/>
            <a:ext cx="83118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/>
              <a:t>J. </a:t>
            </a:r>
            <a:r>
              <a:rPr lang="es-ES" sz="1000" i="1" dirty="0" err="1"/>
              <a:t>Eisenberg</a:t>
            </a:r>
            <a:r>
              <a:rPr lang="es-ES" sz="1000" i="1" dirty="0"/>
              <a:t> et al ;Safety of Short-</a:t>
            </a:r>
            <a:r>
              <a:rPr lang="es-ES" sz="1000" i="1" dirty="0" err="1"/>
              <a:t>Term</a:t>
            </a:r>
            <a:r>
              <a:rPr lang="es-ES" sz="1000" i="1" dirty="0"/>
              <a:t> </a:t>
            </a:r>
            <a:r>
              <a:rPr lang="es-ES" sz="1000" i="1" dirty="0" err="1"/>
              <a:t>Discontinuation</a:t>
            </a:r>
            <a:r>
              <a:rPr lang="es-ES" sz="1000" i="1" dirty="0"/>
              <a:t> of </a:t>
            </a:r>
            <a:r>
              <a:rPr lang="es-ES" sz="1000" i="1" dirty="0" err="1"/>
              <a:t>Antiplatelet</a:t>
            </a:r>
            <a:r>
              <a:rPr lang="es-ES" sz="1000" i="1" dirty="0"/>
              <a:t> </a:t>
            </a:r>
            <a:r>
              <a:rPr lang="es-ES" sz="1000" i="1" dirty="0" err="1"/>
              <a:t>Therapy</a:t>
            </a:r>
            <a:r>
              <a:rPr lang="es-ES" sz="1000" i="1" dirty="0"/>
              <a:t> in </a:t>
            </a:r>
            <a:r>
              <a:rPr lang="es-ES" sz="1000" i="1" dirty="0" err="1"/>
              <a:t>Patients</a:t>
            </a:r>
            <a:r>
              <a:rPr lang="es-ES" sz="1000" i="1" dirty="0"/>
              <a:t> </a:t>
            </a:r>
            <a:r>
              <a:rPr lang="es-ES" sz="1000" i="1" dirty="0" err="1"/>
              <a:t>With</a:t>
            </a:r>
            <a:r>
              <a:rPr lang="es-ES" sz="1000" i="1" dirty="0"/>
              <a:t> </a:t>
            </a:r>
            <a:r>
              <a:rPr lang="es-ES" sz="1000" i="1" dirty="0" err="1"/>
              <a:t>Drug-Eluting</a:t>
            </a:r>
            <a:r>
              <a:rPr lang="es-ES" sz="1000" i="1" dirty="0"/>
              <a:t> </a:t>
            </a:r>
            <a:r>
              <a:rPr lang="es-ES" sz="1000" i="1" dirty="0" err="1"/>
              <a:t>Stents</a:t>
            </a:r>
            <a:r>
              <a:rPr lang="es-ES" sz="1000" i="1" dirty="0"/>
              <a:t> 2009; </a:t>
            </a:r>
            <a:r>
              <a:rPr lang="es-ES" sz="1000" i="1" dirty="0" err="1"/>
              <a:t>Int</a:t>
            </a:r>
            <a:r>
              <a:rPr lang="es-ES" sz="1000" i="1" dirty="0"/>
              <a:t> </a:t>
            </a:r>
            <a:r>
              <a:rPr lang="es-ES" sz="1000" i="1" dirty="0" err="1"/>
              <a:t>Caridology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419455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68" y="1556792"/>
            <a:ext cx="8291264" cy="4687333"/>
          </a:xfrm>
        </p:spPr>
        <p:txBody>
          <a:bodyPr/>
          <a:lstStyle/>
          <a:p>
            <a:r>
              <a:rPr lang="es-ES" sz="2000" dirty="0"/>
              <a:t>Introducción</a:t>
            </a:r>
          </a:p>
          <a:p>
            <a:r>
              <a:rPr lang="es-ES" sz="2000" dirty="0"/>
              <a:t>Riesgo de hemorragia</a:t>
            </a:r>
          </a:p>
          <a:p>
            <a:r>
              <a:rPr lang="es-ES" sz="2000" dirty="0"/>
              <a:t>Riesgo trombótico</a:t>
            </a:r>
          </a:p>
          <a:p>
            <a:pPr lvl="1"/>
            <a:r>
              <a:rPr lang="es-ES" sz="1600" dirty="0"/>
              <a:t>Pacientes anticoagulados</a:t>
            </a:r>
          </a:p>
          <a:p>
            <a:pPr lvl="1"/>
            <a:r>
              <a:rPr lang="es-ES" sz="1600" dirty="0"/>
              <a:t>Pacientes </a:t>
            </a:r>
            <a:r>
              <a:rPr lang="es-ES" sz="1600" dirty="0" err="1"/>
              <a:t>antiagregados</a:t>
            </a:r>
            <a:endParaRPr lang="es-ES" sz="1600" dirty="0"/>
          </a:p>
          <a:p>
            <a:r>
              <a:rPr lang="es-ES" sz="2000" b="1" dirty="0"/>
              <a:t>Riesgo sangrado vs riesgo procedimiento</a:t>
            </a:r>
          </a:p>
          <a:p>
            <a:pPr lvl="1"/>
            <a:r>
              <a:rPr lang="es-ES" sz="1800" dirty="0"/>
              <a:t>Retirada antiagregantes</a:t>
            </a:r>
          </a:p>
          <a:p>
            <a:pPr lvl="1"/>
            <a:r>
              <a:rPr lang="es-ES" sz="1800" dirty="0"/>
              <a:t>Retirada anticoagulantes</a:t>
            </a:r>
          </a:p>
          <a:p>
            <a:pPr lvl="2"/>
            <a:r>
              <a:rPr lang="es-ES" sz="1600" dirty="0"/>
              <a:t>Terapia puente?</a:t>
            </a:r>
          </a:p>
          <a:p>
            <a:r>
              <a:rPr lang="es-ES" sz="2000" dirty="0"/>
              <a:t>Reintroducción fármacos</a:t>
            </a:r>
          </a:p>
          <a:p>
            <a:r>
              <a:rPr lang="es-ES" sz="2000" dirty="0"/>
              <a:t>Hemorragia en paciente anticoagulado</a:t>
            </a:r>
          </a:p>
          <a:p>
            <a:r>
              <a:rPr lang="es-ES" sz="2000" dirty="0"/>
              <a:t>Ideas clave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1628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Enfrentar riesgo hemorragia vs riesgo trombosis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825625"/>
            <a:ext cx="864096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u="sng" dirty="0"/>
              <a:t>¿Preferencia? </a:t>
            </a:r>
            <a:r>
              <a:rPr lang="es-ES" sz="2400" u="sng" dirty="0" err="1"/>
              <a:t>Demorable</a:t>
            </a:r>
            <a:r>
              <a:rPr lang="es-ES" sz="2400" u="sng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endParaRPr lang="es-ES" sz="2000" dirty="0"/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Riesgo hemorrágico (RH) vs riesgo trombótico (RT)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/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Estrategia de retirada</a:t>
            </a:r>
          </a:p>
          <a:p>
            <a:pPr marL="514350" indent="-514350">
              <a:buFont typeface="+mj-lt"/>
              <a:buAutoNum type="arabicPeriod"/>
            </a:pPr>
            <a:endParaRPr lang="es-ES" sz="2400" dirty="0"/>
          </a:p>
          <a:p>
            <a:pPr marL="514350" indent="-514350">
              <a:buFont typeface="+mj-lt"/>
              <a:buAutoNum type="arabicPeriod"/>
            </a:pPr>
            <a:r>
              <a:rPr lang="es-ES" sz="2400" dirty="0"/>
              <a:t>Estrategia de reintroducción</a:t>
            </a:r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8B6FF3-790C-4CF9-AA37-64B8E71D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717032"/>
            <a:ext cx="1920406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 AAG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8859"/>
            <a:ext cx="8928992" cy="381435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CF89A21-82D7-4330-BC95-64BFFDC17678}"/>
              </a:ext>
            </a:extLst>
          </p:cNvPr>
          <p:cNvSpPr/>
          <p:nvPr/>
        </p:nvSpPr>
        <p:spPr>
          <a:xfrm>
            <a:off x="1077788" y="2132856"/>
            <a:ext cx="7886700" cy="720080"/>
          </a:xfrm>
          <a:prstGeom prst="rect">
            <a:avLst/>
          </a:prstGeom>
          <a:solidFill>
            <a:srgbClr val="DD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65AC7E-F351-4EC7-BD8A-7634A537222E}"/>
              </a:ext>
            </a:extLst>
          </p:cNvPr>
          <p:cNvSpPr/>
          <p:nvPr/>
        </p:nvSpPr>
        <p:spPr>
          <a:xfrm>
            <a:off x="1077788" y="3573016"/>
            <a:ext cx="7886700" cy="792088"/>
          </a:xfrm>
          <a:prstGeom prst="rect">
            <a:avLst/>
          </a:prstGeom>
          <a:solidFill>
            <a:srgbClr val="DD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4B25CA9-D8F9-4931-85A7-3C223CB6A691}"/>
              </a:ext>
            </a:extLst>
          </p:cNvPr>
          <p:cNvSpPr/>
          <p:nvPr/>
        </p:nvSpPr>
        <p:spPr>
          <a:xfrm>
            <a:off x="2987824" y="6525344"/>
            <a:ext cx="6196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/>
              <a:t>ASGE 2016: </a:t>
            </a:r>
            <a:r>
              <a:rPr lang="es-ES" sz="1050" i="1" dirty="0" err="1"/>
              <a:t>The</a:t>
            </a:r>
            <a:r>
              <a:rPr lang="es-ES" sz="1050" i="1" dirty="0"/>
              <a:t> </a:t>
            </a:r>
            <a:r>
              <a:rPr lang="es-ES" sz="1050" i="1" dirty="0" err="1"/>
              <a:t>management</a:t>
            </a:r>
            <a:r>
              <a:rPr lang="es-ES" sz="1050" i="1" dirty="0"/>
              <a:t> of </a:t>
            </a:r>
            <a:r>
              <a:rPr lang="es-ES" sz="1050" i="1" dirty="0" err="1"/>
              <a:t>antithrombotic</a:t>
            </a:r>
            <a:r>
              <a:rPr lang="es-ES" sz="1050" i="1" dirty="0"/>
              <a:t> </a:t>
            </a:r>
            <a:r>
              <a:rPr lang="es-ES" sz="1050" i="1" dirty="0" err="1"/>
              <a:t>agents</a:t>
            </a:r>
            <a:r>
              <a:rPr lang="es-ES" sz="1050" i="1" dirty="0"/>
              <a:t> </a:t>
            </a:r>
            <a:r>
              <a:rPr lang="es-ES" sz="1050" i="1" dirty="0" err="1"/>
              <a:t>for</a:t>
            </a:r>
            <a:r>
              <a:rPr lang="es-ES" sz="1050" i="1" dirty="0"/>
              <a:t> </a:t>
            </a:r>
            <a:r>
              <a:rPr lang="es-ES" sz="1050" i="1" dirty="0" err="1"/>
              <a:t>patients</a:t>
            </a:r>
            <a:r>
              <a:rPr lang="es-ES" sz="1050" i="1" dirty="0"/>
              <a:t>  </a:t>
            </a:r>
            <a:r>
              <a:rPr lang="es-ES" sz="1050" i="1" dirty="0" err="1"/>
              <a:t>undergoing</a:t>
            </a:r>
            <a:r>
              <a:rPr lang="es-ES" sz="1050" i="1" dirty="0"/>
              <a:t> GI </a:t>
            </a:r>
            <a:r>
              <a:rPr lang="es-ES" sz="1050" i="1" dirty="0" err="1"/>
              <a:t>endoscopy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val="410592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Retirada </a:t>
            </a:r>
            <a:r>
              <a:rPr lang="es-ES" dirty="0" err="1"/>
              <a:t>antiagregantes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8430"/>
          <a:stretch/>
        </p:blipFill>
        <p:spPr>
          <a:xfrm>
            <a:off x="467544" y="2477959"/>
            <a:ext cx="4968552" cy="397537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651D11-1C3D-4768-A619-0064BE65DB56}"/>
              </a:ext>
            </a:extLst>
          </p:cNvPr>
          <p:cNvSpPr/>
          <p:nvPr/>
        </p:nvSpPr>
        <p:spPr>
          <a:xfrm>
            <a:off x="3121686" y="6595477"/>
            <a:ext cx="6196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/>
              <a:t>ASGE 2016: </a:t>
            </a:r>
            <a:r>
              <a:rPr lang="es-ES" sz="1050" i="1" dirty="0" err="1"/>
              <a:t>The</a:t>
            </a:r>
            <a:r>
              <a:rPr lang="es-ES" sz="1050" i="1" dirty="0"/>
              <a:t> </a:t>
            </a:r>
            <a:r>
              <a:rPr lang="es-ES" sz="1050" i="1" dirty="0" err="1"/>
              <a:t>management</a:t>
            </a:r>
            <a:r>
              <a:rPr lang="es-ES" sz="1050" i="1" dirty="0"/>
              <a:t> of </a:t>
            </a:r>
            <a:r>
              <a:rPr lang="es-ES" sz="1050" i="1" dirty="0" err="1"/>
              <a:t>antithrombotic</a:t>
            </a:r>
            <a:r>
              <a:rPr lang="es-ES" sz="1050" i="1" dirty="0"/>
              <a:t> </a:t>
            </a:r>
            <a:r>
              <a:rPr lang="es-ES" sz="1050" i="1" dirty="0" err="1"/>
              <a:t>agents</a:t>
            </a:r>
            <a:r>
              <a:rPr lang="es-ES" sz="1050" i="1" dirty="0"/>
              <a:t> </a:t>
            </a:r>
            <a:r>
              <a:rPr lang="es-ES" sz="1050" i="1" dirty="0" err="1"/>
              <a:t>for</a:t>
            </a:r>
            <a:r>
              <a:rPr lang="es-ES" sz="1050" i="1" dirty="0"/>
              <a:t> </a:t>
            </a:r>
            <a:r>
              <a:rPr lang="es-ES" sz="1050" i="1" dirty="0" err="1"/>
              <a:t>patients</a:t>
            </a:r>
            <a:r>
              <a:rPr lang="es-ES" sz="1050" i="1" dirty="0"/>
              <a:t>  </a:t>
            </a:r>
            <a:r>
              <a:rPr lang="es-ES" sz="1050" i="1" dirty="0" err="1"/>
              <a:t>undergoing</a:t>
            </a:r>
            <a:r>
              <a:rPr lang="es-ES" sz="1050" i="1" dirty="0"/>
              <a:t> GI </a:t>
            </a:r>
            <a:r>
              <a:rPr lang="es-ES" sz="1050" i="1" dirty="0" err="1"/>
              <a:t>endoscopy</a:t>
            </a:r>
            <a:endParaRPr lang="es-ES" sz="1050" i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0F2674-3229-472A-8A38-C0D2C2B3AC47}"/>
              </a:ext>
            </a:extLst>
          </p:cNvPr>
          <p:cNvSpPr/>
          <p:nvPr/>
        </p:nvSpPr>
        <p:spPr>
          <a:xfrm>
            <a:off x="3635896" y="6338206"/>
            <a:ext cx="8712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 err="1"/>
              <a:t>Baron</a:t>
            </a:r>
            <a:r>
              <a:rPr lang="es-ES" sz="1050" i="1" dirty="0"/>
              <a:t> TH, N Engl J </a:t>
            </a:r>
            <a:r>
              <a:rPr lang="es-ES" sz="1050" i="1" dirty="0" err="1"/>
              <a:t>Med</a:t>
            </a:r>
            <a:r>
              <a:rPr lang="es-ES" sz="1050" i="1" dirty="0"/>
              <a:t>. 2013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2BD162-E661-4CDB-B7FD-78F98A739517}"/>
              </a:ext>
            </a:extLst>
          </p:cNvPr>
          <p:cNvSpPr txBox="1"/>
          <p:nvPr/>
        </p:nvSpPr>
        <p:spPr>
          <a:xfrm>
            <a:off x="251520" y="162880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Retirar doble </a:t>
            </a:r>
            <a:r>
              <a:rPr lang="es-ES" dirty="0" err="1"/>
              <a:t>aag</a:t>
            </a:r>
            <a:r>
              <a:rPr lang="es-ES" dirty="0"/>
              <a:t> en alto RT vs alto RH; mantener en endoscopia bajo riesgo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NO PUENTE HBPM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D0B8EF-4A40-4AB1-B96C-8D7455C18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6" t="39556" r="6500"/>
          <a:stretch/>
        </p:blipFill>
        <p:spPr>
          <a:xfrm>
            <a:off x="5652120" y="2574850"/>
            <a:ext cx="2880320" cy="9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AAE443-226B-4BA8-B526-5AC6A1AC6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5" r="6549"/>
          <a:stretch/>
        </p:blipFill>
        <p:spPr>
          <a:xfrm>
            <a:off x="5508106" y="2626561"/>
            <a:ext cx="2808312" cy="21623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80AEC0-BE1A-424F-B97E-EF70A09F4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0" t="19143" r="18288" b="17070"/>
          <a:stretch/>
        </p:blipFill>
        <p:spPr>
          <a:xfrm>
            <a:off x="6300192" y="4877367"/>
            <a:ext cx="1743207" cy="19360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604A75-CD1A-4D2A-822A-17182659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Antiagregantes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63BF38-897A-48F8-94B4-0F255CCEAD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733"/>
          <a:stretch/>
        </p:blipFill>
        <p:spPr>
          <a:xfrm>
            <a:off x="827582" y="2334316"/>
            <a:ext cx="3127477" cy="23794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04D5DF-99CB-4790-94A1-71B8D006BF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31" b="6343"/>
          <a:stretch/>
        </p:blipFill>
        <p:spPr>
          <a:xfrm>
            <a:off x="1547664" y="4869160"/>
            <a:ext cx="1944216" cy="171559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26A0A8F-9745-4669-9B07-95CC0560B36D}"/>
              </a:ext>
            </a:extLst>
          </p:cNvPr>
          <p:cNvSpPr/>
          <p:nvPr/>
        </p:nvSpPr>
        <p:spPr>
          <a:xfrm>
            <a:off x="594124" y="1844824"/>
            <a:ext cx="779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b="1" dirty="0"/>
              <a:t>Norma general: Suspender 5 dosis P2Y</a:t>
            </a:r>
            <a:r>
              <a:rPr lang="es-ES" sz="2000" b="1" baseline="-25000" dirty="0"/>
              <a:t>12</a:t>
            </a:r>
            <a:r>
              <a:rPr lang="es-ES" sz="2000" b="1" dirty="0"/>
              <a:t> y Mantener AAS</a:t>
            </a:r>
          </a:p>
        </p:txBody>
      </p:sp>
    </p:spTree>
    <p:extLst>
      <p:ext uri="{BB962C8B-B14F-4D97-AF65-F5344CB8AC3E}">
        <p14:creationId xmlns:p14="http://schemas.microsoft.com/office/powerpoint/2010/main" val="237014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 anticoagulantes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628800"/>
            <a:ext cx="8191822" cy="4548163"/>
          </a:xfrm>
        </p:spPr>
        <p:txBody>
          <a:bodyPr/>
          <a:lstStyle/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endParaRPr lang="es-ES" sz="2400" b="1" dirty="0"/>
          </a:p>
          <a:p>
            <a:r>
              <a:rPr lang="es-ES" sz="2400" b="1" u="sng" dirty="0"/>
              <a:t>Sintrom 3 dosis</a:t>
            </a:r>
            <a:r>
              <a:rPr lang="es-ES" sz="2400" b="1" dirty="0"/>
              <a:t>/</a:t>
            </a:r>
            <a:r>
              <a:rPr lang="es-ES" sz="2400" dirty="0"/>
              <a:t>Warfarina 5 dosis</a:t>
            </a:r>
          </a:p>
          <a:p>
            <a:pPr lvl="1"/>
            <a:r>
              <a:rPr lang="es-ES" sz="2000" b="1" dirty="0"/>
              <a:t>INR previo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928992" cy="35983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523E13A-6199-4DFB-B3E4-59CA3CA74B8C}"/>
              </a:ext>
            </a:extLst>
          </p:cNvPr>
          <p:cNvSpPr/>
          <p:nvPr/>
        </p:nvSpPr>
        <p:spPr>
          <a:xfrm>
            <a:off x="717748" y="2840237"/>
            <a:ext cx="8318748" cy="516755"/>
          </a:xfrm>
          <a:prstGeom prst="rect">
            <a:avLst/>
          </a:prstGeom>
          <a:solidFill>
            <a:srgbClr val="DD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BA1B2A-8875-40B1-8050-D312B9FE1B80}"/>
              </a:ext>
            </a:extLst>
          </p:cNvPr>
          <p:cNvSpPr/>
          <p:nvPr/>
        </p:nvSpPr>
        <p:spPr>
          <a:xfrm>
            <a:off x="683568" y="4281436"/>
            <a:ext cx="8318748" cy="731740"/>
          </a:xfrm>
          <a:prstGeom prst="rect">
            <a:avLst/>
          </a:prstGeom>
          <a:solidFill>
            <a:srgbClr val="DD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8AB3BA-E393-4A5B-8E00-80DBF1430B66}"/>
              </a:ext>
            </a:extLst>
          </p:cNvPr>
          <p:cNvSpPr/>
          <p:nvPr/>
        </p:nvSpPr>
        <p:spPr>
          <a:xfrm>
            <a:off x="4932040" y="3573016"/>
            <a:ext cx="1152128" cy="2561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089D84-B9CB-474D-ADBC-814ACE59E1DA}"/>
              </a:ext>
            </a:extLst>
          </p:cNvPr>
          <p:cNvSpPr/>
          <p:nvPr/>
        </p:nvSpPr>
        <p:spPr>
          <a:xfrm>
            <a:off x="2956181" y="6479758"/>
            <a:ext cx="6196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/>
              <a:t>ASGE 2016: </a:t>
            </a:r>
            <a:r>
              <a:rPr lang="es-ES" sz="1050" i="1" dirty="0" err="1"/>
              <a:t>The</a:t>
            </a:r>
            <a:r>
              <a:rPr lang="es-ES" sz="1050" i="1" dirty="0"/>
              <a:t> </a:t>
            </a:r>
            <a:r>
              <a:rPr lang="es-ES" sz="1050" i="1" dirty="0" err="1"/>
              <a:t>management</a:t>
            </a:r>
            <a:r>
              <a:rPr lang="es-ES" sz="1050" i="1" dirty="0"/>
              <a:t> of </a:t>
            </a:r>
            <a:r>
              <a:rPr lang="es-ES" sz="1050" i="1" dirty="0" err="1"/>
              <a:t>antithrombotic</a:t>
            </a:r>
            <a:r>
              <a:rPr lang="es-ES" sz="1050" i="1" dirty="0"/>
              <a:t> </a:t>
            </a:r>
            <a:r>
              <a:rPr lang="es-ES" sz="1050" i="1" dirty="0" err="1"/>
              <a:t>agents</a:t>
            </a:r>
            <a:r>
              <a:rPr lang="es-ES" sz="1050" i="1" dirty="0"/>
              <a:t> </a:t>
            </a:r>
            <a:r>
              <a:rPr lang="es-ES" sz="1050" i="1" dirty="0" err="1"/>
              <a:t>for</a:t>
            </a:r>
            <a:r>
              <a:rPr lang="es-ES" sz="1050" i="1" dirty="0"/>
              <a:t> </a:t>
            </a:r>
            <a:r>
              <a:rPr lang="es-ES" sz="1050" i="1" dirty="0" err="1"/>
              <a:t>patients</a:t>
            </a:r>
            <a:r>
              <a:rPr lang="es-ES" sz="1050" i="1" dirty="0"/>
              <a:t>  </a:t>
            </a:r>
            <a:r>
              <a:rPr lang="es-ES" sz="1050" i="1" dirty="0" err="1"/>
              <a:t>undergoing</a:t>
            </a:r>
            <a:r>
              <a:rPr lang="es-ES" sz="1050" i="1" dirty="0"/>
              <a:t> GI </a:t>
            </a:r>
            <a:r>
              <a:rPr lang="es-ES" sz="1050" i="1" dirty="0" err="1"/>
              <a:t>endoscopy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val="21820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N: 1884</a:t>
            </a:r>
          </a:p>
          <a:p>
            <a:r>
              <a:rPr lang="es-ES" dirty="0"/>
              <a:t>FA no valvular , CHADS &lt;3 procedimientos invasivos</a:t>
            </a:r>
          </a:p>
          <a:p>
            <a:r>
              <a:rPr lang="es-ES" dirty="0" err="1"/>
              <a:t>Randomizados</a:t>
            </a:r>
            <a:r>
              <a:rPr lang="es-ES" dirty="0"/>
              <a:t>, doble ciego :</a:t>
            </a:r>
          </a:p>
          <a:p>
            <a:pPr lvl="1"/>
            <a:r>
              <a:rPr lang="es-ES" dirty="0"/>
              <a:t>Puente con </a:t>
            </a:r>
            <a:r>
              <a:rPr lang="es-ES" dirty="0" err="1"/>
              <a:t>dalteparina</a:t>
            </a:r>
            <a:r>
              <a:rPr lang="es-ES" dirty="0"/>
              <a:t> 3 días antes, Stop 24h</a:t>
            </a:r>
          </a:p>
          <a:p>
            <a:pPr lvl="1"/>
            <a:r>
              <a:rPr lang="es-ES" dirty="0"/>
              <a:t>Placebo subcutáneo.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BRIDGE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423" y="1484784"/>
            <a:ext cx="6914977" cy="20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DCBE3-4581-41C4-B794-3BE531D4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BRIDGE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6A22AF-7256-4CFB-9989-5B5855376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72181"/>
            <a:ext cx="6878698" cy="49685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8E65194-5701-401F-873A-08DBD5D32764}"/>
              </a:ext>
            </a:extLst>
          </p:cNvPr>
          <p:cNvSpPr/>
          <p:nvPr/>
        </p:nvSpPr>
        <p:spPr>
          <a:xfrm>
            <a:off x="6040355" y="6559460"/>
            <a:ext cx="33561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 err="1"/>
              <a:t>Douketis</a:t>
            </a:r>
            <a:r>
              <a:rPr lang="es-ES" sz="1050" i="1" dirty="0"/>
              <a:t> et al; N Engl J </a:t>
            </a:r>
            <a:r>
              <a:rPr lang="es-ES" sz="1050" i="1" dirty="0" err="1"/>
              <a:t>Med</a:t>
            </a:r>
            <a:r>
              <a:rPr lang="es-ES" sz="1050" i="1" dirty="0"/>
              <a:t> 2015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0450E1F-0E8E-41EB-8B2D-5E93E9944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51021" y="2005664"/>
            <a:ext cx="5389331" cy="4316342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E8524ED-F9DE-463C-B0A4-412767887BE1}"/>
              </a:ext>
            </a:extLst>
          </p:cNvPr>
          <p:cNvCxnSpPr/>
          <p:nvPr/>
        </p:nvCxnSpPr>
        <p:spPr>
          <a:xfrm>
            <a:off x="2448438" y="4581128"/>
            <a:ext cx="4859866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0C4CB8-8EE6-44BC-ACC6-F64DB6F14044}"/>
              </a:ext>
            </a:extLst>
          </p:cNvPr>
          <p:cNvCxnSpPr/>
          <p:nvPr/>
        </p:nvCxnSpPr>
        <p:spPr>
          <a:xfrm>
            <a:off x="2380709" y="3429000"/>
            <a:ext cx="4859866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 trombótico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1DA04-BCD3-42EE-BBEB-F9811F7A4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2" r="1536" b="15942"/>
          <a:stretch/>
        </p:blipFill>
        <p:spPr>
          <a:xfrm>
            <a:off x="35496" y="1550631"/>
            <a:ext cx="8268649" cy="223841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667AA7F-9E11-4BF8-B9EC-05440AFCB5ED}"/>
              </a:ext>
            </a:extLst>
          </p:cNvPr>
          <p:cNvSpPr/>
          <p:nvPr/>
        </p:nvSpPr>
        <p:spPr>
          <a:xfrm>
            <a:off x="3419872" y="6596390"/>
            <a:ext cx="5836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/>
              <a:t>ASGE 2016: </a:t>
            </a:r>
            <a:r>
              <a:rPr lang="es-ES" sz="1050" i="1" dirty="0" err="1"/>
              <a:t>The</a:t>
            </a:r>
            <a:r>
              <a:rPr lang="es-ES" sz="1050" i="1" dirty="0"/>
              <a:t> </a:t>
            </a:r>
            <a:r>
              <a:rPr lang="es-ES" sz="1050" i="1" dirty="0" err="1"/>
              <a:t>management</a:t>
            </a:r>
            <a:r>
              <a:rPr lang="es-ES" sz="1050" i="1" dirty="0"/>
              <a:t> of </a:t>
            </a:r>
            <a:r>
              <a:rPr lang="es-ES" sz="1050" i="1" dirty="0" err="1"/>
              <a:t>antithrombotic</a:t>
            </a:r>
            <a:r>
              <a:rPr lang="es-ES" sz="1050" i="1" dirty="0"/>
              <a:t> </a:t>
            </a:r>
            <a:r>
              <a:rPr lang="es-ES" sz="1050" i="1" dirty="0" err="1"/>
              <a:t>agents</a:t>
            </a:r>
            <a:r>
              <a:rPr lang="es-ES" sz="1050" i="1" dirty="0"/>
              <a:t> </a:t>
            </a:r>
            <a:r>
              <a:rPr lang="es-ES" sz="1050" i="1" dirty="0" err="1"/>
              <a:t>for</a:t>
            </a:r>
            <a:r>
              <a:rPr lang="es-ES" sz="1050" i="1" dirty="0"/>
              <a:t> </a:t>
            </a:r>
            <a:r>
              <a:rPr lang="es-ES" sz="1050" i="1" dirty="0" err="1"/>
              <a:t>patients</a:t>
            </a:r>
            <a:r>
              <a:rPr lang="es-ES" sz="1050" i="1" dirty="0"/>
              <a:t>  </a:t>
            </a:r>
            <a:r>
              <a:rPr lang="es-ES" sz="1050" i="1" dirty="0" err="1"/>
              <a:t>undergoing</a:t>
            </a:r>
            <a:r>
              <a:rPr lang="es-ES" sz="1050" i="1" dirty="0"/>
              <a:t> GI </a:t>
            </a:r>
            <a:r>
              <a:rPr lang="es-ES" sz="1050" i="1" dirty="0" err="1"/>
              <a:t>endoscopy</a:t>
            </a:r>
            <a:endParaRPr lang="es-ES" sz="1050" i="1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A5C3F3F0-0935-48E7-B096-23DB9BBE0C0E}"/>
              </a:ext>
            </a:extLst>
          </p:cNvPr>
          <p:cNvSpPr/>
          <p:nvPr/>
        </p:nvSpPr>
        <p:spPr>
          <a:xfrm>
            <a:off x="8236196" y="1844824"/>
            <a:ext cx="224236" cy="7200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FF89DA-252C-47A0-9508-5937FE3882D0}"/>
              </a:ext>
            </a:extLst>
          </p:cNvPr>
          <p:cNvSpPr txBox="1"/>
          <p:nvPr/>
        </p:nvSpPr>
        <p:spPr>
          <a:xfrm>
            <a:off x="8579190" y="1740853"/>
            <a:ext cx="385298" cy="89605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b="1" dirty="0"/>
              <a:t>HBPM</a:t>
            </a: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48A5FD23-E1E9-4A0D-B45D-185BDD5553EB}"/>
              </a:ext>
            </a:extLst>
          </p:cNvPr>
          <p:cNvSpPr/>
          <p:nvPr/>
        </p:nvSpPr>
        <p:spPr>
          <a:xfrm>
            <a:off x="8244408" y="2636912"/>
            <a:ext cx="141004" cy="108012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49F3BF-2DF4-4064-BA34-05F87998299B}"/>
              </a:ext>
            </a:extLst>
          </p:cNvPr>
          <p:cNvSpPr txBox="1"/>
          <p:nvPr/>
        </p:nvSpPr>
        <p:spPr>
          <a:xfrm>
            <a:off x="8388424" y="2564904"/>
            <a:ext cx="585930" cy="122413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200" b="1" dirty="0"/>
              <a:t>NO</a:t>
            </a:r>
          </a:p>
          <a:p>
            <a:r>
              <a:rPr lang="es-ES" sz="1200" b="1" dirty="0"/>
              <a:t>HBPM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9EBF5CF-745D-4D4B-8BBA-7782F4491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2" r="26203" b="11467"/>
          <a:stretch/>
        </p:blipFill>
        <p:spPr>
          <a:xfrm>
            <a:off x="251520" y="4012459"/>
            <a:ext cx="5554824" cy="2238410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53A195C-B688-44E9-92A4-5121C6F8C344}"/>
              </a:ext>
            </a:extLst>
          </p:cNvPr>
          <p:cNvCxnSpPr>
            <a:cxnSpLocks/>
          </p:cNvCxnSpPr>
          <p:nvPr/>
        </p:nvCxnSpPr>
        <p:spPr>
          <a:xfrm>
            <a:off x="2195736" y="4437112"/>
            <a:ext cx="144016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1C2456C-8C20-40F3-AD78-79E81D48C99F}"/>
              </a:ext>
            </a:extLst>
          </p:cNvPr>
          <p:cNvCxnSpPr>
            <a:cxnSpLocks/>
          </p:cNvCxnSpPr>
          <p:nvPr/>
        </p:nvCxnSpPr>
        <p:spPr>
          <a:xfrm>
            <a:off x="4283968" y="4437112"/>
            <a:ext cx="1224136" cy="0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AA906ED-917F-4BA1-99D5-237961507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6291562"/>
            <a:ext cx="245080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9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68" y="1556792"/>
            <a:ext cx="8291264" cy="4687333"/>
          </a:xfrm>
        </p:spPr>
        <p:txBody>
          <a:bodyPr/>
          <a:lstStyle/>
          <a:p>
            <a:r>
              <a:rPr lang="es-ES" sz="2000" dirty="0"/>
              <a:t>Introducción</a:t>
            </a:r>
          </a:p>
          <a:p>
            <a:r>
              <a:rPr lang="es-ES" sz="2000" dirty="0"/>
              <a:t>Riesgo de hemorragia</a:t>
            </a:r>
          </a:p>
          <a:p>
            <a:r>
              <a:rPr lang="es-ES" sz="2000" dirty="0"/>
              <a:t>Riesgo trombótico</a:t>
            </a:r>
          </a:p>
          <a:p>
            <a:pPr lvl="1"/>
            <a:r>
              <a:rPr lang="es-ES" sz="1600" dirty="0"/>
              <a:t>Pacientes anticoagulados</a:t>
            </a:r>
          </a:p>
          <a:p>
            <a:pPr lvl="1"/>
            <a:r>
              <a:rPr lang="es-ES" sz="1600" dirty="0"/>
              <a:t>Pacientes </a:t>
            </a:r>
            <a:r>
              <a:rPr lang="es-ES" sz="1600" dirty="0" err="1"/>
              <a:t>antiagregados</a:t>
            </a:r>
            <a:endParaRPr lang="es-ES" sz="1600" dirty="0"/>
          </a:p>
          <a:p>
            <a:r>
              <a:rPr lang="es-ES" sz="2000" dirty="0"/>
              <a:t>Riesgo sangrado vs riesgo procedimiento</a:t>
            </a:r>
          </a:p>
          <a:p>
            <a:pPr lvl="1"/>
            <a:r>
              <a:rPr lang="es-ES" sz="1800" dirty="0"/>
              <a:t>Retirada antiagregantes</a:t>
            </a:r>
          </a:p>
          <a:p>
            <a:pPr lvl="1"/>
            <a:r>
              <a:rPr lang="es-ES" sz="1800" dirty="0"/>
              <a:t>Retirada anticoagulantes</a:t>
            </a:r>
          </a:p>
          <a:p>
            <a:pPr lvl="2"/>
            <a:r>
              <a:rPr lang="es-ES" sz="1600" dirty="0"/>
              <a:t>Terapia puente?</a:t>
            </a:r>
          </a:p>
          <a:p>
            <a:r>
              <a:rPr lang="es-ES" sz="2000" dirty="0"/>
              <a:t>Reintroducción fármacos</a:t>
            </a:r>
          </a:p>
          <a:p>
            <a:r>
              <a:rPr lang="es-ES" sz="2000" dirty="0"/>
              <a:t>Generalidades</a:t>
            </a:r>
          </a:p>
          <a:p>
            <a:r>
              <a:rPr lang="es-ES" sz="2000" dirty="0"/>
              <a:t>Ideas clave-algoritmo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80191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C85D0-B816-449B-8387-EE63F77F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ACOD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886739-0874-4960-BE1E-041154631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496" y="4221088"/>
            <a:ext cx="9144000" cy="165618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6682BBC-9CBA-4A7B-86A5-DAF4A4412F1C}"/>
              </a:ext>
            </a:extLst>
          </p:cNvPr>
          <p:cNvSpPr/>
          <p:nvPr/>
        </p:nvSpPr>
        <p:spPr>
          <a:xfrm>
            <a:off x="251520" y="186670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Eliminación renal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/>
              <a:t>Rápido inicio acción: 2-4h y eliminación</a:t>
            </a: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u="sng" dirty="0"/>
              <a:t>No terapia puente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En general 48h antes retirar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8EFD2D-63C4-46CE-AE38-8F213C0A3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6519530"/>
            <a:ext cx="6228184" cy="2735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692507-1DF4-4963-96DE-979669FB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6214702"/>
            <a:ext cx="245080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68" y="1556792"/>
            <a:ext cx="8291264" cy="4687333"/>
          </a:xfrm>
        </p:spPr>
        <p:txBody>
          <a:bodyPr/>
          <a:lstStyle/>
          <a:p>
            <a:r>
              <a:rPr lang="es-ES" sz="2000" dirty="0"/>
              <a:t>Introducción</a:t>
            </a:r>
          </a:p>
          <a:p>
            <a:r>
              <a:rPr lang="es-ES" sz="2000" dirty="0"/>
              <a:t>Riesgo de hemorragia</a:t>
            </a:r>
          </a:p>
          <a:p>
            <a:r>
              <a:rPr lang="es-ES" sz="2000" dirty="0"/>
              <a:t>Riesgo trombótico</a:t>
            </a:r>
          </a:p>
          <a:p>
            <a:pPr lvl="1"/>
            <a:r>
              <a:rPr lang="es-ES" sz="1600" dirty="0"/>
              <a:t>Pacientes anticoagulados</a:t>
            </a:r>
          </a:p>
          <a:p>
            <a:pPr lvl="1"/>
            <a:r>
              <a:rPr lang="es-ES" sz="1600" dirty="0"/>
              <a:t>Pacientes </a:t>
            </a:r>
            <a:r>
              <a:rPr lang="es-ES" sz="1600" dirty="0" err="1"/>
              <a:t>antiagregados</a:t>
            </a:r>
            <a:endParaRPr lang="es-ES" sz="1600" dirty="0"/>
          </a:p>
          <a:p>
            <a:r>
              <a:rPr lang="es-ES" sz="2000" dirty="0"/>
              <a:t>Riesgo sangrado vs riesgo procedimiento</a:t>
            </a:r>
          </a:p>
          <a:p>
            <a:pPr lvl="1"/>
            <a:r>
              <a:rPr lang="es-ES" sz="1800" dirty="0"/>
              <a:t>Retirada antiagregantes</a:t>
            </a:r>
          </a:p>
          <a:p>
            <a:pPr lvl="1"/>
            <a:r>
              <a:rPr lang="es-ES" sz="1800" dirty="0"/>
              <a:t>Retirada anticoagulantes</a:t>
            </a:r>
          </a:p>
          <a:p>
            <a:pPr lvl="2"/>
            <a:r>
              <a:rPr lang="es-ES" sz="1600" dirty="0"/>
              <a:t>Terapia puente?</a:t>
            </a:r>
          </a:p>
          <a:p>
            <a:r>
              <a:rPr lang="es-ES" sz="2000" b="1" dirty="0"/>
              <a:t>Reintroducción fármacos</a:t>
            </a:r>
          </a:p>
          <a:p>
            <a:r>
              <a:rPr lang="es-ES" sz="2000" dirty="0"/>
              <a:t>Generalidades</a:t>
            </a:r>
          </a:p>
          <a:p>
            <a:r>
              <a:rPr lang="es-ES" sz="2000" dirty="0"/>
              <a:t>Ideas clave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15955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18E1B-C75E-44EB-BE80-290E4CB1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Reintroducción Anticoagulantes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CCF67-51C4-4672-A92F-8F7A071C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555703"/>
          </a:xfrm>
        </p:spPr>
        <p:txBody>
          <a:bodyPr/>
          <a:lstStyle/>
          <a:p>
            <a:r>
              <a:rPr lang="es-ES" dirty="0"/>
              <a:t>Factor fundamental: Hemostasia</a:t>
            </a:r>
          </a:p>
          <a:p>
            <a:pPr marL="914400" lvl="2" indent="0">
              <a:buNone/>
            </a:pPr>
            <a:endParaRPr lang="es-ES" dirty="0"/>
          </a:p>
          <a:p>
            <a:pPr lvl="1"/>
            <a:endParaRPr lang="es-ES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ACDA78-A617-4D69-ABB6-327FA71C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17" y="2060848"/>
            <a:ext cx="5701771" cy="28025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8E49E2-25D3-46F1-970E-5F5EB9CC87CE}"/>
              </a:ext>
            </a:extLst>
          </p:cNvPr>
          <p:cNvSpPr txBox="1"/>
          <p:nvPr/>
        </p:nvSpPr>
        <p:spPr>
          <a:xfrm>
            <a:off x="1907704" y="4863351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No terapéutica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Pólipos &lt; 10mm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 Asa fría/pinza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Sin sangrado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Biopsias 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00CFEE-9673-4F1A-B106-69AE1E1ECF8C}"/>
              </a:ext>
            </a:extLst>
          </p:cNvPr>
          <p:cNvSpPr txBox="1"/>
          <p:nvPr/>
        </p:nvSpPr>
        <p:spPr>
          <a:xfrm>
            <a:off x="4572000" y="4581128"/>
            <a:ext cx="36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rgbClr val="FF0000"/>
                </a:solidFill>
              </a:rPr>
              <a:t>Terapeútica</a:t>
            </a:r>
            <a:endParaRPr lang="es-ES" sz="1600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Pólipos&gt;10mm/pedículo ancho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Asa caliente(APC)/</a:t>
            </a:r>
            <a:r>
              <a:rPr lang="es-ES" sz="1600" dirty="0" err="1">
                <a:solidFill>
                  <a:srgbClr val="FF0000"/>
                </a:solidFill>
              </a:rPr>
              <a:t>mucosectomía</a:t>
            </a:r>
            <a:endParaRPr lang="es-ES" sz="1600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Sangrado/hemostasia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Vaso visible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53CE8E9-B3EB-4072-A417-42C6ADC27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6506993"/>
            <a:ext cx="245080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3B3B7-92D4-4CF7-B4DB-94AA1A2A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Reintroducción antiagregantes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BC2931-4BC6-4704-AD1F-B17DC637DEE0}"/>
              </a:ext>
            </a:extLst>
          </p:cNvPr>
          <p:cNvSpPr txBox="1"/>
          <p:nvPr/>
        </p:nvSpPr>
        <p:spPr>
          <a:xfrm>
            <a:off x="323528" y="1772816"/>
            <a:ext cx="82018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/>
              <a:t>Mismo concepto: fundamental concepto </a:t>
            </a:r>
            <a:r>
              <a:rPr lang="es-ES" sz="2000" b="1" dirty="0"/>
              <a:t>hemostasia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algn="l"/>
            <a:r>
              <a:rPr lang="es-ES" sz="2000" b="1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AB64BBD-90A3-48E6-B0CB-99265F953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436" y="2852936"/>
            <a:ext cx="9000564" cy="13681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584D4F-4F23-4898-84D2-6E8D09D99F55}"/>
              </a:ext>
            </a:extLst>
          </p:cNvPr>
          <p:cNvSpPr txBox="1"/>
          <p:nvPr/>
        </p:nvSpPr>
        <p:spPr>
          <a:xfrm>
            <a:off x="1907704" y="4293096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No terapéutica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Pólipos &lt; 10mm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 Asa fría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Sin sangrado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B050"/>
                </a:solidFill>
              </a:rPr>
              <a:t>Biopsias 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345A89-D4A0-4A53-8252-2AAF14120441}"/>
              </a:ext>
            </a:extLst>
          </p:cNvPr>
          <p:cNvSpPr txBox="1"/>
          <p:nvPr/>
        </p:nvSpPr>
        <p:spPr>
          <a:xfrm>
            <a:off x="4499992" y="4005064"/>
            <a:ext cx="36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Terapéutica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Pólipos&gt;10mm/pedículo ancho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Asa caliente(APC)/</a:t>
            </a:r>
            <a:r>
              <a:rPr lang="es-ES" sz="1600" dirty="0" err="1">
                <a:solidFill>
                  <a:srgbClr val="FF0000"/>
                </a:solidFill>
              </a:rPr>
              <a:t>mucosectomía</a:t>
            </a:r>
            <a:endParaRPr lang="es-ES" sz="1600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Sangrado/hemostasia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0000"/>
                </a:solidFill>
              </a:rPr>
              <a:t>Vaso visible</a:t>
            </a: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AE20FC-920C-4B8E-A3F4-FED6F89A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864" y="6525344"/>
            <a:ext cx="2523164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68" y="1556792"/>
            <a:ext cx="8291264" cy="4687333"/>
          </a:xfrm>
        </p:spPr>
        <p:txBody>
          <a:bodyPr/>
          <a:lstStyle/>
          <a:p>
            <a:r>
              <a:rPr lang="es-ES" sz="2000" dirty="0"/>
              <a:t>Introducción</a:t>
            </a:r>
          </a:p>
          <a:p>
            <a:r>
              <a:rPr lang="es-ES" sz="2000" dirty="0"/>
              <a:t>Riesgo de hemorragia</a:t>
            </a:r>
          </a:p>
          <a:p>
            <a:r>
              <a:rPr lang="es-ES" sz="2000" dirty="0"/>
              <a:t>Riesgo trombótico</a:t>
            </a:r>
          </a:p>
          <a:p>
            <a:pPr lvl="1"/>
            <a:r>
              <a:rPr lang="es-ES" sz="1600" dirty="0"/>
              <a:t>Pacientes anticoagulados</a:t>
            </a:r>
          </a:p>
          <a:p>
            <a:pPr lvl="1"/>
            <a:r>
              <a:rPr lang="es-ES" sz="1600" dirty="0"/>
              <a:t>Pacientes </a:t>
            </a:r>
            <a:r>
              <a:rPr lang="es-ES" sz="1600" dirty="0" err="1"/>
              <a:t>antiagregados</a:t>
            </a:r>
            <a:endParaRPr lang="es-ES" sz="1600" dirty="0"/>
          </a:p>
          <a:p>
            <a:r>
              <a:rPr lang="es-ES" sz="2000" dirty="0"/>
              <a:t>Riesgo sangrado vs riesgo procedimiento</a:t>
            </a:r>
          </a:p>
          <a:p>
            <a:pPr lvl="1"/>
            <a:r>
              <a:rPr lang="es-ES" sz="1800" dirty="0"/>
              <a:t>Retirada antiagregantes</a:t>
            </a:r>
          </a:p>
          <a:p>
            <a:pPr lvl="1"/>
            <a:r>
              <a:rPr lang="es-ES" sz="1800" dirty="0"/>
              <a:t>Retirada anticoagulantes</a:t>
            </a:r>
          </a:p>
          <a:p>
            <a:pPr lvl="2"/>
            <a:r>
              <a:rPr lang="es-ES" sz="1600" dirty="0"/>
              <a:t>Terapia puente?</a:t>
            </a:r>
          </a:p>
          <a:p>
            <a:r>
              <a:rPr lang="es-ES" sz="2000" dirty="0"/>
              <a:t>Reintroducción fármacos</a:t>
            </a:r>
          </a:p>
          <a:p>
            <a:r>
              <a:rPr lang="es-ES" sz="2000" b="1" dirty="0"/>
              <a:t>Generalidades/ casos prácticos</a:t>
            </a:r>
          </a:p>
          <a:p>
            <a:r>
              <a:rPr lang="es-ES" sz="2000" dirty="0"/>
              <a:t>Algoritmo/Ideas clave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1845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6482-1E56-43AD-A0DF-6189E469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F3BAC-C1A0-4FB0-9A1F-4F1D3886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7975798" cy="5040560"/>
          </a:xfrm>
        </p:spPr>
        <p:txBody>
          <a:bodyPr/>
          <a:lstStyle/>
          <a:p>
            <a:r>
              <a:rPr lang="es-ES" b="1" dirty="0"/>
              <a:t>Gastroscopia</a:t>
            </a:r>
            <a:r>
              <a:rPr lang="es-ES" dirty="0"/>
              <a:t>: </a:t>
            </a:r>
            <a:r>
              <a:rPr lang="es-ES" u="sng" dirty="0"/>
              <a:t>diagnóstica</a:t>
            </a:r>
            <a:endParaRPr lang="es-ES" dirty="0"/>
          </a:p>
          <a:p>
            <a:pPr lvl="1"/>
            <a:r>
              <a:rPr lang="es-ES" b="1" dirty="0"/>
              <a:t>No retirar </a:t>
            </a:r>
            <a:r>
              <a:rPr lang="es-ES" dirty="0"/>
              <a:t>(bajo riesgo) </a:t>
            </a:r>
          </a:p>
          <a:p>
            <a:pPr lvl="1"/>
            <a:r>
              <a:rPr lang="es-ES" dirty="0"/>
              <a:t>Excepciones terapéuticas, RETIRAR:</a:t>
            </a:r>
          </a:p>
          <a:p>
            <a:pPr lvl="2"/>
            <a:r>
              <a:rPr lang="es-ES" dirty="0"/>
              <a:t>LIGADURA DE VARICES</a:t>
            </a:r>
          </a:p>
          <a:p>
            <a:pPr lvl="2"/>
            <a:r>
              <a:rPr lang="es-ES" dirty="0"/>
              <a:t>DILATACIÓN ENDOSCÓPICA/PRÓTESIS</a:t>
            </a:r>
          </a:p>
          <a:p>
            <a:pPr lvl="2"/>
            <a:r>
              <a:rPr lang="es-ES" dirty="0"/>
              <a:t>POLIPECTOMÍA (infrecuente)</a:t>
            </a:r>
          </a:p>
          <a:p>
            <a:pPr lvl="2"/>
            <a:endParaRPr lang="es-ES" dirty="0"/>
          </a:p>
          <a:p>
            <a:r>
              <a:rPr lang="es-ES" b="1" dirty="0"/>
              <a:t>COLONOSCOPIA</a:t>
            </a:r>
            <a:r>
              <a:rPr lang="es-ES" dirty="0"/>
              <a:t>: </a:t>
            </a:r>
            <a:r>
              <a:rPr lang="es-ES" u="sng" dirty="0"/>
              <a:t>mixta</a:t>
            </a:r>
          </a:p>
          <a:p>
            <a:pPr lvl="1"/>
            <a:r>
              <a:rPr lang="es-ES" b="1" dirty="0"/>
              <a:t>Cribado: DEMORAR O RETIRAR</a:t>
            </a:r>
          </a:p>
          <a:p>
            <a:pPr lvl="1"/>
            <a:r>
              <a:rPr lang="es-ES" dirty="0"/>
              <a:t>Control </a:t>
            </a:r>
            <a:r>
              <a:rPr lang="es-ES" dirty="0" err="1"/>
              <a:t>post-polipectomía</a:t>
            </a:r>
            <a:r>
              <a:rPr lang="es-ES" dirty="0"/>
              <a:t>/CCR: retirar</a:t>
            </a:r>
          </a:p>
          <a:p>
            <a:pPr lvl="1"/>
            <a:r>
              <a:rPr lang="es-ES" u="sng" dirty="0"/>
              <a:t>Vía rápida: NO retirar</a:t>
            </a:r>
            <a:endParaRPr lang="es-ES" dirty="0"/>
          </a:p>
          <a:p>
            <a:pPr lvl="1"/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47C436-7FD4-40D9-AED6-DD2ADAB8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00808"/>
            <a:ext cx="2865203" cy="25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95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B5BC1-8578-40DB-B781-F58E7EB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práctico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EDDB07-9C1B-4549-8E23-FBA18F33D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3" t="6838" r="21160"/>
          <a:stretch/>
        </p:blipFill>
        <p:spPr>
          <a:xfrm>
            <a:off x="6481336" y="2348880"/>
            <a:ext cx="2453118" cy="201622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98FE52-2075-4C25-B184-EED6C4D1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25625"/>
            <a:ext cx="6696744" cy="2179439"/>
          </a:xfrm>
        </p:spPr>
        <p:txBody>
          <a:bodyPr/>
          <a:lstStyle/>
          <a:p>
            <a:r>
              <a:rPr lang="es-ES" sz="2400" dirty="0"/>
              <a:t>Varón 68 años;</a:t>
            </a:r>
          </a:p>
          <a:p>
            <a:pPr lvl="1"/>
            <a:r>
              <a:rPr lang="es-ES" sz="2000" dirty="0"/>
              <a:t>HTA, DLP</a:t>
            </a:r>
          </a:p>
          <a:p>
            <a:pPr lvl="1"/>
            <a:r>
              <a:rPr lang="es-ES" sz="2000" dirty="0"/>
              <a:t>FA anticoagulada con </a:t>
            </a:r>
            <a:r>
              <a:rPr lang="es-ES" sz="2000" dirty="0" err="1"/>
              <a:t>sintrom</a:t>
            </a:r>
            <a:r>
              <a:rPr lang="es-ES" sz="2000" dirty="0"/>
              <a:t>. No valvulopatía conocida</a:t>
            </a:r>
          </a:p>
          <a:p>
            <a:pPr lvl="1"/>
            <a:r>
              <a:rPr lang="es-ES" sz="2000" dirty="0"/>
              <a:t>ACVA cardioembólico de CMI en 2009 sin secuelas</a:t>
            </a:r>
          </a:p>
          <a:p>
            <a:pPr lvl="1"/>
            <a:r>
              <a:rPr lang="es-ES" sz="2000" dirty="0"/>
              <a:t>EPOC tipo BC GOLD-B</a:t>
            </a:r>
          </a:p>
          <a:p>
            <a:pPr lvl="1"/>
            <a:endParaRPr lang="es-ES" sz="2000" dirty="0"/>
          </a:p>
          <a:p>
            <a:r>
              <a:rPr lang="es-ES" sz="2400" dirty="0"/>
              <a:t>Cribado poblacional, </a:t>
            </a:r>
            <a:r>
              <a:rPr lang="es-ES" sz="2400" b="1" dirty="0"/>
              <a:t>SOH +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585086-020D-4DD0-8117-37576EFD4050}"/>
              </a:ext>
            </a:extLst>
          </p:cNvPr>
          <p:cNvSpPr txBox="1"/>
          <p:nvPr/>
        </p:nvSpPr>
        <p:spPr>
          <a:xfrm>
            <a:off x="35496" y="4617129"/>
            <a:ext cx="8496944" cy="19082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Suspendemos </a:t>
            </a:r>
            <a:r>
              <a:rPr lang="es-ES" sz="2000" dirty="0" err="1"/>
              <a:t>sintrom</a:t>
            </a:r>
            <a:r>
              <a:rPr lang="es-ES" sz="2000" dirty="0"/>
              <a:t>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Riesgo trombótico?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Cuánto tiempo antes?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Terapia puente?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algn="l"/>
            <a:r>
              <a:rPr lang="es-ES" dirty="0"/>
              <a:t>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/>
              <a:t>Sí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/>
              <a:t>Bajo: CHADS-V 4, no valvulopatía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/>
              <a:t>3 dosis. INR!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999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842DF-4745-40BC-98CF-5038201D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Informe colonoscopia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0FB35-62CB-46FA-8441-D7B786B7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/>
          <a:lstStyle/>
          <a:p>
            <a:r>
              <a:rPr lang="es-ES" dirty="0"/>
              <a:t>Colonoscopia completa:</a:t>
            </a:r>
          </a:p>
          <a:p>
            <a:pPr lvl="1"/>
            <a:r>
              <a:rPr lang="es-ES" dirty="0"/>
              <a:t>Se explora la totalidad del marco colónico hasta alcanzar el fondo cecal. Buena preparación colónica con retos líquidos en colon derecho (BBPS: 2-3-3)</a:t>
            </a:r>
          </a:p>
          <a:p>
            <a:pPr lvl="1"/>
            <a:r>
              <a:rPr lang="es-ES" dirty="0"/>
              <a:t>Se resecan 4 lesiones a lo largo de la exploración, todos ellos recuperados para histología</a:t>
            </a:r>
          </a:p>
          <a:p>
            <a:pPr lvl="2"/>
            <a:r>
              <a:rPr lang="es-ES" dirty="0"/>
              <a:t>Uno </a:t>
            </a:r>
            <a:r>
              <a:rPr lang="es-ES" dirty="0" err="1"/>
              <a:t>sesil</a:t>
            </a:r>
            <a:r>
              <a:rPr lang="es-ES" dirty="0"/>
              <a:t> con asa fría de unos 6mm a 25cm de margen anal</a:t>
            </a:r>
          </a:p>
          <a:p>
            <a:pPr lvl="2"/>
            <a:r>
              <a:rPr lang="es-ES" dirty="0"/>
              <a:t>Uno pediculado de unos 18-20mm con asa de diatermia (APC) tras elevar la base con adrenalina diluida 1:10.000+gleafundina+azul de metileno sin complicaciones inmediatas. Se coloca clip profiláctico.</a:t>
            </a:r>
          </a:p>
          <a:p>
            <a:pPr lvl="2"/>
            <a:r>
              <a:rPr lang="es-ES" dirty="0"/>
              <a:t>Uno </a:t>
            </a:r>
            <a:r>
              <a:rPr lang="es-ES" dirty="0" err="1"/>
              <a:t>sesil</a:t>
            </a:r>
            <a:r>
              <a:rPr lang="es-ES" dirty="0"/>
              <a:t> de unos 7mm en colon ascendente con asa fría a unos 90 cm de margen anal.</a:t>
            </a:r>
          </a:p>
          <a:p>
            <a:pPr lvl="1"/>
            <a:r>
              <a:rPr lang="es-ES" dirty="0"/>
              <a:t>Sin otras lesiones de interés</a:t>
            </a:r>
          </a:p>
          <a:p>
            <a:pPr lvl="2"/>
            <a:r>
              <a:rPr lang="es-ES" dirty="0"/>
              <a:t>Retrasar 48-72h reintroducción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57597DC-DA26-4A1D-9543-8B94E5CC1F0D}"/>
              </a:ext>
            </a:extLst>
          </p:cNvPr>
          <p:cNvCxnSpPr/>
          <p:nvPr/>
        </p:nvCxnSpPr>
        <p:spPr>
          <a:xfrm>
            <a:off x="4139952" y="4437112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D61794C-A210-4894-8539-A1ECC3459E43}"/>
              </a:ext>
            </a:extLst>
          </p:cNvPr>
          <p:cNvCxnSpPr>
            <a:cxnSpLocks/>
          </p:cNvCxnSpPr>
          <p:nvPr/>
        </p:nvCxnSpPr>
        <p:spPr>
          <a:xfrm>
            <a:off x="5652120" y="443711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AC80142-8BB7-44A0-B9D4-343F2EB7D449}"/>
              </a:ext>
            </a:extLst>
          </p:cNvPr>
          <p:cNvCxnSpPr>
            <a:cxnSpLocks/>
          </p:cNvCxnSpPr>
          <p:nvPr/>
        </p:nvCxnSpPr>
        <p:spPr>
          <a:xfrm>
            <a:off x="6732240" y="5013176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04CC94-FE26-4E95-AF72-FB92064DF490}"/>
              </a:ext>
            </a:extLst>
          </p:cNvPr>
          <p:cNvCxnSpPr>
            <a:cxnSpLocks/>
          </p:cNvCxnSpPr>
          <p:nvPr/>
        </p:nvCxnSpPr>
        <p:spPr>
          <a:xfrm>
            <a:off x="1475656" y="3429000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4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Algoritmo AAS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rcRect t="305" b="305"/>
          <a:stretch>
            <a:fillRect/>
          </a:stretch>
        </p:blipFill>
        <p:spPr>
          <a:xfrm>
            <a:off x="139071" y="1556792"/>
            <a:ext cx="8972872" cy="4934734"/>
          </a:xfrm>
        </p:spPr>
      </p:pic>
    </p:spTree>
    <p:extLst>
      <p:ext uri="{BB962C8B-B14F-4D97-AF65-F5344CB8AC3E}">
        <p14:creationId xmlns:p14="http://schemas.microsoft.com/office/powerpoint/2010/main" val="271384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Algoritmo ACOS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39" b="14696"/>
          <a:stretch/>
        </p:blipFill>
        <p:spPr>
          <a:xfrm>
            <a:off x="683568" y="1556792"/>
            <a:ext cx="8202224" cy="5040560"/>
          </a:xfrm>
        </p:spPr>
      </p:pic>
    </p:spTree>
    <p:extLst>
      <p:ext uri="{BB962C8B-B14F-4D97-AF65-F5344CB8AC3E}">
        <p14:creationId xmlns:p14="http://schemas.microsoft.com/office/powerpoint/2010/main" val="9538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997152"/>
          </a:xfrm>
        </p:spPr>
        <p:txBody>
          <a:bodyPr/>
          <a:lstStyle/>
          <a:p>
            <a:r>
              <a:rPr lang="es-ES" sz="2400" dirty="0"/>
              <a:t>Endoscopia en auge. </a:t>
            </a:r>
            <a:r>
              <a:rPr lang="es-ES" sz="2400" b="1" dirty="0"/>
              <a:t>Terapéutica.</a:t>
            </a:r>
          </a:p>
          <a:p>
            <a:pPr marL="0" indent="0">
              <a:buNone/>
            </a:pPr>
            <a:endParaRPr lang="es-ES" sz="2400" b="1" dirty="0"/>
          </a:p>
          <a:p>
            <a:r>
              <a:rPr lang="es-ES" sz="2400" b="1" dirty="0"/>
              <a:t>Población envejecida </a:t>
            </a:r>
          </a:p>
          <a:p>
            <a:pPr lvl="1"/>
            <a:r>
              <a:rPr lang="es-ES" sz="2000" dirty="0"/>
              <a:t>Antiagregación/anticoagulación: &gt; 800.000 en España</a:t>
            </a:r>
          </a:p>
          <a:p>
            <a:pPr lvl="1"/>
            <a:r>
              <a:rPr lang="es-ES" sz="2000" dirty="0"/>
              <a:t>Dificultades riesgo sangrado vs riesgo trombótico</a:t>
            </a:r>
          </a:p>
          <a:p>
            <a:pPr lvl="1"/>
            <a:r>
              <a:rPr lang="es-ES" sz="2000" dirty="0"/>
              <a:t>Cardiólogos vs Gastroenterólogos</a:t>
            </a:r>
          </a:p>
          <a:p>
            <a:endParaRPr lang="es-ES" sz="2400" dirty="0"/>
          </a:p>
          <a:p>
            <a:r>
              <a:rPr lang="es-ES" sz="2400" dirty="0"/>
              <a:t>Medicina defensiva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F3A7D9-A48C-4E01-8234-F43D60A35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7"/>
          <a:stretch/>
        </p:blipFill>
        <p:spPr>
          <a:xfrm>
            <a:off x="5508104" y="4293096"/>
            <a:ext cx="288221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4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AE6B5-EC89-4008-B634-B790F86A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Ideas clave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6CA1D-4D70-46B0-88E6-A7CECE1F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/>
          <a:lstStyle/>
          <a:p>
            <a:r>
              <a:rPr lang="es-ES" sz="2400" dirty="0"/>
              <a:t>Toda endoscopia diagnóstica ± biopsias: NO retirar fármacos</a:t>
            </a:r>
          </a:p>
          <a:p>
            <a:r>
              <a:rPr lang="es-ES" sz="2400" b="1" dirty="0"/>
              <a:t>Puente Heparina </a:t>
            </a:r>
            <a:r>
              <a:rPr lang="es-ES" sz="2400" dirty="0"/>
              <a:t>: </a:t>
            </a:r>
            <a:r>
              <a:rPr lang="es-ES" sz="2400" u="sng" dirty="0"/>
              <a:t>Sólo ANTES alto R trombótico con AVK. </a:t>
            </a:r>
          </a:p>
          <a:p>
            <a:r>
              <a:rPr lang="es-ES" sz="2400" u="sng" dirty="0"/>
              <a:t>Evitar HBPM en:</a:t>
            </a:r>
            <a:endParaRPr lang="es-ES" sz="2400" dirty="0"/>
          </a:p>
          <a:p>
            <a:pPr lvl="1"/>
            <a:r>
              <a:rPr lang="es-ES" sz="2000" dirty="0"/>
              <a:t>Bajo RT (FA  CHADS&lt;5-6, </a:t>
            </a:r>
            <a:r>
              <a:rPr lang="es-ES" sz="2000" dirty="0" err="1"/>
              <a:t>pr.valvular</a:t>
            </a:r>
            <a:r>
              <a:rPr lang="es-ES" sz="2000" dirty="0"/>
              <a:t> aórtica, embolismo &gt; 6meses) </a:t>
            </a:r>
          </a:p>
          <a:p>
            <a:pPr lvl="1"/>
            <a:r>
              <a:rPr lang="es-ES" sz="2000" b="1" dirty="0"/>
              <a:t>ACOD </a:t>
            </a:r>
          </a:p>
          <a:p>
            <a:pPr lvl="1"/>
            <a:r>
              <a:rPr lang="es-ES" sz="2000" dirty="0" err="1"/>
              <a:t>Post-procedimiento</a:t>
            </a:r>
            <a:r>
              <a:rPr lang="es-ES" sz="2000" dirty="0"/>
              <a:t> si alto riesgo hemorrágico</a:t>
            </a:r>
          </a:p>
          <a:p>
            <a:r>
              <a:rPr lang="es-ES" sz="2400" dirty="0"/>
              <a:t>Primer mes de oro STENT coronarios </a:t>
            </a:r>
          </a:p>
          <a:p>
            <a:r>
              <a:rPr lang="es-ES" sz="2400" dirty="0"/>
              <a:t>Retrasar exploraciones </a:t>
            </a:r>
            <a:r>
              <a:rPr lang="es-ES" sz="2400" dirty="0" err="1"/>
              <a:t>demorables</a:t>
            </a:r>
            <a:r>
              <a:rPr lang="es-ES" sz="2400" dirty="0"/>
              <a:t> si alto RT (Cribado) </a:t>
            </a:r>
          </a:p>
          <a:p>
            <a:r>
              <a:rPr lang="es-ES" sz="2400" u="sng" dirty="0"/>
              <a:t>Una trombosis &gt;gravedad que hemorragia </a:t>
            </a:r>
            <a:r>
              <a:rPr lang="es-ES" sz="2400" u="sng" dirty="0" err="1"/>
              <a:t>post-polipectomía</a:t>
            </a:r>
            <a:endParaRPr lang="es-ES" sz="2400" u="sng" dirty="0"/>
          </a:p>
          <a:p>
            <a:r>
              <a:rPr lang="es-ES" sz="2400" dirty="0"/>
              <a:t>La AAS permite realizar </a:t>
            </a:r>
            <a:r>
              <a:rPr lang="es-ES" sz="2400" b="1" dirty="0"/>
              <a:t>cualquier</a:t>
            </a:r>
            <a:r>
              <a:rPr lang="es-ES" sz="2400" dirty="0"/>
              <a:t> endoscopia diagnóstica y terapéutica. </a:t>
            </a:r>
          </a:p>
          <a:p>
            <a:pPr lvl="1"/>
            <a:r>
              <a:rPr lang="es-ES" sz="2000" dirty="0"/>
              <a:t>Profilaxis primaria NO está indicada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978850-A2B4-484A-8CDE-DF4439001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404849"/>
            <a:ext cx="1368152" cy="14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B7F81-F01A-4AE2-B9D8-E92D7132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IOS/ANDROID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748495-49C5-45EB-A141-64C8A614A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50" y="1844824"/>
            <a:ext cx="4637100" cy="4637100"/>
          </a:xfrm>
        </p:spPr>
      </p:pic>
    </p:spTree>
    <p:extLst>
      <p:ext uri="{BB962C8B-B14F-4D97-AF65-F5344CB8AC3E}">
        <p14:creationId xmlns:p14="http://schemas.microsoft.com/office/powerpoint/2010/main" val="872373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07995-5C8F-44D7-9B70-2BFCA5CC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A69151-8106-4769-AFF8-00221AFCF5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1"/>
          <a:stretch/>
        </p:blipFill>
        <p:spPr>
          <a:xfrm>
            <a:off x="-20805" y="1484784"/>
            <a:ext cx="916480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8615A-B0C5-487A-AFBD-9FA1B407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1E8ED5-D46D-4038-9E5D-2FD7AD4F4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Bases:</a:t>
            </a:r>
          </a:p>
          <a:p>
            <a:endParaRPr lang="es-ES" dirty="0"/>
          </a:p>
          <a:p>
            <a:r>
              <a:rPr lang="es-ES" sz="2000" b="1" dirty="0" err="1"/>
              <a:t>Asge</a:t>
            </a:r>
            <a:r>
              <a:rPr lang="es-ES" sz="2000" dirty="0"/>
              <a:t> 2016: </a:t>
            </a:r>
            <a:r>
              <a:rPr lang="es-ES" sz="2000" i="1" dirty="0" err="1"/>
              <a:t>The</a:t>
            </a:r>
            <a:r>
              <a:rPr lang="es-ES" sz="2000" i="1" dirty="0"/>
              <a:t> </a:t>
            </a:r>
            <a:r>
              <a:rPr lang="es-ES" sz="2000" i="1" dirty="0" err="1"/>
              <a:t>management</a:t>
            </a:r>
            <a:r>
              <a:rPr lang="es-ES" sz="2000" i="1" dirty="0"/>
              <a:t> </a:t>
            </a:r>
            <a:r>
              <a:rPr lang="es-ES" sz="2000" i="1" dirty="0" err="1"/>
              <a:t>of</a:t>
            </a:r>
            <a:r>
              <a:rPr lang="es-ES" sz="2000" i="1" dirty="0"/>
              <a:t> </a:t>
            </a:r>
            <a:r>
              <a:rPr lang="es-ES" sz="2000" i="1" dirty="0" err="1"/>
              <a:t>antithrombotic</a:t>
            </a:r>
            <a:r>
              <a:rPr lang="es-ES" sz="2000" i="1" dirty="0"/>
              <a:t> </a:t>
            </a:r>
            <a:r>
              <a:rPr lang="es-ES" sz="2000" i="1" dirty="0" err="1"/>
              <a:t>agents</a:t>
            </a:r>
            <a:r>
              <a:rPr lang="es-ES" sz="2000" i="1" dirty="0"/>
              <a:t> </a:t>
            </a:r>
            <a:r>
              <a:rPr lang="es-ES" sz="2000" i="1" dirty="0" err="1"/>
              <a:t>for</a:t>
            </a:r>
            <a:r>
              <a:rPr lang="es-ES" sz="2000" i="1" dirty="0"/>
              <a:t> </a:t>
            </a:r>
            <a:r>
              <a:rPr lang="es-ES" sz="2000" i="1" dirty="0" err="1"/>
              <a:t>patients</a:t>
            </a:r>
            <a:r>
              <a:rPr lang="es-ES" sz="2000" i="1" dirty="0"/>
              <a:t>  </a:t>
            </a:r>
            <a:r>
              <a:rPr lang="es-ES" sz="2000" i="1" dirty="0" err="1"/>
              <a:t>undergoing</a:t>
            </a:r>
            <a:r>
              <a:rPr lang="es-ES" sz="2000" i="1" dirty="0"/>
              <a:t> GI </a:t>
            </a:r>
            <a:r>
              <a:rPr lang="es-ES" sz="2000" i="1" dirty="0" err="1"/>
              <a:t>endoscopy</a:t>
            </a:r>
            <a:endParaRPr lang="es-ES" sz="2000" i="1" dirty="0"/>
          </a:p>
          <a:p>
            <a:endParaRPr lang="es-ES" sz="2000" dirty="0"/>
          </a:p>
          <a:p>
            <a:r>
              <a:rPr lang="es-ES" sz="2000" b="1" dirty="0" err="1"/>
              <a:t>Esge</a:t>
            </a:r>
            <a:r>
              <a:rPr lang="es-ES" sz="2000" b="1" dirty="0"/>
              <a:t>/BSG </a:t>
            </a:r>
            <a:r>
              <a:rPr lang="es-ES" sz="2000" dirty="0"/>
              <a:t>2016: </a:t>
            </a:r>
            <a:r>
              <a:rPr lang="en-US" sz="1800" dirty="0"/>
              <a:t>Endoscopy in patients on antiplatelet or anticoagulant therapy, including direct oral anticoagulants: British Society of Gastroenterology (BSG) and European Society of Gastrointestinal Endoscopy (ESGE) guidelines</a:t>
            </a:r>
            <a:r>
              <a:rPr lang="es-ES" sz="18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C419B7-89D7-444F-A1F7-A97B3D39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13024"/>
            <a:ext cx="7975798" cy="40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68" y="1556792"/>
            <a:ext cx="8291264" cy="4687333"/>
          </a:xfrm>
        </p:spPr>
        <p:txBody>
          <a:bodyPr/>
          <a:lstStyle/>
          <a:p>
            <a:r>
              <a:rPr lang="es-ES" sz="2000" dirty="0"/>
              <a:t>Introducción</a:t>
            </a:r>
          </a:p>
          <a:p>
            <a:r>
              <a:rPr lang="es-ES" sz="2000" b="1" dirty="0"/>
              <a:t>Riesgo de hemorragia</a:t>
            </a:r>
          </a:p>
          <a:p>
            <a:r>
              <a:rPr lang="es-ES" sz="2000" dirty="0"/>
              <a:t>Riesgo trombótico</a:t>
            </a:r>
          </a:p>
          <a:p>
            <a:pPr lvl="1"/>
            <a:r>
              <a:rPr lang="es-ES" sz="1600" dirty="0"/>
              <a:t>Pacientes anticoagulados</a:t>
            </a:r>
          </a:p>
          <a:p>
            <a:pPr lvl="1"/>
            <a:r>
              <a:rPr lang="es-ES" sz="1600" dirty="0"/>
              <a:t>Pacientes </a:t>
            </a:r>
            <a:r>
              <a:rPr lang="es-ES" sz="1600" dirty="0" err="1"/>
              <a:t>antiagregados</a:t>
            </a:r>
            <a:endParaRPr lang="es-ES" sz="1600" dirty="0"/>
          </a:p>
          <a:p>
            <a:r>
              <a:rPr lang="es-ES" sz="2000" dirty="0"/>
              <a:t>Riesgo sangrado vs riesgo procedimiento</a:t>
            </a:r>
          </a:p>
          <a:p>
            <a:pPr lvl="1"/>
            <a:r>
              <a:rPr lang="es-ES" sz="1800" dirty="0"/>
              <a:t>Retirada antiagregantes</a:t>
            </a:r>
          </a:p>
          <a:p>
            <a:pPr lvl="1"/>
            <a:r>
              <a:rPr lang="es-ES" sz="1800" dirty="0"/>
              <a:t>Retirada anticoagulantes</a:t>
            </a:r>
          </a:p>
          <a:p>
            <a:pPr lvl="2"/>
            <a:r>
              <a:rPr lang="es-ES" sz="1600" dirty="0"/>
              <a:t>Terapia puente?</a:t>
            </a:r>
          </a:p>
          <a:p>
            <a:r>
              <a:rPr lang="es-ES" sz="2000" dirty="0"/>
              <a:t>Reintroducción fármacos</a:t>
            </a:r>
          </a:p>
          <a:p>
            <a:r>
              <a:rPr lang="es-ES" sz="2000" dirty="0"/>
              <a:t>Generalidades</a:t>
            </a:r>
          </a:p>
          <a:p>
            <a:r>
              <a:rPr lang="es-ES" sz="2000" dirty="0"/>
              <a:t>Ideas clave-Algoritmo de repaso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8821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 hemorrágico procedimiento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367" b="-841"/>
          <a:stretch/>
        </p:blipFill>
        <p:spPr>
          <a:xfrm>
            <a:off x="1907704" y="1608367"/>
            <a:ext cx="5729228" cy="4338180"/>
          </a:xfrm>
        </p:spPr>
      </p:pic>
      <p:sp>
        <p:nvSpPr>
          <p:cNvPr id="9" name="Rectángulo 8"/>
          <p:cNvSpPr/>
          <p:nvPr/>
        </p:nvSpPr>
        <p:spPr>
          <a:xfrm>
            <a:off x="-105709" y="6093296"/>
            <a:ext cx="9574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 err="1"/>
              <a:t>Endoscopy</a:t>
            </a:r>
            <a:r>
              <a:rPr lang="es-ES" sz="1000" i="1" dirty="0"/>
              <a:t> in </a:t>
            </a:r>
            <a:r>
              <a:rPr lang="es-ES" sz="1000" i="1" dirty="0" err="1"/>
              <a:t>patients</a:t>
            </a:r>
            <a:r>
              <a:rPr lang="es-ES" sz="1000" i="1" dirty="0"/>
              <a:t> </a:t>
            </a:r>
            <a:r>
              <a:rPr lang="es-ES" sz="1000" i="1" dirty="0" err="1"/>
              <a:t>on</a:t>
            </a:r>
            <a:r>
              <a:rPr lang="es-ES" sz="1000" i="1" dirty="0"/>
              <a:t> </a:t>
            </a:r>
            <a:r>
              <a:rPr lang="es-ES" sz="1000" i="1" dirty="0" err="1"/>
              <a:t>antiplatelet</a:t>
            </a:r>
            <a:r>
              <a:rPr lang="es-ES" sz="1000" i="1" dirty="0"/>
              <a:t> </a:t>
            </a:r>
            <a:r>
              <a:rPr lang="es-ES" sz="1000" i="1" dirty="0" err="1"/>
              <a:t>or</a:t>
            </a:r>
            <a:r>
              <a:rPr lang="es-ES" sz="1000" i="1" dirty="0"/>
              <a:t> </a:t>
            </a:r>
            <a:r>
              <a:rPr lang="es-ES" sz="1000" i="1" dirty="0" err="1"/>
              <a:t>anticoagulant</a:t>
            </a:r>
            <a:r>
              <a:rPr lang="es-ES" sz="1000" i="1" dirty="0"/>
              <a:t> </a:t>
            </a:r>
            <a:r>
              <a:rPr lang="es-ES" sz="1000" i="1" dirty="0" err="1"/>
              <a:t>therapy</a:t>
            </a:r>
            <a:r>
              <a:rPr lang="es-ES" sz="1000" i="1" dirty="0"/>
              <a:t>, </a:t>
            </a:r>
            <a:r>
              <a:rPr lang="es-ES" sz="1000" i="1" dirty="0" err="1"/>
              <a:t>including</a:t>
            </a:r>
            <a:r>
              <a:rPr lang="es-ES" sz="1000" i="1" dirty="0"/>
              <a:t> </a:t>
            </a:r>
            <a:r>
              <a:rPr lang="es-ES" sz="1000" i="1" dirty="0" err="1"/>
              <a:t>direct</a:t>
            </a:r>
            <a:r>
              <a:rPr lang="es-ES" sz="1000" i="1" dirty="0"/>
              <a:t> oral </a:t>
            </a:r>
            <a:r>
              <a:rPr lang="es-ES" sz="1000" i="1" dirty="0" err="1"/>
              <a:t>anticoagulants</a:t>
            </a:r>
            <a:r>
              <a:rPr lang="es-ES" sz="1000" i="1" dirty="0"/>
              <a:t>: British </a:t>
            </a:r>
            <a:r>
              <a:rPr lang="es-ES" sz="1000" i="1" dirty="0" err="1"/>
              <a:t>Society</a:t>
            </a:r>
            <a:r>
              <a:rPr lang="es-ES" sz="1000" i="1" dirty="0"/>
              <a:t> of </a:t>
            </a:r>
            <a:r>
              <a:rPr lang="es-ES" sz="1000" i="1" dirty="0" err="1"/>
              <a:t>Gastroenterology</a:t>
            </a:r>
            <a:r>
              <a:rPr lang="es-ES" sz="1000" i="1" dirty="0"/>
              <a:t> (BSG)</a:t>
            </a:r>
          </a:p>
          <a:p>
            <a:r>
              <a:rPr lang="es-ES" sz="1000" i="1" dirty="0"/>
              <a:t>and </a:t>
            </a:r>
            <a:r>
              <a:rPr lang="es-ES" sz="1000" i="1" dirty="0" err="1"/>
              <a:t>European</a:t>
            </a:r>
            <a:r>
              <a:rPr lang="es-ES" sz="1000" i="1" dirty="0"/>
              <a:t> </a:t>
            </a:r>
            <a:r>
              <a:rPr lang="es-ES" sz="1000" i="1" dirty="0" err="1"/>
              <a:t>Society</a:t>
            </a:r>
            <a:r>
              <a:rPr lang="es-ES" sz="1000" i="1" dirty="0"/>
              <a:t> of Gastrointestinal </a:t>
            </a:r>
            <a:r>
              <a:rPr lang="es-ES" sz="1000" i="1" dirty="0" err="1"/>
              <a:t>Endoscopy</a:t>
            </a:r>
            <a:r>
              <a:rPr lang="es-ES" sz="1000" i="1" dirty="0"/>
              <a:t> (ESGE) 2016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63369" y="6453336"/>
            <a:ext cx="8630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 err="1"/>
              <a:t>Current</a:t>
            </a:r>
            <a:r>
              <a:rPr lang="es-ES" sz="1000" i="1" dirty="0"/>
              <a:t> </a:t>
            </a:r>
            <a:r>
              <a:rPr lang="es-ES" sz="1000" i="1" dirty="0" err="1"/>
              <a:t>Practices</a:t>
            </a:r>
            <a:r>
              <a:rPr lang="es-ES" sz="1000" i="1" dirty="0"/>
              <a:t> in </a:t>
            </a:r>
            <a:r>
              <a:rPr lang="es-ES" sz="1000" i="1" dirty="0" err="1"/>
              <a:t>the</a:t>
            </a:r>
            <a:r>
              <a:rPr lang="es-ES" sz="1000" i="1" dirty="0"/>
              <a:t> Management of </a:t>
            </a:r>
            <a:r>
              <a:rPr lang="es-ES" sz="1000" i="1" dirty="0" err="1"/>
              <a:t>Antithrombotic</a:t>
            </a:r>
            <a:r>
              <a:rPr lang="es-ES" sz="1000" i="1" dirty="0"/>
              <a:t> </a:t>
            </a:r>
            <a:r>
              <a:rPr lang="es-ES" sz="1000" i="1" dirty="0" err="1"/>
              <a:t>Therapy</a:t>
            </a:r>
            <a:r>
              <a:rPr lang="es-ES" sz="1000" i="1" dirty="0"/>
              <a:t> </a:t>
            </a:r>
            <a:r>
              <a:rPr lang="es-ES" sz="1000" i="1" dirty="0" err="1"/>
              <a:t>During</a:t>
            </a:r>
            <a:r>
              <a:rPr lang="es-ES" sz="1000" i="1" dirty="0"/>
              <a:t> </a:t>
            </a:r>
            <a:r>
              <a:rPr lang="es-ES" sz="1000" i="1" dirty="0" err="1"/>
              <a:t>the</a:t>
            </a:r>
            <a:r>
              <a:rPr lang="es-ES" sz="1000" i="1" dirty="0"/>
              <a:t> </a:t>
            </a:r>
            <a:r>
              <a:rPr lang="es-ES" sz="1000" i="1" dirty="0" err="1"/>
              <a:t>Periendoscopic</a:t>
            </a:r>
            <a:r>
              <a:rPr lang="es-ES" sz="1000" i="1" dirty="0"/>
              <a:t> </a:t>
            </a:r>
            <a:r>
              <a:rPr lang="es-ES" sz="1000" i="1" dirty="0" err="1"/>
              <a:t>Period</a:t>
            </a:r>
            <a:r>
              <a:rPr lang="es-ES" sz="1000" i="1" dirty="0"/>
              <a:t> </a:t>
            </a:r>
            <a:r>
              <a:rPr lang="es-ES" sz="1000" i="1" dirty="0" err="1"/>
              <a:t>for</a:t>
            </a:r>
            <a:r>
              <a:rPr lang="es-ES" sz="1000" i="1" dirty="0"/>
              <a:t> </a:t>
            </a:r>
            <a:r>
              <a:rPr lang="es-ES" sz="1000" i="1" dirty="0" err="1"/>
              <a:t>Patients</a:t>
            </a:r>
            <a:r>
              <a:rPr lang="es-ES" sz="1000" i="1" dirty="0"/>
              <a:t> </a:t>
            </a:r>
            <a:r>
              <a:rPr lang="es-ES" sz="1000" i="1" dirty="0" err="1"/>
              <a:t>With</a:t>
            </a:r>
            <a:r>
              <a:rPr lang="es-ES" sz="1000" i="1" dirty="0"/>
              <a:t> Cardiovascular </a:t>
            </a:r>
            <a:r>
              <a:rPr lang="es-ES" sz="1000" i="1" dirty="0" err="1"/>
              <a:t>Disease</a:t>
            </a:r>
            <a:endParaRPr lang="es-ES" sz="1000" i="1" dirty="0"/>
          </a:p>
          <a:p>
            <a:r>
              <a:rPr lang="es-ES" sz="1000" i="1" dirty="0"/>
              <a:t>Satoshi </a:t>
            </a:r>
            <a:r>
              <a:rPr lang="es-ES" sz="1000" i="1" dirty="0" err="1"/>
              <a:t>Ono</a:t>
            </a:r>
            <a:r>
              <a:rPr lang="es-ES" sz="1000" i="1" dirty="0"/>
              <a:t> et al. </a:t>
            </a:r>
            <a:r>
              <a:rPr lang="es-ES" sz="1000" i="1" dirty="0" err="1"/>
              <a:t>Int</a:t>
            </a:r>
            <a:r>
              <a:rPr lang="es-ES" sz="1000" i="1" dirty="0"/>
              <a:t> Heart J. 2016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91CEAA-C40D-481B-A2B5-0A1DE43DC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844824"/>
            <a:ext cx="2752010" cy="4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368" y="1556792"/>
            <a:ext cx="8291264" cy="4687333"/>
          </a:xfrm>
        </p:spPr>
        <p:txBody>
          <a:bodyPr/>
          <a:lstStyle/>
          <a:p>
            <a:r>
              <a:rPr lang="es-ES" sz="2000" dirty="0"/>
              <a:t>Introducción</a:t>
            </a:r>
          </a:p>
          <a:p>
            <a:r>
              <a:rPr lang="es-ES" sz="2000" dirty="0"/>
              <a:t>Riesgo de hemorragia</a:t>
            </a:r>
          </a:p>
          <a:p>
            <a:r>
              <a:rPr lang="es-ES" sz="2000" b="1" dirty="0"/>
              <a:t>Riesgo trombótico</a:t>
            </a:r>
          </a:p>
          <a:p>
            <a:pPr lvl="1"/>
            <a:r>
              <a:rPr lang="es-ES" sz="1600" dirty="0"/>
              <a:t>Pacientes anticoagulados</a:t>
            </a:r>
          </a:p>
          <a:p>
            <a:pPr lvl="1"/>
            <a:r>
              <a:rPr lang="es-ES" sz="1600" dirty="0"/>
              <a:t>Pacientes </a:t>
            </a:r>
            <a:r>
              <a:rPr lang="es-ES" sz="1600" dirty="0" err="1"/>
              <a:t>antiagregados</a:t>
            </a:r>
            <a:endParaRPr lang="es-ES" sz="1600" dirty="0"/>
          </a:p>
          <a:p>
            <a:r>
              <a:rPr lang="es-ES" sz="2000" dirty="0"/>
              <a:t>Riesgo sangrado vs riesgo procedimiento</a:t>
            </a:r>
          </a:p>
          <a:p>
            <a:pPr lvl="1"/>
            <a:r>
              <a:rPr lang="es-ES" sz="1800" dirty="0"/>
              <a:t>Retirada antiagregantes</a:t>
            </a:r>
          </a:p>
          <a:p>
            <a:pPr lvl="1"/>
            <a:r>
              <a:rPr lang="es-ES" sz="1800" dirty="0"/>
              <a:t>Retirada anticoagulantes</a:t>
            </a:r>
          </a:p>
          <a:p>
            <a:pPr lvl="2"/>
            <a:r>
              <a:rPr lang="es-ES" sz="1600" dirty="0"/>
              <a:t>Terapia puente?</a:t>
            </a:r>
          </a:p>
          <a:p>
            <a:r>
              <a:rPr lang="es-ES" sz="2000" dirty="0"/>
              <a:t>Reintroducción fármacos</a:t>
            </a:r>
          </a:p>
          <a:p>
            <a:r>
              <a:rPr lang="es-ES" sz="2000" dirty="0"/>
              <a:t>Generalidades/Casos prácticos</a:t>
            </a:r>
          </a:p>
          <a:p>
            <a:r>
              <a:rPr lang="es-ES" sz="2000" dirty="0"/>
              <a:t>Ideas clave</a:t>
            </a:r>
          </a:p>
          <a:p>
            <a:pPr marL="457200" lvl="1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98522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Riesgo trombótico en pacientes anticoagulados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41DA04-BCD3-42EE-BBEB-F9811F7A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" y="1563385"/>
            <a:ext cx="9064185" cy="316175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3978" y="3717032"/>
            <a:ext cx="2573806" cy="4274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0A62E5-4CF6-4C04-A019-BF614D05C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7" y="4794400"/>
            <a:ext cx="3649407" cy="17309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C98526-696B-4D16-886F-CCBB0AFCAB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2" b="15058"/>
          <a:stretch/>
        </p:blipFill>
        <p:spPr>
          <a:xfrm>
            <a:off x="6444209" y="6343114"/>
            <a:ext cx="2448272" cy="32624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667AA7F-9E11-4BF8-B9EC-05440AFCB5ED}"/>
              </a:ext>
            </a:extLst>
          </p:cNvPr>
          <p:cNvSpPr/>
          <p:nvPr/>
        </p:nvSpPr>
        <p:spPr>
          <a:xfrm>
            <a:off x="3131840" y="6596390"/>
            <a:ext cx="6196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/>
              <a:t>ASGE 2016: </a:t>
            </a:r>
            <a:r>
              <a:rPr lang="es-ES" sz="1050" i="1" dirty="0" err="1"/>
              <a:t>The</a:t>
            </a:r>
            <a:r>
              <a:rPr lang="es-ES" sz="1050" i="1" dirty="0"/>
              <a:t> </a:t>
            </a:r>
            <a:r>
              <a:rPr lang="es-ES" sz="1050" i="1" dirty="0" err="1"/>
              <a:t>management</a:t>
            </a:r>
            <a:r>
              <a:rPr lang="es-ES" sz="1050" i="1" dirty="0"/>
              <a:t> of </a:t>
            </a:r>
            <a:r>
              <a:rPr lang="es-ES" sz="1050" i="1" dirty="0" err="1"/>
              <a:t>antithrombotic</a:t>
            </a:r>
            <a:r>
              <a:rPr lang="es-ES" sz="1050" i="1" dirty="0"/>
              <a:t> </a:t>
            </a:r>
            <a:r>
              <a:rPr lang="es-ES" sz="1050" i="1" dirty="0" err="1"/>
              <a:t>agents</a:t>
            </a:r>
            <a:r>
              <a:rPr lang="es-ES" sz="1050" i="1" dirty="0"/>
              <a:t> </a:t>
            </a:r>
            <a:r>
              <a:rPr lang="es-ES" sz="1050" i="1" dirty="0" err="1"/>
              <a:t>for</a:t>
            </a:r>
            <a:r>
              <a:rPr lang="es-ES" sz="1050" i="1" dirty="0"/>
              <a:t> </a:t>
            </a:r>
            <a:r>
              <a:rPr lang="es-ES" sz="1050" i="1" dirty="0" err="1"/>
              <a:t>patients</a:t>
            </a:r>
            <a:r>
              <a:rPr lang="es-ES" sz="1050" i="1" dirty="0"/>
              <a:t>  </a:t>
            </a:r>
            <a:r>
              <a:rPr lang="es-ES" sz="1050" i="1" dirty="0" err="1"/>
              <a:t>undergoing</a:t>
            </a:r>
            <a:r>
              <a:rPr lang="es-ES" sz="1050" i="1" dirty="0"/>
              <a:t> GI </a:t>
            </a:r>
            <a:r>
              <a:rPr lang="es-ES" sz="1050" i="1" dirty="0" err="1"/>
              <a:t>endoscopy</a:t>
            </a:r>
            <a:endParaRPr lang="es-ES" sz="1050" i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009B188-6D64-4080-8BC6-F41ED7F099D1}"/>
              </a:ext>
            </a:extLst>
          </p:cNvPr>
          <p:cNvSpPr/>
          <p:nvPr/>
        </p:nvSpPr>
        <p:spPr>
          <a:xfrm>
            <a:off x="1650088" y="4941168"/>
            <a:ext cx="1697776" cy="42350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DF9136F-03C1-4EF9-BE40-1E06FEAA3D87}"/>
              </a:ext>
            </a:extLst>
          </p:cNvPr>
          <p:cNvSpPr/>
          <p:nvPr/>
        </p:nvSpPr>
        <p:spPr>
          <a:xfrm>
            <a:off x="1650088" y="5603710"/>
            <a:ext cx="1944216" cy="42350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A6B764-3607-4EC1-8EB0-29D112F4EF5E}"/>
              </a:ext>
            </a:extLst>
          </p:cNvPr>
          <p:cNvSpPr/>
          <p:nvPr/>
        </p:nvSpPr>
        <p:spPr>
          <a:xfrm>
            <a:off x="3275856" y="3793686"/>
            <a:ext cx="1512168" cy="4274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7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E0D3C-6390-4B53-8973-26F6445C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Riesgo trombótico en pacientes </a:t>
            </a:r>
            <a:r>
              <a:rPr lang="es-ES" sz="3200" dirty="0" err="1"/>
              <a:t>antiagregados</a:t>
            </a:r>
            <a:endParaRPr lang="es-ES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29C747-12B5-4A65-8F47-53DBF0909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2" b="4053"/>
          <a:stretch/>
        </p:blipFill>
        <p:spPr>
          <a:xfrm>
            <a:off x="1043608" y="1484784"/>
            <a:ext cx="7225251" cy="509645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AC08AE6-7872-4B9C-A70D-3F10B02D0C44}"/>
              </a:ext>
            </a:extLst>
          </p:cNvPr>
          <p:cNvCxnSpPr/>
          <p:nvPr/>
        </p:nvCxnSpPr>
        <p:spPr>
          <a:xfrm>
            <a:off x="1763688" y="5301208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74A983F-1507-4CAE-A2BD-B5F785E65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6588981"/>
            <a:ext cx="1874740" cy="2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57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IS_Eoxi.potx" id="{6832C775-EADF-4388-83D4-C7460B9051B2}" vid="{05430EF5-C7AE-4CA1-B7D4-A3E33442B9F9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16098</TotalTime>
  <Words>1525</Words>
  <Application>Microsoft Office PowerPoint</Application>
  <PresentationFormat>Presentación en pantalla (4:3)</PresentationFormat>
  <Paragraphs>324</Paragraphs>
  <Slides>32</Slides>
  <Notes>21</Notes>
  <HiddenSlides>2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Manejo de los antiagregantes y anticoagulantes en el contexto de una endoscopia digestiva:  ¿Cuándo suspender, cuándo reintroducir? </vt:lpstr>
      <vt:lpstr>Índice</vt:lpstr>
      <vt:lpstr>INTRODUCCIÓN</vt:lpstr>
      <vt:lpstr>Presentación de PowerPoint</vt:lpstr>
      <vt:lpstr>Índice</vt:lpstr>
      <vt:lpstr>Riesgo hemorrágico procedimiento</vt:lpstr>
      <vt:lpstr>Índice</vt:lpstr>
      <vt:lpstr>Riesgo trombótico en pacientes anticoagulados</vt:lpstr>
      <vt:lpstr>Riesgo trombótico en pacientes antiagregados</vt:lpstr>
      <vt:lpstr>Riesgo trombótico AAG</vt:lpstr>
      <vt:lpstr>Índice</vt:lpstr>
      <vt:lpstr>Enfrentar riesgo hemorragia vs riesgo trombosis</vt:lpstr>
      <vt:lpstr>Estrategia AAG</vt:lpstr>
      <vt:lpstr>Retirada antiagregantes</vt:lpstr>
      <vt:lpstr>Antiagregantes</vt:lpstr>
      <vt:lpstr>Estrategia anticoagulantes</vt:lpstr>
      <vt:lpstr>Estudio BRIDGE</vt:lpstr>
      <vt:lpstr>Estudio BRIDGE</vt:lpstr>
      <vt:lpstr>Riesgo trombótico</vt:lpstr>
      <vt:lpstr>ACOD</vt:lpstr>
      <vt:lpstr>Índice</vt:lpstr>
      <vt:lpstr>Reintroducción Anticoagulantes</vt:lpstr>
      <vt:lpstr>Reintroducción antiagregantes</vt:lpstr>
      <vt:lpstr>Índice</vt:lpstr>
      <vt:lpstr>Generalidades</vt:lpstr>
      <vt:lpstr>Caso práctico</vt:lpstr>
      <vt:lpstr>Informe colonoscopia</vt:lpstr>
      <vt:lpstr>Algoritmo AAS</vt:lpstr>
      <vt:lpstr>Algoritmo ACOS</vt:lpstr>
      <vt:lpstr>Ideas clave</vt:lpstr>
      <vt:lpstr>Aplicación IOS/ANDROID</vt:lpstr>
      <vt:lpstr>Gracias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</dc:creator>
  <cp:lastModifiedBy>OLMOS MARTINEZ, JOSE MANUEL</cp:lastModifiedBy>
  <cp:revision>825</cp:revision>
  <dcterms:created xsi:type="dcterms:W3CDTF">2005-05-24T15:20:08Z</dcterms:created>
  <dcterms:modified xsi:type="dcterms:W3CDTF">2019-04-26T17:49:17Z</dcterms:modified>
</cp:coreProperties>
</file>