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291" r:id="rId2"/>
    <p:sldId id="293" r:id="rId3"/>
    <p:sldId id="341" r:id="rId4"/>
    <p:sldId id="294" r:id="rId5"/>
    <p:sldId id="295" r:id="rId6"/>
    <p:sldId id="296" r:id="rId7"/>
    <p:sldId id="297" r:id="rId8"/>
    <p:sldId id="298" r:id="rId9"/>
    <p:sldId id="300" r:id="rId10"/>
    <p:sldId id="301" r:id="rId11"/>
    <p:sldId id="302" r:id="rId12"/>
    <p:sldId id="303" r:id="rId13"/>
    <p:sldId id="304" r:id="rId14"/>
    <p:sldId id="305" r:id="rId15"/>
    <p:sldId id="306" r:id="rId16"/>
    <p:sldId id="308" r:id="rId17"/>
    <p:sldId id="326" r:id="rId18"/>
    <p:sldId id="313" r:id="rId19"/>
    <p:sldId id="316" r:id="rId20"/>
    <p:sldId id="317" r:id="rId21"/>
    <p:sldId id="354" r:id="rId22"/>
    <p:sldId id="348" r:id="rId23"/>
    <p:sldId id="352" r:id="rId24"/>
    <p:sldId id="319" r:id="rId25"/>
    <p:sldId id="318" r:id="rId26"/>
    <p:sldId id="320" r:id="rId27"/>
    <p:sldId id="356" r:id="rId28"/>
    <p:sldId id="353" r:id="rId29"/>
    <p:sldId id="321" r:id="rId30"/>
    <p:sldId id="322" r:id="rId31"/>
    <p:sldId id="323" r:id="rId32"/>
    <p:sldId id="324" r:id="rId33"/>
    <p:sldId id="344" r:id="rId34"/>
    <p:sldId id="342" r:id="rId35"/>
    <p:sldId id="351" r:id="rId36"/>
    <p:sldId id="349" r:id="rId37"/>
    <p:sldId id="350" r:id="rId38"/>
    <p:sldId id="334" r:id="rId39"/>
    <p:sldId id="355" r:id="rId40"/>
    <p:sldId id="336" r:id="rId41"/>
    <p:sldId id="337" r:id="rId42"/>
    <p:sldId id="338" r:id="rId43"/>
    <p:sldId id="339" r:id="rId44"/>
    <p:sldId id="345" r:id="rId45"/>
    <p:sldId id="346" r:id="rId46"/>
    <p:sldId id="347" r:id="rId47"/>
    <p:sldId id="357" r:id="rId4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Estilo claro 2 - Énfasi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4" autoAdjust="0"/>
    <p:restoredTop sz="94198" autoAdjust="0"/>
  </p:normalViewPr>
  <p:slideViewPr>
    <p:cSldViewPr snapToGrid="0">
      <p:cViewPr varScale="1">
        <p:scale>
          <a:sx n="92" d="100"/>
          <a:sy n="92" d="100"/>
        </p:scale>
        <p:origin x="-800" y="-104"/>
      </p:cViewPr>
      <p:guideLst>
        <p:guide orient="horz" pos="2160"/>
        <p:guide pos="2880"/>
      </p:guideLst>
    </p:cSldViewPr>
  </p:slideViewPr>
  <p:notesTextViewPr>
    <p:cViewPr>
      <p:scale>
        <a:sx n="200" d="100"/>
        <a:sy n="200" d="100"/>
      </p:scale>
      <p:origin x="0" y="0"/>
    </p:cViewPr>
  </p:notesTextViewPr>
  <p:sorterViewPr>
    <p:cViewPr varScale="1">
      <p:scale>
        <a:sx n="100" d="100"/>
        <a:sy n="100" d="100"/>
      </p:scale>
      <p:origin x="0" y="23552"/>
    </p:cViewPr>
  </p:sorterViewPr>
  <p:notesViewPr>
    <p:cSldViewPr snapToGrid="0">
      <p:cViewPr varScale="1">
        <p:scale>
          <a:sx n="47" d="100"/>
          <a:sy n="47" d="100"/>
        </p:scale>
        <p:origin x="271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Número pacientes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2004.0</c:v>
                </c:pt>
                <c:pt idx="1">
                  <c:v>2008.0</c:v>
                </c:pt>
                <c:pt idx="2">
                  <c:v>2012.0</c:v>
                </c:pt>
                <c:pt idx="3">
                  <c:v>2016.0</c:v>
                </c:pt>
                <c:pt idx="4">
                  <c:v>2018.0</c:v>
                </c:pt>
              </c:numCache>
            </c:numRef>
          </c:cat>
          <c:val>
            <c:numRef>
              <c:f>Hoja1!$B$2:$B$6</c:f>
              <c:numCache>
                <c:formatCode>General</c:formatCode>
                <c:ptCount val="5"/>
                <c:pt idx="0">
                  <c:v>635.0</c:v>
                </c:pt>
                <c:pt idx="1">
                  <c:v>890.0</c:v>
                </c:pt>
                <c:pt idx="2">
                  <c:v>1235.0</c:v>
                </c:pt>
                <c:pt idx="3">
                  <c:v>1655.0</c:v>
                </c:pt>
                <c:pt idx="4">
                  <c:v>1913.0</c:v>
                </c:pt>
              </c:numCache>
            </c:numRef>
          </c:val>
        </c:ser>
        <c:dLbls>
          <c:showLegendKey val="0"/>
          <c:showVal val="0"/>
          <c:showCatName val="0"/>
          <c:showSerName val="0"/>
          <c:showPercent val="0"/>
          <c:showBubbleSize val="0"/>
        </c:dLbls>
        <c:gapWidth val="219"/>
        <c:overlap val="-27"/>
        <c:axId val="-2063940536"/>
        <c:axId val="2136458856"/>
      </c:barChart>
      <c:catAx>
        <c:axId val="-206394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136458856"/>
        <c:crosses val="autoZero"/>
        <c:auto val="1"/>
        <c:lblAlgn val="ctr"/>
        <c:lblOffset val="100"/>
        <c:noMultiLvlLbl val="0"/>
      </c:catAx>
      <c:valAx>
        <c:axId val="2136458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063940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A8572-329D-47AD-8465-50FD6ABDA1F1}" type="doc">
      <dgm:prSet loTypeId="urn:microsoft.com/office/officeart/2005/8/layout/radial4" loCatId="relationship" qsTypeId="urn:microsoft.com/office/officeart/2005/8/quickstyle/3d3" qsCatId="3D" csTypeId="urn:microsoft.com/office/officeart/2005/8/colors/colorful5" csCatId="colorful" phldr="1"/>
      <dgm:spPr/>
      <dgm:t>
        <a:bodyPr/>
        <a:lstStyle/>
        <a:p>
          <a:endParaRPr lang="es-ES"/>
        </a:p>
      </dgm:t>
    </dgm:pt>
    <dgm:pt modelId="{CD8A5284-A7C6-494D-B426-F0DA657BA0DE}">
      <dgm:prSet phldrT="[Texto]"/>
      <dgm:spPr>
        <a:solidFill>
          <a:srgbClr val="D3303E"/>
        </a:solidFill>
      </dgm:spPr>
      <dgm:t>
        <a:bodyPr/>
        <a:lstStyle/>
        <a:p>
          <a:r>
            <a:rPr lang="es-ES" b="1" i="0" dirty="0" smtClean="0">
              <a:latin typeface="Arial"/>
              <a:cs typeface="Arial"/>
            </a:rPr>
            <a:t>EII</a:t>
          </a:r>
          <a:endParaRPr lang="es-ES" b="1" i="0" dirty="0">
            <a:latin typeface="Arial"/>
            <a:cs typeface="Arial"/>
          </a:endParaRPr>
        </a:p>
      </dgm:t>
    </dgm:pt>
    <dgm:pt modelId="{27FE8EBE-6C6E-455F-BBA5-DB5916FD7723}" type="parTrans" cxnId="{33872180-F671-4B59-A4E1-AB5A36C99AAF}">
      <dgm:prSet/>
      <dgm:spPr/>
      <dgm:t>
        <a:bodyPr/>
        <a:lstStyle/>
        <a:p>
          <a:endParaRPr lang="es-ES"/>
        </a:p>
      </dgm:t>
    </dgm:pt>
    <dgm:pt modelId="{C71EEE9D-5165-499A-9859-9E959B2855CA}" type="sibTrans" cxnId="{33872180-F671-4B59-A4E1-AB5A36C99AAF}">
      <dgm:prSet/>
      <dgm:spPr/>
      <dgm:t>
        <a:bodyPr/>
        <a:lstStyle/>
        <a:p>
          <a:endParaRPr lang="es-ES"/>
        </a:p>
      </dgm:t>
    </dgm:pt>
    <dgm:pt modelId="{6AD87209-C133-4DF3-AE50-7CE5358936DD}">
      <dgm:prSet phldrT="[Texto]" custT="1"/>
      <dgm:spPr>
        <a:solidFill>
          <a:schemeClr val="accent5"/>
        </a:solidFill>
      </dgm:spPr>
      <dgm:t>
        <a:bodyPr/>
        <a:lstStyle/>
        <a:p>
          <a:r>
            <a:rPr lang="es-ES" sz="2400" b="1" dirty="0" smtClean="0">
              <a:solidFill>
                <a:schemeClr val="bg1">
                  <a:lumMod val="65000"/>
                </a:schemeClr>
              </a:solidFill>
              <a:latin typeface="Arial"/>
              <a:cs typeface="Arial"/>
            </a:rPr>
            <a:t>Criterios clínicos y analíticos</a:t>
          </a:r>
          <a:endParaRPr lang="es-ES" sz="2400" b="1" dirty="0">
            <a:solidFill>
              <a:schemeClr val="bg1">
                <a:lumMod val="65000"/>
              </a:schemeClr>
            </a:solidFill>
            <a:latin typeface="Arial"/>
            <a:cs typeface="Arial"/>
          </a:endParaRPr>
        </a:p>
      </dgm:t>
    </dgm:pt>
    <dgm:pt modelId="{86E4E76C-449D-465F-A6EC-6C99445EEB9C}" type="parTrans" cxnId="{6423CC0C-4EFE-452A-97C9-C874270F178C}">
      <dgm:prSet/>
      <dgm:spPr>
        <a:solidFill>
          <a:schemeClr val="accent5"/>
        </a:solidFill>
      </dgm:spPr>
      <dgm:t>
        <a:bodyPr/>
        <a:lstStyle/>
        <a:p>
          <a:endParaRPr lang="es-ES"/>
        </a:p>
      </dgm:t>
    </dgm:pt>
    <dgm:pt modelId="{E29A0164-E33D-48F4-9745-AFEA114195CE}" type="sibTrans" cxnId="{6423CC0C-4EFE-452A-97C9-C874270F178C}">
      <dgm:prSet/>
      <dgm:spPr/>
      <dgm:t>
        <a:bodyPr/>
        <a:lstStyle/>
        <a:p>
          <a:endParaRPr lang="es-ES"/>
        </a:p>
      </dgm:t>
    </dgm:pt>
    <dgm:pt modelId="{A9F57F21-9112-4925-850D-BA0BCFC67EE9}">
      <dgm:prSet phldrT="[Texto]" custT="1"/>
      <dgm:spPr/>
      <dgm:t>
        <a:bodyPr/>
        <a:lstStyle/>
        <a:p>
          <a:r>
            <a:rPr lang="es-ES" sz="2400" b="1" dirty="0" smtClean="0">
              <a:latin typeface="Arial"/>
              <a:cs typeface="Arial"/>
            </a:rPr>
            <a:t>Criterios endoscópicos</a:t>
          </a:r>
          <a:endParaRPr lang="es-ES" sz="2400" b="1" dirty="0">
            <a:latin typeface="Arial"/>
            <a:cs typeface="Arial"/>
          </a:endParaRPr>
        </a:p>
      </dgm:t>
    </dgm:pt>
    <dgm:pt modelId="{66FD93F0-2FFB-467D-8AF6-9B63217E55F8}" type="parTrans" cxnId="{80047FFD-E2F4-4884-851D-6C7D56612710}">
      <dgm:prSet/>
      <dgm:spPr/>
      <dgm:t>
        <a:bodyPr/>
        <a:lstStyle/>
        <a:p>
          <a:endParaRPr lang="es-ES"/>
        </a:p>
      </dgm:t>
    </dgm:pt>
    <dgm:pt modelId="{CAE76AFB-8024-4B57-811D-9114ED582D1A}" type="sibTrans" cxnId="{80047FFD-E2F4-4884-851D-6C7D56612710}">
      <dgm:prSet/>
      <dgm:spPr/>
      <dgm:t>
        <a:bodyPr/>
        <a:lstStyle/>
        <a:p>
          <a:endParaRPr lang="es-ES"/>
        </a:p>
      </dgm:t>
    </dgm:pt>
    <dgm:pt modelId="{C5A7EA4E-882E-4354-A8E1-8896817F9821}">
      <dgm:prSet phldrT="[Texto]" custT="1"/>
      <dgm:spPr/>
      <dgm:t>
        <a:bodyPr/>
        <a:lstStyle/>
        <a:p>
          <a:r>
            <a:rPr lang="es-ES" sz="2400" b="1" dirty="0" smtClean="0">
              <a:latin typeface="Arial"/>
              <a:cs typeface="Arial"/>
            </a:rPr>
            <a:t>Criterios histológicos</a:t>
          </a:r>
          <a:endParaRPr lang="es-ES" sz="2400" b="1" dirty="0">
            <a:latin typeface="Arial"/>
            <a:cs typeface="Arial"/>
          </a:endParaRPr>
        </a:p>
      </dgm:t>
    </dgm:pt>
    <dgm:pt modelId="{84AC19BA-30E3-4EDC-8C10-D9DC6017F61F}" type="parTrans" cxnId="{C1B671A4-654D-4EB7-9603-E159BCEAF5CF}">
      <dgm:prSet/>
      <dgm:spPr/>
      <dgm:t>
        <a:bodyPr/>
        <a:lstStyle/>
        <a:p>
          <a:endParaRPr lang="es-ES"/>
        </a:p>
      </dgm:t>
    </dgm:pt>
    <dgm:pt modelId="{3134DB40-3215-4108-8792-F8A517206CFD}" type="sibTrans" cxnId="{C1B671A4-654D-4EB7-9603-E159BCEAF5CF}">
      <dgm:prSet/>
      <dgm:spPr/>
      <dgm:t>
        <a:bodyPr/>
        <a:lstStyle/>
        <a:p>
          <a:endParaRPr lang="es-ES"/>
        </a:p>
      </dgm:t>
    </dgm:pt>
    <dgm:pt modelId="{B98A8BD8-0500-4453-BFB8-AE22DBB43E71}">
      <dgm:prSet phldrT="[Texto]" custT="1"/>
      <dgm:spPr/>
      <dgm:t>
        <a:bodyPr/>
        <a:lstStyle/>
        <a:p>
          <a:r>
            <a:rPr lang="es-ES" sz="2400" b="1" dirty="0" smtClean="0">
              <a:latin typeface="Arial"/>
              <a:cs typeface="Arial"/>
            </a:rPr>
            <a:t>Criterios radiológicos</a:t>
          </a:r>
          <a:endParaRPr lang="es-ES" sz="2400" b="1" dirty="0">
            <a:latin typeface="Arial"/>
            <a:cs typeface="Arial"/>
          </a:endParaRPr>
        </a:p>
      </dgm:t>
    </dgm:pt>
    <dgm:pt modelId="{57F02602-7139-4795-B15A-06DE43FE2F35}" type="parTrans" cxnId="{FC2512FA-B6E0-4889-9A95-418C71C76F50}">
      <dgm:prSet/>
      <dgm:spPr/>
      <dgm:t>
        <a:bodyPr/>
        <a:lstStyle/>
        <a:p>
          <a:endParaRPr lang="es-ES"/>
        </a:p>
      </dgm:t>
    </dgm:pt>
    <dgm:pt modelId="{2BE154DC-3446-4CCE-879E-DBCF2D68E918}" type="sibTrans" cxnId="{FC2512FA-B6E0-4889-9A95-418C71C76F50}">
      <dgm:prSet/>
      <dgm:spPr/>
      <dgm:t>
        <a:bodyPr/>
        <a:lstStyle/>
        <a:p>
          <a:endParaRPr lang="es-ES"/>
        </a:p>
      </dgm:t>
    </dgm:pt>
    <dgm:pt modelId="{D9CFF53A-33FA-4099-8F10-E6AF3A160E56}">
      <dgm:prSet phldrT="[Texto]" custT="1"/>
      <dgm:spPr>
        <a:solidFill>
          <a:schemeClr val="accent6">
            <a:lumMod val="75000"/>
          </a:schemeClr>
        </a:solidFill>
      </dgm:spPr>
      <dgm:t>
        <a:bodyPr/>
        <a:lstStyle/>
        <a:p>
          <a:r>
            <a:rPr lang="es-ES" sz="2400" b="1" dirty="0" smtClean="0">
              <a:solidFill>
                <a:schemeClr val="bg1"/>
              </a:solidFill>
              <a:latin typeface="Arial"/>
              <a:cs typeface="Arial"/>
            </a:rPr>
            <a:t>Otros: </a:t>
          </a:r>
          <a:r>
            <a:rPr lang="es-ES" sz="2000" b="1" dirty="0" smtClean="0">
              <a:solidFill>
                <a:schemeClr val="bg1"/>
              </a:solidFill>
              <a:latin typeface="Arial"/>
              <a:cs typeface="Arial"/>
            </a:rPr>
            <a:t>genéticos/ serológicos</a:t>
          </a:r>
          <a:endParaRPr lang="es-ES" sz="2000" b="1" dirty="0">
            <a:solidFill>
              <a:schemeClr val="bg1"/>
            </a:solidFill>
            <a:latin typeface="Arial"/>
            <a:cs typeface="Arial"/>
          </a:endParaRPr>
        </a:p>
      </dgm:t>
    </dgm:pt>
    <dgm:pt modelId="{DE651182-7D1C-471F-9B59-DBCC4528C60B}" type="parTrans" cxnId="{4AB0BB73-98F1-4A2C-A3E6-976613AD0968}">
      <dgm:prSet/>
      <dgm:spPr>
        <a:solidFill>
          <a:schemeClr val="accent6">
            <a:lumMod val="75000"/>
          </a:schemeClr>
        </a:solidFill>
      </dgm:spPr>
      <dgm:t>
        <a:bodyPr/>
        <a:lstStyle/>
        <a:p>
          <a:endParaRPr lang="es-ES"/>
        </a:p>
      </dgm:t>
    </dgm:pt>
    <dgm:pt modelId="{4DE4EBED-05AF-4868-81B5-778FB3C3174B}" type="sibTrans" cxnId="{4AB0BB73-98F1-4A2C-A3E6-976613AD0968}">
      <dgm:prSet/>
      <dgm:spPr/>
      <dgm:t>
        <a:bodyPr/>
        <a:lstStyle/>
        <a:p>
          <a:endParaRPr lang="es-ES"/>
        </a:p>
      </dgm:t>
    </dgm:pt>
    <dgm:pt modelId="{7866BEFA-CFF9-4996-8EB5-C476978EA576}" type="pres">
      <dgm:prSet presAssocID="{130A8572-329D-47AD-8465-50FD6ABDA1F1}" presName="cycle" presStyleCnt="0">
        <dgm:presLayoutVars>
          <dgm:chMax val="1"/>
          <dgm:dir/>
          <dgm:animLvl val="ctr"/>
          <dgm:resizeHandles val="exact"/>
        </dgm:presLayoutVars>
      </dgm:prSet>
      <dgm:spPr/>
      <dgm:t>
        <a:bodyPr/>
        <a:lstStyle/>
        <a:p>
          <a:endParaRPr lang="es-ES"/>
        </a:p>
      </dgm:t>
    </dgm:pt>
    <dgm:pt modelId="{CDA9EEDA-0F25-4997-8BEA-353D62A5028F}" type="pres">
      <dgm:prSet presAssocID="{CD8A5284-A7C6-494D-B426-F0DA657BA0DE}" presName="centerShape" presStyleLbl="node0" presStyleIdx="0" presStyleCnt="1" custLinFactNeighborY="-14770"/>
      <dgm:spPr/>
      <dgm:t>
        <a:bodyPr/>
        <a:lstStyle/>
        <a:p>
          <a:endParaRPr lang="es-ES"/>
        </a:p>
      </dgm:t>
    </dgm:pt>
    <dgm:pt modelId="{CC672029-9F74-48FC-A043-629F2CD515EC}" type="pres">
      <dgm:prSet presAssocID="{86E4E76C-449D-465F-A6EC-6C99445EEB9C}" presName="parTrans" presStyleLbl="bgSibTrans2D1" presStyleIdx="0" presStyleCnt="5" custLinFactNeighborX="16136" custLinFactNeighborY="76641"/>
      <dgm:spPr/>
      <dgm:t>
        <a:bodyPr/>
        <a:lstStyle/>
        <a:p>
          <a:endParaRPr lang="es-ES"/>
        </a:p>
      </dgm:t>
    </dgm:pt>
    <dgm:pt modelId="{0086EC8C-E9E0-4A81-B30C-A84ED0556850}" type="pres">
      <dgm:prSet presAssocID="{6AD87209-C133-4DF3-AE50-7CE5358936DD}" presName="node" presStyleLbl="node1" presStyleIdx="0" presStyleCnt="5" custScaleX="130753" custRadScaleRad="86714" custRadScaleInc="-3571">
        <dgm:presLayoutVars>
          <dgm:bulletEnabled val="1"/>
        </dgm:presLayoutVars>
      </dgm:prSet>
      <dgm:spPr/>
      <dgm:t>
        <a:bodyPr/>
        <a:lstStyle/>
        <a:p>
          <a:endParaRPr lang="es-ES"/>
        </a:p>
      </dgm:t>
    </dgm:pt>
    <dgm:pt modelId="{CF61A5D4-A5AA-4825-B9C0-629CEF381624}" type="pres">
      <dgm:prSet presAssocID="{66FD93F0-2FFB-467D-8AF6-9B63217E55F8}" presName="parTrans" presStyleLbl="bgSibTrans2D1" presStyleIdx="1" presStyleCnt="5" custLinFactNeighborX="2629" custLinFactNeighborY="-71208" custRadScaleRad="213644" custRadScaleInc="-2147483648"/>
      <dgm:spPr/>
      <dgm:t>
        <a:bodyPr/>
        <a:lstStyle/>
        <a:p>
          <a:endParaRPr lang="es-ES"/>
        </a:p>
      </dgm:t>
    </dgm:pt>
    <dgm:pt modelId="{758D499E-764A-45DC-9907-B3FE4C2B96C9}" type="pres">
      <dgm:prSet presAssocID="{A9F57F21-9112-4925-850D-BA0BCFC67EE9}" presName="node" presStyleLbl="node1" presStyleIdx="1" presStyleCnt="5" custScaleX="133362" custRadScaleRad="120665" custRadScaleInc="-34489">
        <dgm:presLayoutVars>
          <dgm:bulletEnabled val="1"/>
        </dgm:presLayoutVars>
      </dgm:prSet>
      <dgm:spPr/>
      <dgm:t>
        <a:bodyPr/>
        <a:lstStyle/>
        <a:p>
          <a:endParaRPr lang="es-ES"/>
        </a:p>
      </dgm:t>
    </dgm:pt>
    <dgm:pt modelId="{0AF7CFB8-84B9-42DB-B0E0-AE0BE4E7C835}" type="pres">
      <dgm:prSet presAssocID="{84AC19BA-30E3-4EDC-8C10-D9DC6017F61F}" presName="parTrans" presStyleLbl="bgSibTrans2D1" presStyleIdx="2" presStyleCnt="5" custScaleX="34313" custLinFactNeighborY="61746"/>
      <dgm:spPr/>
      <dgm:t>
        <a:bodyPr/>
        <a:lstStyle/>
        <a:p>
          <a:endParaRPr lang="es-ES"/>
        </a:p>
      </dgm:t>
    </dgm:pt>
    <dgm:pt modelId="{47D4524B-CC1E-43CE-9A57-0E5D3C490D7B}" type="pres">
      <dgm:prSet presAssocID="{C5A7EA4E-882E-4354-A8E1-8896817F9821}" presName="node" presStyleLbl="node1" presStyleIdx="2" presStyleCnt="5" custScaleX="119619" custScaleY="89510" custRadScaleRad="110499" custRadScaleInc="3319">
        <dgm:presLayoutVars>
          <dgm:bulletEnabled val="1"/>
        </dgm:presLayoutVars>
      </dgm:prSet>
      <dgm:spPr/>
      <dgm:t>
        <a:bodyPr/>
        <a:lstStyle/>
        <a:p>
          <a:endParaRPr lang="es-ES"/>
        </a:p>
      </dgm:t>
    </dgm:pt>
    <dgm:pt modelId="{526D7328-DAA4-4FCD-A406-E81ABF53C82D}" type="pres">
      <dgm:prSet presAssocID="{57F02602-7139-4795-B15A-06DE43FE2F35}" presName="parTrans" presStyleLbl="bgSibTrans2D1" presStyleIdx="3" presStyleCnt="5" custLinFactNeighborX="-9405" custLinFactNeighborY="-71489"/>
      <dgm:spPr/>
      <dgm:t>
        <a:bodyPr/>
        <a:lstStyle/>
        <a:p>
          <a:endParaRPr lang="es-ES"/>
        </a:p>
      </dgm:t>
    </dgm:pt>
    <dgm:pt modelId="{CEC0DE53-6A78-4573-8FE8-0C7F407A18AB}" type="pres">
      <dgm:prSet presAssocID="{B98A8BD8-0500-4453-BFB8-AE22DBB43E71}" presName="node" presStyleLbl="node1" presStyleIdx="3" presStyleCnt="5" custScaleX="134158" custRadScaleRad="116293" custRadScaleInc="30634">
        <dgm:presLayoutVars>
          <dgm:bulletEnabled val="1"/>
        </dgm:presLayoutVars>
      </dgm:prSet>
      <dgm:spPr/>
      <dgm:t>
        <a:bodyPr/>
        <a:lstStyle/>
        <a:p>
          <a:endParaRPr lang="es-ES"/>
        </a:p>
      </dgm:t>
    </dgm:pt>
    <dgm:pt modelId="{4F67C1EB-3B3C-4D16-8C79-A633B4943D66}" type="pres">
      <dgm:prSet presAssocID="{DE651182-7D1C-471F-9B59-DBCC4528C60B}" presName="parTrans" presStyleLbl="bgSibTrans2D1" presStyleIdx="4" presStyleCnt="5" custLinFactNeighborX="-10166" custLinFactNeighborY="72260"/>
      <dgm:spPr/>
      <dgm:t>
        <a:bodyPr/>
        <a:lstStyle/>
        <a:p>
          <a:endParaRPr lang="es-ES"/>
        </a:p>
      </dgm:t>
    </dgm:pt>
    <dgm:pt modelId="{8F114594-D1C7-45D3-9077-F79541763C5F}" type="pres">
      <dgm:prSet presAssocID="{D9CFF53A-33FA-4099-8F10-E6AF3A160E56}" presName="node" presStyleLbl="node1" presStyleIdx="4" presStyleCnt="5" custScaleX="115577" custRadScaleRad="90485" custRadScaleInc="4886">
        <dgm:presLayoutVars>
          <dgm:bulletEnabled val="1"/>
        </dgm:presLayoutVars>
      </dgm:prSet>
      <dgm:spPr/>
      <dgm:t>
        <a:bodyPr/>
        <a:lstStyle/>
        <a:p>
          <a:endParaRPr lang="es-ES"/>
        </a:p>
      </dgm:t>
    </dgm:pt>
  </dgm:ptLst>
  <dgm:cxnLst>
    <dgm:cxn modelId="{9E4150DA-33C3-FE46-8095-01C4043D342A}" type="presOf" srcId="{CD8A5284-A7C6-494D-B426-F0DA657BA0DE}" destId="{CDA9EEDA-0F25-4997-8BEA-353D62A5028F}" srcOrd="0" destOrd="0" presId="urn:microsoft.com/office/officeart/2005/8/layout/radial4"/>
    <dgm:cxn modelId="{1BCA38A5-0A1C-4347-A54E-FF9B97522636}" type="presOf" srcId="{57F02602-7139-4795-B15A-06DE43FE2F35}" destId="{526D7328-DAA4-4FCD-A406-E81ABF53C82D}" srcOrd="0" destOrd="0" presId="urn:microsoft.com/office/officeart/2005/8/layout/radial4"/>
    <dgm:cxn modelId="{3A93C085-6EC2-A44E-AA4F-B7F1C2D3F619}" type="presOf" srcId="{130A8572-329D-47AD-8465-50FD6ABDA1F1}" destId="{7866BEFA-CFF9-4996-8EB5-C476978EA576}" srcOrd="0" destOrd="0" presId="urn:microsoft.com/office/officeart/2005/8/layout/radial4"/>
    <dgm:cxn modelId="{DC8CD633-7597-5D46-A1FC-0E3921C1624B}" type="presOf" srcId="{D9CFF53A-33FA-4099-8F10-E6AF3A160E56}" destId="{8F114594-D1C7-45D3-9077-F79541763C5F}" srcOrd="0" destOrd="0" presId="urn:microsoft.com/office/officeart/2005/8/layout/radial4"/>
    <dgm:cxn modelId="{71D86656-3A73-8440-B9B0-84D6AC57A4EC}" type="presOf" srcId="{84AC19BA-30E3-4EDC-8C10-D9DC6017F61F}" destId="{0AF7CFB8-84B9-42DB-B0E0-AE0BE4E7C835}" srcOrd="0" destOrd="0" presId="urn:microsoft.com/office/officeart/2005/8/layout/radial4"/>
    <dgm:cxn modelId="{6423CC0C-4EFE-452A-97C9-C874270F178C}" srcId="{CD8A5284-A7C6-494D-B426-F0DA657BA0DE}" destId="{6AD87209-C133-4DF3-AE50-7CE5358936DD}" srcOrd="0" destOrd="0" parTransId="{86E4E76C-449D-465F-A6EC-6C99445EEB9C}" sibTransId="{E29A0164-E33D-48F4-9745-AFEA114195CE}"/>
    <dgm:cxn modelId="{B1A0CF5C-6B40-CA4F-AC93-5E94F0ED2687}" type="presOf" srcId="{6AD87209-C133-4DF3-AE50-7CE5358936DD}" destId="{0086EC8C-E9E0-4A81-B30C-A84ED0556850}" srcOrd="0" destOrd="0" presId="urn:microsoft.com/office/officeart/2005/8/layout/radial4"/>
    <dgm:cxn modelId="{C78E8C79-5344-3C42-8978-C50275BB57B2}" type="presOf" srcId="{86E4E76C-449D-465F-A6EC-6C99445EEB9C}" destId="{CC672029-9F74-48FC-A043-629F2CD515EC}" srcOrd="0" destOrd="0" presId="urn:microsoft.com/office/officeart/2005/8/layout/radial4"/>
    <dgm:cxn modelId="{33872180-F671-4B59-A4E1-AB5A36C99AAF}" srcId="{130A8572-329D-47AD-8465-50FD6ABDA1F1}" destId="{CD8A5284-A7C6-494D-B426-F0DA657BA0DE}" srcOrd="0" destOrd="0" parTransId="{27FE8EBE-6C6E-455F-BBA5-DB5916FD7723}" sibTransId="{C71EEE9D-5165-499A-9859-9E959B2855CA}"/>
    <dgm:cxn modelId="{FC2512FA-B6E0-4889-9A95-418C71C76F50}" srcId="{CD8A5284-A7C6-494D-B426-F0DA657BA0DE}" destId="{B98A8BD8-0500-4453-BFB8-AE22DBB43E71}" srcOrd="3" destOrd="0" parTransId="{57F02602-7139-4795-B15A-06DE43FE2F35}" sibTransId="{2BE154DC-3446-4CCE-879E-DBCF2D68E918}"/>
    <dgm:cxn modelId="{80047FFD-E2F4-4884-851D-6C7D56612710}" srcId="{CD8A5284-A7C6-494D-B426-F0DA657BA0DE}" destId="{A9F57F21-9112-4925-850D-BA0BCFC67EE9}" srcOrd="1" destOrd="0" parTransId="{66FD93F0-2FFB-467D-8AF6-9B63217E55F8}" sibTransId="{CAE76AFB-8024-4B57-811D-9114ED582D1A}"/>
    <dgm:cxn modelId="{20374443-9F31-E748-8D89-BA5DACFC0988}" type="presOf" srcId="{66FD93F0-2FFB-467D-8AF6-9B63217E55F8}" destId="{CF61A5D4-A5AA-4825-B9C0-629CEF381624}" srcOrd="0" destOrd="0" presId="urn:microsoft.com/office/officeart/2005/8/layout/radial4"/>
    <dgm:cxn modelId="{C1B671A4-654D-4EB7-9603-E159BCEAF5CF}" srcId="{CD8A5284-A7C6-494D-B426-F0DA657BA0DE}" destId="{C5A7EA4E-882E-4354-A8E1-8896817F9821}" srcOrd="2" destOrd="0" parTransId="{84AC19BA-30E3-4EDC-8C10-D9DC6017F61F}" sibTransId="{3134DB40-3215-4108-8792-F8A517206CFD}"/>
    <dgm:cxn modelId="{4AB0BB73-98F1-4A2C-A3E6-976613AD0968}" srcId="{CD8A5284-A7C6-494D-B426-F0DA657BA0DE}" destId="{D9CFF53A-33FA-4099-8F10-E6AF3A160E56}" srcOrd="4" destOrd="0" parTransId="{DE651182-7D1C-471F-9B59-DBCC4528C60B}" sibTransId="{4DE4EBED-05AF-4868-81B5-778FB3C3174B}"/>
    <dgm:cxn modelId="{3A5EAA50-F4D2-9B42-9B6D-22EB88FBE6DB}" type="presOf" srcId="{A9F57F21-9112-4925-850D-BA0BCFC67EE9}" destId="{758D499E-764A-45DC-9907-B3FE4C2B96C9}" srcOrd="0" destOrd="0" presId="urn:microsoft.com/office/officeart/2005/8/layout/radial4"/>
    <dgm:cxn modelId="{4DFB34B9-6715-F046-A135-0DFEA1553276}" type="presOf" srcId="{B98A8BD8-0500-4453-BFB8-AE22DBB43E71}" destId="{CEC0DE53-6A78-4573-8FE8-0C7F407A18AB}" srcOrd="0" destOrd="0" presId="urn:microsoft.com/office/officeart/2005/8/layout/radial4"/>
    <dgm:cxn modelId="{9BE42AEC-14A7-F540-8220-1B201F3480A3}" type="presOf" srcId="{C5A7EA4E-882E-4354-A8E1-8896817F9821}" destId="{47D4524B-CC1E-43CE-9A57-0E5D3C490D7B}" srcOrd="0" destOrd="0" presId="urn:microsoft.com/office/officeart/2005/8/layout/radial4"/>
    <dgm:cxn modelId="{D4464C3C-6143-744B-ADE7-76FE09B1B7C4}" type="presOf" srcId="{DE651182-7D1C-471F-9B59-DBCC4528C60B}" destId="{4F67C1EB-3B3C-4D16-8C79-A633B4943D66}" srcOrd="0" destOrd="0" presId="urn:microsoft.com/office/officeart/2005/8/layout/radial4"/>
    <dgm:cxn modelId="{B42D856A-70F1-154A-8DD4-EBD839497237}" type="presParOf" srcId="{7866BEFA-CFF9-4996-8EB5-C476978EA576}" destId="{CDA9EEDA-0F25-4997-8BEA-353D62A5028F}" srcOrd="0" destOrd="0" presId="urn:microsoft.com/office/officeart/2005/8/layout/radial4"/>
    <dgm:cxn modelId="{35C39FA0-F80D-714C-93CB-11CE5DD646C6}" type="presParOf" srcId="{7866BEFA-CFF9-4996-8EB5-C476978EA576}" destId="{CC672029-9F74-48FC-A043-629F2CD515EC}" srcOrd="1" destOrd="0" presId="urn:microsoft.com/office/officeart/2005/8/layout/radial4"/>
    <dgm:cxn modelId="{CC951B10-CBD4-3E45-9937-8BBB7C1232B1}" type="presParOf" srcId="{7866BEFA-CFF9-4996-8EB5-C476978EA576}" destId="{0086EC8C-E9E0-4A81-B30C-A84ED0556850}" srcOrd="2" destOrd="0" presId="urn:microsoft.com/office/officeart/2005/8/layout/radial4"/>
    <dgm:cxn modelId="{BD5B9F1F-4675-2E4F-BAAC-2B65E5681BEA}" type="presParOf" srcId="{7866BEFA-CFF9-4996-8EB5-C476978EA576}" destId="{CF61A5D4-A5AA-4825-B9C0-629CEF381624}" srcOrd="3" destOrd="0" presId="urn:microsoft.com/office/officeart/2005/8/layout/radial4"/>
    <dgm:cxn modelId="{D0E31DD2-3C2E-FC4B-A397-E1C2AA9F5B98}" type="presParOf" srcId="{7866BEFA-CFF9-4996-8EB5-C476978EA576}" destId="{758D499E-764A-45DC-9907-B3FE4C2B96C9}" srcOrd="4" destOrd="0" presId="urn:microsoft.com/office/officeart/2005/8/layout/radial4"/>
    <dgm:cxn modelId="{40A1ACF7-8CF3-0B42-8719-99885F96A245}" type="presParOf" srcId="{7866BEFA-CFF9-4996-8EB5-C476978EA576}" destId="{0AF7CFB8-84B9-42DB-B0E0-AE0BE4E7C835}" srcOrd="5" destOrd="0" presId="urn:microsoft.com/office/officeart/2005/8/layout/radial4"/>
    <dgm:cxn modelId="{50BE4256-76A9-C84D-8E0A-A894AA6FBB41}" type="presParOf" srcId="{7866BEFA-CFF9-4996-8EB5-C476978EA576}" destId="{47D4524B-CC1E-43CE-9A57-0E5D3C490D7B}" srcOrd="6" destOrd="0" presId="urn:microsoft.com/office/officeart/2005/8/layout/radial4"/>
    <dgm:cxn modelId="{40C75367-A2A0-0148-897B-B3AC3D022A20}" type="presParOf" srcId="{7866BEFA-CFF9-4996-8EB5-C476978EA576}" destId="{526D7328-DAA4-4FCD-A406-E81ABF53C82D}" srcOrd="7" destOrd="0" presId="urn:microsoft.com/office/officeart/2005/8/layout/radial4"/>
    <dgm:cxn modelId="{F293BF8B-BF63-2D4E-A117-B9EF3782C20D}" type="presParOf" srcId="{7866BEFA-CFF9-4996-8EB5-C476978EA576}" destId="{CEC0DE53-6A78-4573-8FE8-0C7F407A18AB}" srcOrd="8" destOrd="0" presId="urn:microsoft.com/office/officeart/2005/8/layout/radial4"/>
    <dgm:cxn modelId="{AD2AA5F5-DD60-CB44-A8F6-DCD7ACC19222}" type="presParOf" srcId="{7866BEFA-CFF9-4996-8EB5-C476978EA576}" destId="{4F67C1EB-3B3C-4D16-8C79-A633B4943D66}" srcOrd="9" destOrd="0" presId="urn:microsoft.com/office/officeart/2005/8/layout/radial4"/>
    <dgm:cxn modelId="{C7D5A8B8-B3DD-7146-A2CD-1BA89C3EB041}" type="presParOf" srcId="{7866BEFA-CFF9-4996-8EB5-C476978EA576}" destId="{8F114594-D1C7-45D3-9077-F79541763C5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885B19-67C2-45E7-B9A0-F7FC02351145}" type="doc">
      <dgm:prSet loTypeId="urn:microsoft.com/office/officeart/2005/8/layout/pyramid1" loCatId="pyramid" qsTypeId="urn:microsoft.com/office/officeart/2005/8/quickstyle/simple2" qsCatId="simple" csTypeId="urn:microsoft.com/office/officeart/2005/8/colors/accent1_3" csCatId="accent1" phldr="1"/>
      <dgm:spPr/>
    </dgm:pt>
    <dgm:pt modelId="{2D2F3035-94C1-4DD0-A721-107591317B76}">
      <dgm:prSet phldrT="[Text]" custT="1"/>
      <dgm:spPr>
        <a:solidFill>
          <a:schemeClr val="accent2"/>
        </a:solidFill>
      </dgm:spPr>
      <dgm:t>
        <a:bodyPr/>
        <a:lstStyle/>
        <a:p>
          <a:r>
            <a:rPr lang="es-ES_tradnl" sz="2000" dirty="0" smtClean="0">
              <a:solidFill>
                <a:schemeClr val="bg1"/>
              </a:solidFill>
            </a:rPr>
            <a:t>Cirugía</a:t>
          </a:r>
          <a:endParaRPr lang="es-ES_tradnl" sz="2000" dirty="0">
            <a:solidFill>
              <a:schemeClr val="bg1"/>
            </a:solidFill>
          </a:endParaRPr>
        </a:p>
      </dgm:t>
    </dgm:pt>
    <dgm:pt modelId="{EFD95524-4A1F-4835-A96E-DAB80019A985}" type="parTrans" cxnId="{018BA594-90A1-4F0A-9C5D-BE3F31FE3A27}">
      <dgm:prSet/>
      <dgm:spPr/>
      <dgm:t>
        <a:bodyPr/>
        <a:lstStyle/>
        <a:p>
          <a:endParaRPr lang="es-ES_tradnl" sz="1600"/>
        </a:p>
      </dgm:t>
    </dgm:pt>
    <dgm:pt modelId="{3F51FE7C-315B-4073-AFC7-070D91D19E4B}" type="sibTrans" cxnId="{018BA594-90A1-4F0A-9C5D-BE3F31FE3A27}">
      <dgm:prSet/>
      <dgm:spPr/>
      <dgm:t>
        <a:bodyPr/>
        <a:lstStyle/>
        <a:p>
          <a:endParaRPr lang="es-ES_tradnl" sz="1600"/>
        </a:p>
      </dgm:t>
    </dgm:pt>
    <dgm:pt modelId="{1359A17E-C942-4889-BCBB-8ADAA4BDBEA4}">
      <dgm:prSet phldrT="[Text]" custT="1"/>
      <dgm:spPr>
        <a:solidFill>
          <a:srgbClr val="66FF33"/>
        </a:solidFill>
      </dgm:spPr>
      <dgm:t>
        <a:bodyPr/>
        <a:lstStyle/>
        <a:p>
          <a:r>
            <a:rPr lang="es-ES_tradnl" sz="2000" dirty="0" err="1" smtClean="0"/>
            <a:t>Biol</a:t>
          </a:r>
          <a:r>
            <a:rPr lang="es-ES" sz="2000" dirty="0" err="1" smtClean="0"/>
            <a:t>ógicos</a:t>
          </a:r>
          <a:endParaRPr lang="es-ES_tradnl" sz="2000" dirty="0" smtClean="0"/>
        </a:p>
        <a:p>
          <a:r>
            <a:rPr lang="es-ES_tradnl" sz="2000" dirty="0" err="1" smtClean="0"/>
            <a:t>Tiopurinas</a:t>
          </a:r>
          <a:r>
            <a:rPr lang="es-ES_tradnl" sz="2000" dirty="0" smtClean="0"/>
            <a:t>           MTX</a:t>
          </a:r>
          <a:endParaRPr lang="es-ES_tradnl" sz="2000" dirty="0"/>
        </a:p>
      </dgm:t>
    </dgm:pt>
    <dgm:pt modelId="{26A7CCF2-233E-4C4B-8746-832AC96F4DDE}" type="parTrans" cxnId="{B50EEB1B-401A-447A-9D1A-14A8E591FEF2}">
      <dgm:prSet/>
      <dgm:spPr/>
      <dgm:t>
        <a:bodyPr/>
        <a:lstStyle/>
        <a:p>
          <a:endParaRPr lang="es-ES_tradnl" sz="1600"/>
        </a:p>
      </dgm:t>
    </dgm:pt>
    <dgm:pt modelId="{1FE484A6-AF2C-4696-94E8-19014B5C2B97}" type="sibTrans" cxnId="{B50EEB1B-401A-447A-9D1A-14A8E591FEF2}">
      <dgm:prSet/>
      <dgm:spPr/>
      <dgm:t>
        <a:bodyPr/>
        <a:lstStyle/>
        <a:p>
          <a:endParaRPr lang="es-ES_tradnl" sz="1600"/>
        </a:p>
      </dgm:t>
    </dgm:pt>
    <dgm:pt modelId="{E6AD4CDA-A4A3-423A-AA26-D8123223BD30}">
      <dgm:prSet phldrT="[Text]" custT="1"/>
      <dgm:spPr>
        <a:solidFill>
          <a:srgbClr val="CA06AE"/>
        </a:solidFill>
      </dgm:spPr>
      <dgm:t>
        <a:bodyPr/>
        <a:lstStyle/>
        <a:p>
          <a:r>
            <a:rPr lang="es-ES_tradnl" sz="2000" dirty="0" smtClean="0"/>
            <a:t>Corticoides </a:t>
          </a:r>
        </a:p>
        <a:p>
          <a:r>
            <a:rPr lang="es-ES_tradnl" sz="2000" dirty="0" smtClean="0"/>
            <a:t>5-ASA                Antibióticos</a:t>
          </a:r>
          <a:endParaRPr lang="es-ES_tradnl" sz="2000" dirty="0"/>
        </a:p>
      </dgm:t>
    </dgm:pt>
    <dgm:pt modelId="{58140CB4-05FC-4169-888C-7DB92DB77157}" type="parTrans" cxnId="{49FC8BE0-A168-4180-8AD8-36DF3089A0A0}">
      <dgm:prSet/>
      <dgm:spPr/>
      <dgm:t>
        <a:bodyPr/>
        <a:lstStyle/>
        <a:p>
          <a:endParaRPr lang="es-ES_tradnl" sz="1600"/>
        </a:p>
      </dgm:t>
    </dgm:pt>
    <dgm:pt modelId="{8B70AD16-03E9-41A0-8A4D-A123B5022A54}" type="sibTrans" cxnId="{49FC8BE0-A168-4180-8AD8-36DF3089A0A0}">
      <dgm:prSet/>
      <dgm:spPr/>
      <dgm:t>
        <a:bodyPr/>
        <a:lstStyle/>
        <a:p>
          <a:endParaRPr lang="es-ES_tradnl" sz="1600"/>
        </a:p>
      </dgm:t>
    </dgm:pt>
    <dgm:pt modelId="{5218F1A6-32B8-46B9-9612-F5051B16AE26}" type="pres">
      <dgm:prSet presAssocID="{F5885B19-67C2-45E7-B9A0-F7FC02351145}" presName="Name0" presStyleCnt="0">
        <dgm:presLayoutVars>
          <dgm:dir/>
          <dgm:animLvl val="lvl"/>
          <dgm:resizeHandles val="exact"/>
        </dgm:presLayoutVars>
      </dgm:prSet>
      <dgm:spPr/>
    </dgm:pt>
    <dgm:pt modelId="{77BD0A5E-8E1D-4113-9524-3A823BC10206}" type="pres">
      <dgm:prSet presAssocID="{2D2F3035-94C1-4DD0-A721-107591317B76}" presName="Name8" presStyleCnt="0"/>
      <dgm:spPr/>
    </dgm:pt>
    <dgm:pt modelId="{B1FDAECE-9251-4909-ABAC-19FAD6B0686A}" type="pres">
      <dgm:prSet presAssocID="{2D2F3035-94C1-4DD0-A721-107591317B76}" presName="level" presStyleLbl="node1" presStyleIdx="0" presStyleCnt="3" custLinFactNeighborX="1606" custLinFactNeighborY="-894">
        <dgm:presLayoutVars>
          <dgm:chMax val="1"/>
          <dgm:bulletEnabled val="1"/>
        </dgm:presLayoutVars>
      </dgm:prSet>
      <dgm:spPr/>
      <dgm:t>
        <a:bodyPr/>
        <a:lstStyle/>
        <a:p>
          <a:endParaRPr lang="es-ES_tradnl"/>
        </a:p>
      </dgm:t>
    </dgm:pt>
    <dgm:pt modelId="{6313CF02-1889-4044-8EAE-4F6B8E825496}" type="pres">
      <dgm:prSet presAssocID="{2D2F3035-94C1-4DD0-A721-107591317B76}" presName="levelTx" presStyleLbl="revTx" presStyleIdx="0" presStyleCnt="0">
        <dgm:presLayoutVars>
          <dgm:chMax val="1"/>
          <dgm:bulletEnabled val="1"/>
        </dgm:presLayoutVars>
      </dgm:prSet>
      <dgm:spPr/>
      <dgm:t>
        <a:bodyPr/>
        <a:lstStyle/>
        <a:p>
          <a:endParaRPr lang="es-ES_tradnl"/>
        </a:p>
      </dgm:t>
    </dgm:pt>
    <dgm:pt modelId="{96C82807-D426-44B2-849B-C8CA46BCAE11}" type="pres">
      <dgm:prSet presAssocID="{1359A17E-C942-4889-BCBB-8ADAA4BDBEA4}" presName="Name8" presStyleCnt="0"/>
      <dgm:spPr/>
    </dgm:pt>
    <dgm:pt modelId="{A0A1958B-6E53-4A1E-82E2-B9205BEDCE7A}" type="pres">
      <dgm:prSet presAssocID="{1359A17E-C942-4889-BCBB-8ADAA4BDBEA4}" presName="level" presStyleLbl="node1" presStyleIdx="1" presStyleCnt="3">
        <dgm:presLayoutVars>
          <dgm:chMax val="1"/>
          <dgm:bulletEnabled val="1"/>
        </dgm:presLayoutVars>
      </dgm:prSet>
      <dgm:spPr/>
      <dgm:t>
        <a:bodyPr/>
        <a:lstStyle/>
        <a:p>
          <a:endParaRPr lang="es-ES_tradnl"/>
        </a:p>
      </dgm:t>
    </dgm:pt>
    <dgm:pt modelId="{BC4771D3-CB77-4B01-B632-B387B57725E4}" type="pres">
      <dgm:prSet presAssocID="{1359A17E-C942-4889-BCBB-8ADAA4BDBEA4}" presName="levelTx" presStyleLbl="revTx" presStyleIdx="0" presStyleCnt="0">
        <dgm:presLayoutVars>
          <dgm:chMax val="1"/>
          <dgm:bulletEnabled val="1"/>
        </dgm:presLayoutVars>
      </dgm:prSet>
      <dgm:spPr/>
      <dgm:t>
        <a:bodyPr/>
        <a:lstStyle/>
        <a:p>
          <a:endParaRPr lang="es-ES_tradnl"/>
        </a:p>
      </dgm:t>
    </dgm:pt>
    <dgm:pt modelId="{82A8AC2D-10E4-4AAD-AFA8-0FC4ADFBB670}" type="pres">
      <dgm:prSet presAssocID="{E6AD4CDA-A4A3-423A-AA26-D8123223BD30}" presName="Name8" presStyleCnt="0"/>
      <dgm:spPr/>
    </dgm:pt>
    <dgm:pt modelId="{42AF2C3C-E250-4016-A5A0-6EF1180B4A73}" type="pres">
      <dgm:prSet presAssocID="{E6AD4CDA-A4A3-423A-AA26-D8123223BD30}" presName="level" presStyleLbl="node1" presStyleIdx="2" presStyleCnt="3" custLinFactNeighborX="8789" custLinFactNeighborY="31772">
        <dgm:presLayoutVars>
          <dgm:chMax val="1"/>
          <dgm:bulletEnabled val="1"/>
        </dgm:presLayoutVars>
      </dgm:prSet>
      <dgm:spPr/>
      <dgm:t>
        <a:bodyPr/>
        <a:lstStyle/>
        <a:p>
          <a:endParaRPr lang="es-ES_tradnl"/>
        </a:p>
      </dgm:t>
    </dgm:pt>
    <dgm:pt modelId="{6F349F87-F141-433F-A752-7D2BA23788AF}" type="pres">
      <dgm:prSet presAssocID="{E6AD4CDA-A4A3-423A-AA26-D8123223BD30}" presName="levelTx" presStyleLbl="revTx" presStyleIdx="0" presStyleCnt="0">
        <dgm:presLayoutVars>
          <dgm:chMax val="1"/>
          <dgm:bulletEnabled val="1"/>
        </dgm:presLayoutVars>
      </dgm:prSet>
      <dgm:spPr/>
      <dgm:t>
        <a:bodyPr/>
        <a:lstStyle/>
        <a:p>
          <a:endParaRPr lang="es-ES_tradnl"/>
        </a:p>
      </dgm:t>
    </dgm:pt>
  </dgm:ptLst>
  <dgm:cxnLst>
    <dgm:cxn modelId="{B50EEB1B-401A-447A-9D1A-14A8E591FEF2}" srcId="{F5885B19-67C2-45E7-B9A0-F7FC02351145}" destId="{1359A17E-C942-4889-BCBB-8ADAA4BDBEA4}" srcOrd="1" destOrd="0" parTransId="{26A7CCF2-233E-4C4B-8746-832AC96F4DDE}" sibTransId="{1FE484A6-AF2C-4696-94E8-19014B5C2B97}"/>
    <dgm:cxn modelId="{61940E8C-845B-C442-B994-AE80CE55EC6F}" type="presOf" srcId="{E6AD4CDA-A4A3-423A-AA26-D8123223BD30}" destId="{6F349F87-F141-433F-A752-7D2BA23788AF}" srcOrd="1" destOrd="0" presId="urn:microsoft.com/office/officeart/2005/8/layout/pyramid1"/>
    <dgm:cxn modelId="{26E85373-01D4-C44B-A580-5619156F4D86}" type="presOf" srcId="{E6AD4CDA-A4A3-423A-AA26-D8123223BD30}" destId="{42AF2C3C-E250-4016-A5A0-6EF1180B4A73}" srcOrd="0" destOrd="0" presId="urn:microsoft.com/office/officeart/2005/8/layout/pyramid1"/>
    <dgm:cxn modelId="{122EAF74-04AB-4445-9167-9F5764B7F437}" type="presOf" srcId="{2D2F3035-94C1-4DD0-A721-107591317B76}" destId="{B1FDAECE-9251-4909-ABAC-19FAD6B0686A}" srcOrd="0" destOrd="0" presId="urn:microsoft.com/office/officeart/2005/8/layout/pyramid1"/>
    <dgm:cxn modelId="{018BA594-90A1-4F0A-9C5D-BE3F31FE3A27}" srcId="{F5885B19-67C2-45E7-B9A0-F7FC02351145}" destId="{2D2F3035-94C1-4DD0-A721-107591317B76}" srcOrd="0" destOrd="0" parTransId="{EFD95524-4A1F-4835-A96E-DAB80019A985}" sibTransId="{3F51FE7C-315B-4073-AFC7-070D91D19E4B}"/>
    <dgm:cxn modelId="{0BA17455-4DF1-8549-944A-9BC6903A71B2}" type="presOf" srcId="{F5885B19-67C2-45E7-B9A0-F7FC02351145}" destId="{5218F1A6-32B8-46B9-9612-F5051B16AE26}" srcOrd="0" destOrd="0" presId="urn:microsoft.com/office/officeart/2005/8/layout/pyramid1"/>
    <dgm:cxn modelId="{57F49A8C-3D7D-0746-BC58-281AA9DB3924}" type="presOf" srcId="{2D2F3035-94C1-4DD0-A721-107591317B76}" destId="{6313CF02-1889-4044-8EAE-4F6B8E825496}" srcOrd="1" destOrd="0" presId="urn:microsoft.com/office/officeart/2005/8/layout/pyramid1"/>
    <dgm:cxn modelId="{49FC8BE0-A168-4180-8AD8-36DF3089A0A0}" srcId="{F5885B19-67C2-45E7-B9A0-F7FC02351145}" destId="{E6AD4CDA-A4A3-423A-AA26-D8123223BD30}" srcOrd="2" destOrd="0" parTransId="{58140CB4-05FC-4169-888C-7DB92DB77157}" sibTransId="{8B70AD16-03E9-41A0-8A4D-A123B5022A54}"/>
    <dgm:cxn modelId="{08B3F47B-9EFC-1248-B874-7905C6E7EA22}" type="presOf" srcId="{1359A17E-C942-4889-BCBB-8ADAA4BDBEA4}" destId="{BC4771D3-CB77-4B01-B632-B387B57725E4}" srcOrd="1" destOrd="0" presId="urn:microsoft.com/office/officeart/2005/8/layout/pyramid1"/>
    <dgm:cxn modelId="{FA969F78-6D30-7B49-84B2-AD40C1FA07B3}" type="presOf" srcId="{1359A17E-C942-4889-BCBB-8ADAA4BDBEA4}" destId="{A0A1958B-6E53-4A1E-82E2-B9205BEDCE7A}" srcOrd="0" destOrd="0" presId="urn:microsoft.com/office/officeart/2005/8/layout/pyramid1"/>
    <dgm:cxn modelId="{F5B45532-00D3-324E-9BF8-B4A0DAFD4260}" type="presParOf" srcId="{5218F1A6-32B8-46B9-9612-F5051B16AE26}" destId="{77BD0A5E-8E1D-4113-9524-3A823BC10206}" srcOrd="0" destOrd="0" presId="urn:microsoft.com/office/officeart/2005/8/layout/pyramid1"/>
    <dgm:cxn modelId="{83A654EA-0779-364A-AAA9-CFFD5F1914AF}" type="presParOf" srcId="{77BD0A5E-8E1D-4113-9524-3A823BC10206}" destId="{B1FDAECE-9251-4909-ABAC-19FAD6B0686A}" srcOrd="0" destOrd="0" presId="urn:microsoft.com/office/officeart/2005/8/layout/pyramid1"/>
    <dgm:cxn modelId="{16BF86D6-7322-DB4A-8192-7195255F0A27}" type="presParOf" srcId="{77BD0A5E-8E1D-4113-9524-3A823BC10206}" destId="{6313CF02-1889-4044-8EAE-4F6B8E825496}" srcOrd="1" destOrd="0" presId="urn:microsoft.com/office/officeart/2005/8/layout/pyramid1"/>
    <dgm:cxn modelId="{440B6808-AAA1-A04D-A353-8219E890E1EE}" type="presParOf" srcId="{5218F1A6-32B8-46B9-9612-F5051B16AE26}" destId="{96C82807-D426-44B2-849B-C8CA46BCAE11}" srcOrd="1" destOrd="0" presId="urn:microsoft.com/office/officeart/2005/8/layout/pyramid1"/>
    <dgm:cxn modelId="{5A80A423-EA07-9E46-89DC-7B41A178B5C4}" type="presParOf" srcId="{96C82807-D426-44B2-849B-C8CA46BCAE11}" destId="{A0A1958B-6E53-4A1E-82E2-B9205BEDCE7A}" srcOrd="0" destOrd="0" presId="urn:microsoft.com/office/officeart/2005/8/layout/pyramid1"/>
    <dgm:cxn modelId="{58301204-A1E0-7D41-8255-576D7DB1DB4A}" type="presParOf" srcId="{96C82807-D426-44B2-849B-C8CA46BCAE11}" destId="{BC4771D3-CB77-4B01-B632-B387B57725E4}" srcOrd="1" destOrd="0" presId="urn:microsoft.com/office/officeart/2005/8/layout/pyramid1"/>
    <dgm:cxn modelId="{3FA96A46-694F-3A4E-9445-18085FA71B85}" type="presParOf" srcId="{5218F1A6-32B8-46B9-9612-F5051B16AE26}" destId="{82A8AC2D-10E4-4AAD-AFA8-0FC4ADFBB670}" srcOrd="2" destOrd="0" presId="urn:microsoft.com/office/officeart/2005/8/layout/pyramid1"/>
    <dgm:cxn modelId="{D01A48E6-DB87-B545-B52A-9CF13A537840}" type="presParOf" srcId="{82A8AC2D-10E4-4AAD-AFA8-0FC4ADFBB670}" destId="{42AF2C3C-E250-4016-A5A0-6EF1180B4A73}" srcOrd="0" destOrd="0" presId="urn:microsoft.com/office/officeart/2005/8/layout/pyramid1"/>
    <dgm:cxn modelId="{1AD232F5-7ED3-3D4D-9F74-1A560FF3012E}" type="presParOf" srcId="{82A8AC2D-10E4-4AAD-AFA8-0FC4ADFBB670}" destId="{6F349F87-F141-433F-A752-7D2BA23788A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B2A9BE-651F-524B-B9FB-7919EF2638A3}" type="doc">
      <dgm:prSet loTypeId="urn:microsoft.com/office/officeart/2005/8/layout/hProcess9" loCatId="" qsTypeId="urn:microsoft.com/office/officeart/2005/8/quickstyle/simple4" qsCatId="simple" csTypeId="urn:microsoft.com/office/officeart/2005/8/colors/colorful2" csCatId="colorful" phldr="1"/>
      <dgm:spPr/>
    </dgm:pt>
    <dgm:pt modelId="{7E2864D2-49FE-834F-A962-65E2AB5F00D5}">
      <dgm:prSet phldrT="[Texto]"/>
      <dgm:spPr/>
      <dgm:t>
        <a:bodyPr/>
        <a:lstStyle/>
        <a:p>
          <a:r>
            <a:rPr lang="es-ES" dirty="0" smtClean="0"/>
            <a:t>1. </a:t>
          </a:r>
        </a:p>
        <a:p>
          <a:r>
            <a:rPr lang="es-ES" dirty="0" smtClean="0"/>
            <a:t>Al diagnóstico</a:t>
          </a:r>
          <a:endParaRPr lang="es-ES" dirty="0"/>
        </a:p>
      </dgm:t>
    </dgm:pt>
    <dgm:pt modelId="{F1BA0D12-5296-A849-ACD1-DA3C4F92CD58}" type="parTrans" cxnId="{14005B03-483E-1241-9E48-60B6EB8C1564}">
      <dgm:prSet/>
      <dgm:spPr/>
      <dgm:t>
        <a:bodyPr/>
        <a:lstStyle/>
        <a:p>
          <a:endParaRPr lang="es-ES"/>
        </a:p>
      </dgm:t>
    </dgm:pt>
    <dgm:pt modelId="{EFC1E6D3-44AD-5D43-B944-142D92FAA4A8}" type="sibTrans" cxnId="{14005B03-483E-1241-9E48-60B6EB8C1564}">
      <dgm:prSet/>
      <dgm:spPr/>
      <dgm:t>
        <a:bodyPr/>
        <a:lstStyle/>
        <a:p>
          <a:endParaRPr lang="es-ES"/>
        </a:p>
      </dgm:t>
    </dgm:pt>
    <dgm:pt modelId="{65A44613-D8D6-4947-98CF-C7BAE5CC7256}">
      <dgm:prSet phldrT="[Texto]"/>
      <dgm:spPr/>
      <dgm:t>
        <a:bodyPr/>
        <a:lstStyle/>
        <a:p>
          <a:r>
            <a:rPr lang="es-ES" dirty="0" smtClean="0"/>
            <a:t>2. </a:t>
          </a:r>
        </a:p>
        <a:p>
          <a:r>
            <a:rPr lang="es-ES" dirty="0" smtClean="0"/>
            <a:t>Antes de iniciar la inmunosupresión</a:t>
          </a:r>
          <a:endParaRPr lang="es-ES" dirty="0"/>
        </a:p>
      </dgm:t>
    </dgm:pt>
    <dgm:pt modelId="{D88E3926-CE00-E646-ADF4-4CDF516F88E2}" type="parTrans" cxnId="{944DCA6A-D6AE-6649-AE61-332B40C4D916}">
      <dgm:prSet/>
      <dgm:spPr/>
      <dgm:t>
        <a:bodyPr/>
        <a:lstStyle/>
        <a:p>
          <a:endParaRPr lang="es-ES"/>
        </a:p>
      </dgm:t>
    </dgm:pt>
    <dgm:pt modelId="{E3BB3B0D-2700-7C4B-AE50-C2C2C3BB9B1D}" type="sibTrans" cxnId="{944DCA6A-D6AE-6649-AE61-332B40C4D916}">
      <dgm:prSet/>
      <dgm:spPr/>
      <dgm:t>
        <a:bodyPr/>
        <a:lstStyle/>
        <a:p>
          <a:endParaRPr lang="es-ES"/>
        </a:p>
      </dgm:t>
    </dgm:pt>
    <dgm:pt modelId="{55EA5C2E-B468-4045-8D09-C1DD502B8426}">
      <dgm:prSet phldrT="[Texto]"/>
      <dgm:spPr/>
      <dgm:t>
        <a:bodyPr/>
        <a:lstStyle/>
        <a:p>
          <a:r>
            <a:rPr lang="es-ES" dirty="0" smtClean="0">
              <a:solidFill>
                <a:srgbClr val="FF6600"/>
              </a:solidFill>
            </a:rPr>
            <a:t>3. </a:t>
          </a:r>
        </a:p>
        <a:p>
          <a:r>
            <a:rPr lang="es-ES" dirty="0" smtClean="0">
              <a:solidFill>
                <a:srgbClr val="FF6600"/>
              </a:solidFill>
            </a:rPr>
            <a:t>Tras iniciar la inmunosupresión</a:t>
          </a:r>
          <a:endParaRPr lang="es-ES" dirty="0">
            <a:solidFill>
              <a:srgbClr val="FF6600"/>
            </a:solidFill>
          </a:endParaRPr>
        </a:p>
      </dgm:t>
    </dgm:pt>
    <dgm:pt modelId="{08F74029-6A79-EA49-BE58-4EF08C282D7F}" type="parTrans" cxnId="{459A23B0-A785-AB4D-89D7-0DE03434454F}">
      <dgm:prSet/>
      <dgm:spPr/>
      <dgm:t>
        <a:bodyPr/>
        <a:lstStyle/>
        <a:p>
          <a:endParaRPr lang="es-ES"/>
        </a:p>
      </dgm:t>
    </dgm:pt>
    <dgm:pt modelId="{F1AFCB13-88F5-9148-B7FC-8AF5DBD6BE73}" type="sibTrans" cxnId="{459A23B0-A785-AB4D-89D7-0DE03434454F}">
      <dgm:prSet/>
      <dgm:spPr/>
      <dgm:t>
        <a:bodyPr/>
        <a:lstStyle/>
        <a:p>
          <a:endParaRPr lang="es-ES"/>
        </a:p>
      </dgm:t>
    </dgm:pt>
    <dgm:pt modelId="{78499208-DC43-4C4A-A8B4-8A016B2D4D49}" type="pres">
      <dgm:prSet presAssocID="{D8B2A9BE-651F-524B-B9FB-7919EF2638A3}" presName="CompostProcess" presStyleCnt="0">
        <dgm:presLayoutVars>
          <dgm:dir/>
          <dgm:resizeHandles val="exact"/>
        </dgm:presLayoutVars>
      </dgm:prSet>
      <dgm:spPr/>
    </dgm:pt>
    <dgm:pt modelId="{641903F1-AED0-5747-A986-1958F85C7598}" type="pres">
      <dgm:prSet presAssocID="{D8B2A9BE-651F-524B-B9FB-7919EF2638A3}" presName="arrow" presStyleLbl="bgShp" presStyleIdx="0" presStyleCnt="1"/>
      <dgm:spPr/>
    </dgm:pt>
    <dgm:pt modelId="{797DF3B7-00E4-7F4E-A03F-CF5091C41B7A}" type="pres">
      <dgm:prSet presAssocID="{D8B2A9BE-651F-524B-B9FB-7919EF2638A3}" presName="linearProcess" presStyleCnt="0"/>
      <dgm:spPr/>
    </dgm:pt>
    <dgm:pt modelId="{AAF47A01-AB88-5B42-9E15-748A0E2BA6C0}" type="pres">
      <dgm:prSet presAssocID="{7E2864D2-49FE-834F-A962-65E2AB5F00D5}" presName="textNode" presStyleLbl="node1" presStyleIdx="0" presStyleCnt="3">
        <dgm:presLayoutVars>
          <dgm:bulletEnabled val="1"/>
        </dgm:presLayoutVars>
      </dgm:prSet>
      <dgm:spPr/>
      <dgm:t>
        <a:bodyPr/>
        <a:lstStyle/>
        <a:p>
          <a:endParaRPr lang="es-ES"/>
        </a:p>
      </dgm:t>
    </dgm:pt>
    <dgm:pt modelId="{A06809BE-E53E-EB4D-A940-AE8316AAB713}" type="pres">
      <dgm:prSet presAssocID="{EFC1E6D3-44AD-5D43-B944-142D92FAA4A8}" presName="sibTrans" presStyleCnt="0"/>
      <dgm:spPr/>
    </dgm:pt>
    <dgm:pt modelId="{06CFF8D0-3DB0-BC48-B0DF-1AD99B4B1B37}" type="pres">
      <dgm:prSet presAssocID="{65A44613-D8D6-4947-98CF-C7BAE5CC7256}" presName="textNode" presStyleLbl="node1" presStyleIdx="1" presStyleCnt="3">
        <dgm:presLayoutVars>
          <dgm:bulletEnabled val="1"/>
        </dgm:presLayoutVars>
      </dgm:prSet>
      <dgm:spPr/>
      <dgm:t>
        <a:bodyPr/>
        <a:lstStyle/>
        <a:p>
          <a:endParaRPr lang="es-ES"/>
        </a:p>
      </dgm:t>
    </dgm:pt>
    <dgm:pt modelId="{8B45FAD3-E438-6049-A19F-A8BAEDBFAE3B}" type="pres">
      <dgm:prSet presAssocID="{E3BB3B0D-2700-7C4B-AE50-C2C2C3BB9B1D}" presName="sibTrans" presStyleCnt="0"/>
      <dgm:spPr/>
    </dgm:pt>
    <dgm:pt modelId="{67669523-250D-844E-B5A1-844BE922E900}" type="pres">
      <dgm:prSet presAssocID="{55EA5C2E-B468-4045-8D09-C1DD502B8426}" presName="textNode" presStyleLbl="node1" presStyleIdx="2" presStyleCnt="3">
        <dgm:presLayoutVars>
          <dgm:bulletEnabled val="1"/>
        </dgm:presLayoutVars>
      </dgm:prSet>
      <dgm:spPr/>
      <dgm:t>
        <a:bodyPr/>
        <a:lstStyle/>
        <a:p>
          <a:endParaRPr lang="es-ES"/>
        </a:p>
      </dgm:t>
    </dgm:pt>
  </dgm:ptLst>
  <dgm:cxnLst>
    <dgm:cxn modelId="{2C60B3E3-20F0-8348-9FB7-56C0BC0AE156}" type="presOf" srcId="{D8B2A9BE-651F-524B-B9FB-7919EF2638A3}" destId="{78499208-DC43-4C4A-A8B4-8A016B2D4D49}" srcOrd="0" destOrd="0" presId="urn:microsoft.com/office/officeart/2005/8/layout/hProcess9"/>
    <dgm:cxn modelId="{14005B03-483E-1241-9E48-60B6EB8C1564}" srcId="{D8B2A9BE-651F-524B-B9FB-7919EF2638A3}" destId="{7E2864D2-49FE-834F-A962-65E2AB5F00D5}" srcOrd="0" destOrd="0" parTransId="{F1BA0D12-5296-A849-ACD1-DA3C4F92CD58}" sibTransId="{EFC1E6D3-44AD-5D43-B944-142D92FAA4A8}"/>
    <dgm:cxn modelId="{944DCA6A-D6AE-6649-AE61-332B40C4D916}" srcId="{D8B2A9BE-651F-524B-B9FB-7919EF2638A3}" destId="{65A44613-D8D6-4947-98CF-C7BAE5CC7256}" srcOrd="1" destOrd="0" parTransId="{D88E3926-CE00-E646-ADF4-4CDF516F88E2}" sibTransId="{E3BB3B0D-2700-7C4B-AE50-C2C2C3BB9B1D}"/>
    <dgm:cxn modelId="{459A23B0-A785-AB4D-89D7-0DE03434454F}" srcId="{D8B2A9BE-651F-524B-B9FB-7919EF2638A3}" destId="{55EA5C2E-B468-4045-8D09-C1DD502B8426}" srcOrd="2" destOrd="0" parTransId="{08F74029-6A79-EA49-BE58-4EF08C282D7F}" sibTransId="{F1AFCB13-88F5-9148-B7FC-8AF5DBD6BE73}"/>
    <dgm:cxn modelId="{3B4A6C38-6BAD-C944-BFEC-1FC0E72C4AF9}" type="presOf" srcId="{65A44613-D8D6-4947-98CF-C7BAE5CC7256}" destId="{06CFF8D0-3DB0-BC48-B0DF-1AD99B4B1B37}" srcOrd="0" destOrd="0" presId="urn:microsoft.com/office/officeart/2005/8/layout/hProcess9"/>
    <dgm:cxn modelId="{373EEBE8-6A5E-2842-9FA4-4EFC3CED5C12}" type="presOf" srcId="{55EA5C2E-B468-4045-8D09-C1DD502B8426}" destId="{67669523-250D-844E-B5A1-844BE922E900}" srcOrd="0" destOrd="0" presId="urn:microsoft.com/office/officeart/2005/8/layout/hProcess9"/>
    <dgm:cxn modelId="{0D860900-9A9A-B745-A311-BB9EF8D1F90C}" type="presOf" srcId="{7E2864D2-49FE-834F-A962-65E2AB5F00D5}" destId="{AAF47A01-AB88-5B42-9E15-748A0E2BA6C0}" srcOrd="0" destOrd="0" presId="urn:microsoft.com/office/officeart/2005/8/layout/hProcess9"/>
    <dgm:cxn modelId="{100DA95E-D787-2944-945B-053440D37746}" type="presParOf" srcId="{78499208-DC43-4C4A-A8B4-8A016B2D4D49}" destId="{641903F1-AED0-5747-A986-1958F85C7598}" srcOrd="0" destOrd="0" presId="urn:microsoft.com/office/officeart/2005/8/layout/hProcess9"/>
    <dgm:cxn modelId="{094DDAA7-51AA-494E-B1D8-CBC5A77E1A1D}" type="presParOf" srcId="{78499208-DC43-4C4A-A8B4-8A016B2D4D49}" destId="{797DF3B7-00E4-7F4E-A03F-CF5091C41B7A}" srcOrd="1" destOrd="0" presId="urn:microsoft.com/office/officeart/2005/8/layout/hProcess9"/>
    <dgm:cxn modelId="{DDF98D4C-2DAD-7C40-8B9B-E9EF839941D6}" type="presParOf" srcId="{797DF3B7-00E4-7F4E-A03F-CF5091C41B7A}" destId="{AAF47A01-AB88-5B42-9E15-748A0E2BA6C0}" srcOrd="0" destOrd="0" presId="urn:microsoft.com/office/officeart/2005/8/layout/hProcess9"/>
    <dgm:cxn modelId="{D8B486F6-01C2-CC47-A538-1572195B90C1}" type="presParOf" srcId="{797DF3B7-00E4-7F4E-A03F-CF5091C41B7A}" destId="{A06809BE-E53E-EB4D-A940-AE8316AAB713}" srcOrd="1" destOrd="0" presId="urn:microsoft.com/office/officeart/2005/8/layout/hProcess9"/>
    <dgm:cxn modelId="{CB415A38-6E17-2946-ACA2-078BEB554A9F}" type="presParOf" srcId="{797DF3B7-00E4-7F4E-A03F-CF5091C41B7A}" destId="{06CFF8D0-3DB0-BC48-B0DF-1AD99B4B1B37}" srcOrd="2" destOrd="0" presId="urn:microsoft.com/office/officeart/2005/8/layout/hProcess9"/>
    <dgm:cxn modelId="{938086D8-F20D-5144-AD91-54018E2B191C}" type="presParOf" srcId="{797DF3B7-00E4-7F4E-A03F-CF5091C41B7A}" destId="{8B45FAD3-E438-6049-A19F-A8BAEDBFAE3B}" srcOrd="3" destOrd="0" presId="urn:microsoft.com/office/officeart/2005/8/layout/hProcess9"/>
    <dgm:cxn modelId="{7CAFDCF7-77CD-F04B-8576-FE53411A34C6}" type="presParOf" srcId="{797DF3B7-00E4-7F4E-A03F-CF5091C41B7A}" destId="{67669523-250D-844E-B5A1-844BE922E90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9EEDA-0F25-4997-8BEA-353D62A5028F}">
      <dsp:nvSpPr>
        <dsp:cNvPr id="0" name=""/>
        <dsp:cNvSpPr/>
      </dsp:nvSpPr>
      <dsp:spPr>
        <a:xfrm>
          <a:off x="3230319" y="1620165"/>
          <a:ext cx="1806488" cy="1806488"/>
        </a:xfrm>
        <a:prstGeom prst="ellipse">
          <a:avLst/>
        </a:prstGeom>
        <a:solidFill>
          <a:srgbClr val="D3303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s-ES" sz="6500" b="1" i="0" kern="1200" dirty="0" smtClean="0">
              <a:latin typeface="Arial"/>
              <a:cs typeface="Arial"/>
            </a:rPr>
            <a:t>EII</a:t>
          </a:r>
          <a:endParaRPr lang="es-ES" sz="6500" b="1" i="0" kern="1200" dirty="0">
            <a:latin typeface="Arial"/>
            <a:cs typeface="Arial"/>
          </a:endParaRPr>
        </a:p>
      </dsp:txBody>
      <dsp:txXfrm>
        <a:off x="3494873" y="1884719"/>
        <a:ext cx="1277380" cy="1277380"/>
      </dsp:txXfrm>
    </dsp:sp>
    <dsp:sp modelId="{CC672029-9F74-48FC-A043-629F2CD515EC}">
      <dsp:nvSpPr>
        <dsp:cNvPr id="0" name=""/>
        <dsp:cNvSpPr/>
      </dsp:nvSpPr>
      <dsp:spPr>
        <a:xfrm rot="9602379">
          <a:off x="2022382" y="3247507"/>
          <a:ext cx="1462042" cy="514849"/>
        </a:xfrm>
        <a:prstGeom prst="leftArrow">
          <a:avLst>
            <a:gd name="adj1" fmla="val 60000"/>
            <a:gd name="adj2" fmla="val 50000"/>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086EC8C-E9E0-4A81-B30C-A84ED0556850}">
      <dsp:nvSpPr>
        <dsp:cNvPr id="0" name=""/>
        <dsp:cNvSpPr/>
      </dsp:nvSpPr>
      <dsp:spPr>
        <a:xfrm>
          <a:off x="708413" y="2673430"/>
          <a:ext cx="2243935" cy="1372930"/>
        </a:xfrm>
        <a:prstGeom prst="roundRect">
          <a:avLst>
            <a:gd name="adj" fmla="val 10000"/>
          </a:avLst>
        </a:prstGeom>
        <a:solidFill>
          <a:schemeClr val="accent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1">
                  <a:lumMod val="65000"/>
                </a:schemeClr>
              </a:solidFill>
              <a:latin typeface="Arial"/>
              <a:cs typeface="Arial"/>
            </a:rPr>
            <a:t>Criterios clínicos y analíticos</a:t>
          </a:r>
          <a:endParaRPr lang="es-ES" sz="2400" b="1" kern="1200" dirty="0">
            <a:solidFill>
              <a:schemeClr val="bg1">
                <a:lumMod val="65000"/>
              </a:schemeClr>
            </a:solidFill>
            <a:latin typeface="Arial"/>
            <a:cs typeface="Arial"/>
          </a:endParaRPr>
        </a:p>
      </dsp:txBody>
      <dsp:txXfrm>
        <a:off x="748625" y="2713642"/>
        <a:ext cx="2163511" cy="1292506"/>
      </dsp:txXfrm>
    </dsp:sp>
    <dsp:sp modelId="{CF61A5D4-A5AA-4825-B9C0-629CEF381624}">
      <dsp:nvSpPr>
        <dsp:cNvPr id="0" name=""/>
        <dsp:cNvSpPr/>
      </dsp:nvSpPr>
      <dsp:spPr>
        <a:xfrm rot="11953089">
          <a:off x="1429475" y="1262190"/>
          <a:ext cx="1849692" cy="514849"/>
        </a:xfrm>
        <a:prstGeom prst="leftArrow">
          <a:avLst>
            <a:gd name="adj1" fmla="val 60000"/>
            <a:gd name="adj2" fmla="val 50000"/>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58D499E-764A-45DC-9907-B3FE4C2B96C9}">
      <dsp:nvSpPr>
        <dsp:cNvPr id="0" name=""/>
        <dsp:cNvSpPr/>
      </dsp:nvSpPr>
      <dsp:spPr>
        <a:xfrm>
          <a:off x="288032" y="895335"/>
          <a:ext cx="2288710" cy="1372930"/>
        </a:xfrm>
        <a:prstGeom prst="roundRect">
          <a:avLst>
            <a:gd name="adj" fmla="val 10000"/>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S" sz="2400" b="1" kern="1200" dirty="0" smtClean="0">
              <a:latin typeface="Arial"/>
              <a:cs typeface="Arial"/>
            </a:rPr>
            <a:t>Criterios endoscópicos</a:t>
          </a:r>
          <a:endParaRPr lang="es-ES" sz="2400" b="1" kern="1200" dirty="0">
            <a:latin typeface="Arial"/>
            <a:cs typeface="Arial"/>
          </a:endParaRPr>
        </a:p>
      </dsp:txBody>
      <dsp:txXfrm>
        <a:off x="328244" y="935547"/>
        <a:ext cx="2208286" cy="1292506"/>
      </dsp:txXfrm>
    </dsp:sp>
    <dsp:sp modelId="{0AF7CFB8-84B9-42DB-B0E0-AE0BE4E7C835}">
      <dsp:nvSpPr>
        <dsp:cNvPr id="0" name=""/>
        <dsp:cNvSpPr/>
      </dsp:nvSpPr>
      <dsp:spPr>
        <a:xfrm rot="16310203">
          <a:off x="4016319" y="1150346"/>
          <a:ext cx="326427" cy="514849"/>
        </a:xfrm>
        <a:prstGeom prst="leftArrow">
          <a:avLst>
            <a:gd name="adj1" fmla="val 60000"/>
            <a:gd name="adj2" fmla="val 50000"/>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7D4524B-CC1E-43CE-9A57-0E5D3C490D7B}">
      <dsp:nvSpPr>
        <dsp:cNvPr id="0" name=""/>
        <dsp:cNvSpPr/>
      </dsp:nvSpPr>
      <dsp:spPr>
        <a:xfrm>
          <a:off x="3168350" y="0"/>
          <a:ext cx="2052857" cy="1228910"/>
        </a:xfrm>
        <a:prstGeom prst="roundRect">
          <a:avLst>
            <a:gd name="adj" fmla="val 10000"/>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S" sz="2400" b="1" kern="1200" dirty="0" smtClean="0">
              <a:latin typeface="Arial"/>
              <a:cs typeface="Arial"/>
            </a:rPr>
            <a:t>Criterios histológicos</a:t>
          </a:r>
          <a:endParaRPr lang="es-ES" sz="2400" b="1" kern="1200" dirty="0">
            <a:latin typeface="Arial"/>
            <a:cs typeface="Arial"/>
          </a:endParaRPr>
        </a:p>
      </dsp:txBody>
      <dsp:txXfrm>
        <a:off x="3204344" y="35994"/>
        <a:ext cx="1980869" cy="1156922"/>
      </dsp:txXfrm>
    </dsp:sp>
    <dsp:sp modelId="{526D7328-DAA4-4FCD-A406-E81ABF53C82D}">
      <dsp:nvSpPr>
        <dsp:cNvPr id="0" name=""/>
        <dsp:cNvSpPr/>
      </dsp:nvSpPr>
      <dsp:spPr>
        <a:xfrm rot="20389304">
          <a:off x="4860355" y="1254005"/>
          <a:ext cx="1726084" cy="514849"/>
        </a:xfrm>
        <a:prstGeom prst="leftArrow">
          <a:avLst>
            <a:gd name="adj1" fmla="val 60000"/>
            <a:gd name="adj2" fmla="val 50000"/>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EC0DE53-6A78-4573-8FE8-0C7F407A18AB}">
      <dsp:nvSpPr>
        <dsp:cNvPr id="0" name=""/>
        <dsp:cNvSpPr/>
      </dsp:nvSpPr>
      <dsp:spPr>
        <a:xfrm>
          <a:off x="5544622" y="895325"/>
          <a:ext cx="2302370" cy="1372930"/>
        </a:xfrm>
        <a:prstGeom prst="roundRect">
          <a:avLst>
            <a:gd name="adj" fmla="val 10000"/>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S" sz="2400" b="1" kern="1200" dirty="0" smtClean="0">
              <a:latin typeface="Arial"/>
              <a:cs typeface="Arial"/>
            </a:rPr>
            <a:t>Criterios radiológicos</a:t>
          </a:r>
          <a:endParaRPr lang="es-ES" sz="2400" b="1" kern="1200" dirty="0">
            <a:latin typeface="Arial"/>
            <a:cs typeface="Arial"/>
          </a:endParaRPr>
        </a:p>
      </dsp:txBody>
      <dsp:txXfrm>
        <a:off x="5584834" y="935537"/>
        <a:ext cx="2221946" cy="1292506"/>
      </dsp:txXfrm>
    </dsp:sp>
    <dsp:sp modelId="{4F67C1EB-3B3C-4D16-8C79-A633B4943D66}">
      <dsp:nvSpPr>
        <dsp:cNvPr id="0" name=""/>
        <dsp:cNvSpPr/>
      </dsp:nvSpPr>
      <dsp:spPr>
        <a:xfrm rot="1179788">
          <a:off x="4865736" y="3234528"/>
          <a:ext cx="1557702" cy="514849"/>
        </a:xfrm>
        <a:prstGeom prst="leftArrow">
          <a:avLst>
            <a:gd name="adj1" fmla="val 60000"/>
            <a:gd name="adj2" fmla="val 50000"/>
          </a:avLst>
        </a:prstGeom>
        <a:solidFill>
          <a:schemeClr val="accent6">
            <a:lumMod val="75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F114594-D1C7-45D3-9077-F79541763C5F}">
      <dsp:nvSpPr>
        <dsp:cNvPr id="0" name=""/>
        <dsp:cNvSpPr/>
      </dsp:nvSpPr>
      <dsp:spPr>
        <a:xfrm>
          <a:off x="5544633" y="2695533"/>
          <a:ext cx="1983490" cy="1372930"/>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1"/>
              </a:solidFill>
              <a:latin typeface="Arial"/>
              <a:cs typeface="Arial"/>
            </a:rPr>
            <a:t>Otros: </a:t>
          </a:r>
          <a:r>
            <a:rPr lang="es-ES" sz="2000" b="1" kern="1200" dirty="0" smtClean="0">
              <a:solidFill>
                <a:schemeClr val="bg1"/>
              </a:solidFill>
              <a:latin typeface="Arial"/>
              <a:cs typeface="Arial"/>
            </a:rPr>
            <a:t>genéticos/ serológicos</a:t>
          </a:r>
          <a:endParaRPr lang="es-ES" sz="2000" b="1" kern="1200" dirty="0">
            <a:solidFill>
              <a:schemeClr val="bg1"/>
            </a:solidFill>
            <a:latin typeface="Arial"/>
            <a:cs typeface="Arial"/>
          </a:endParaRPr>
        </a:p>
      </dsp:txBody>
      <dsp:txXfrm>
        <a:off x="5584845" y="2735745"/>
        <a:ext cx="1903066" cy="1292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DAECE-9251-4909-ABAC-19FAD6B0686A}">
      <dsp:nvSpPr>
        <dsp:cNvPr id="0" name=""/>
        <dsp:cNvSpPr/>
      </dsp:nvSpPr>
      <dsp:spPr>
        <a:xfrm>
          <a:off x="1978534" y="0"/>
          <a:ext cx="1947261" cy="1233623"/>
        </a:xfrm>
        <a:prstGeom prst="trapezoid">
          <a:avLst>
            <a:gd name="adj" fmla="val 78924"/>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_tradnl" sz="2000" kern="1200" dirty="0" smtClean="0">
              <a:solidFill>
                <a:schemeClr val="bg1"/>
              </a:solidFill>
            </a:rPr>
            <a:t>Cirugía</a:t>
          </a:r>
          <a:endParaRPr lang="es-ES_tradnl" sz="2000" kern="1200" dirty="0">
            <a:solidFill>
              <a:schemeClr val="bg1"/>
            </a:solidFill>
          </a:endParaRPr>
        </a:p>
      </dsp:txBody>
      <dsp:txXfrm>
        <a:off x="1978534" y="0"/>
        <a:ext cx="1947261" cy="1233623"/>
      </dsp:txXfrm>
    </dsp:sp>
    <dsp:sp modelId="{A0A1958B-6E53-4A1E-82E2-B9205BEDCE7A}">
      <dsp:nvSpPr>
        <dsp:cNvPr id="0" name=""/>
        <dsp:cNvSpPr/>
      </dsp:nvSpPr>
      <dsp:spPr>
        <a:xfrm>
          <a:off x="973630" y="1233623"/>
          <a:ext cx="3894522" cy="1233623"/>
        </a:xfrm>
        <a:prstGeom prst="trapezoid">
          <a:avLst>
            <a:gd name="adj" fmla="val 78924"/>
          </a:avLst>
        </a:prstGeom>
        <a:solidFill>
          <a:srgbClr val="66FF3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_tradnl" sz="2000" kern="1200" dirty="0" err="1" smtClean="0"/>
            <a:t>Biol</a:t>
          </a:r>
          <a:r>
            <a:rPr lang="es-ES" sz="2000" kern="1200" dirty="0" err="1" smtClean="0"/>
            <a:t>ógicos</a:t>
          </a:r>
          <a:endParaRPr lang="es-ES_tradnl" sz="2000" kern="1200" dirty="0" smtClean="0"/>
        </a:p>
        <a:p>
          <a:pPr lvl="0" algn="ctr" defTabSz="889000">
            <a:lnSpc>
              <a:spcPct val="90000"/>
            </a:lnSpc>
            <a:spcBef>
              <a:spcPct val="0"/>
            </a:spcBef>
            <a:spcAft>
              <a:spcPct val="35000"/>
            </a:spcAft>
          </a:pPr>
          <a:r>
            <a:rPr lang="es-ES_tradnl" sz="2000" kern="1200" dirty="0" err="1" smtClean="0"/>
            <a:t>Tiopurinas</a:t>
          </a:r>
          <a:r>
            <a:rPr lang="es-ES_tradnl" sz="2000" kern="1200" dirty="0" smtClean="0"/>
            <a:t>           MTX</a:t>
          </a:r>
          <a:endParaRPr lang="es-ES_tradnl" sz="2000" kern="1200" dirty="0"/>
        </a:p>
      </dsp:txBody>
      <dsp:txXfrm>
        <a:off x="1655172" y="1233623"/>
        <a:ext cx="2531439" cy="1233623"/>
      </dsp:txXfrm>
    </dsp:sp>
    <dsp:sp modelId="{42AF2C3C-E250-4016-A5A0-6EF1180B4A73}">
      <dsp:nvSpPr>
        <dsp:cNvPr id="0" name=""/>
        <dsp:cNvSpPr/>
      </dsp:nvSpPr>
      <dsp:spPr>
        <a:xfrm>
          <a:off x="0" y="2467247"/>
          <a:ext cx="5841784" cy="1233623"/>
        </a:xfrm>
        <a:prstGeom prst="trapezoid">
          <a:avLst>
            <a:gd name="adj" fmla="val 78924"/>
          </a:avLst>
        </a:prstGeom>
        <a:solidFill>
          <a:srgbClr val="CA06A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_tradnl" sz="2000" kern="1200" dirty="0" smtClean="0"/>
            <a:t>Corticoides </a:t>
          </a:r>
        </a:p>
        <a:p>
          <a:pPr lvl="0" algn="ctr" defTabSz="889000">
            <a:lnSpc>
              <a:spcPct val="90000"/>
            </a:lnSpc>
            <a:spcBef>
              <a:spcPct val="0"/>
            </a:spcBef>
            <a:spcAft>
              <a:spcPct val="35000"/>
            </a:spcAft>
          </a:pPr>
          <a:r>
            <a:rPr lang="es-ES_tradnl" sz="2000" kern="1200" dirty="0" smtClean="0"/>
            <a:t>5-ASA                Antibióticos</a:t>
          </a:r>
          <a:endParaRPr lang="es-ES_tradnl" sz="2000" kern="1200" dirty="0"/>
        </a:p>
      </dsp:txBody>
      <dsp:txXfrm>
        <a:off x="1022312" y="2467247"/>
        <a:ext cx="3797159" cy="1233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903F1-AED0-5747-A986-1958F85C7598}">
      <dsp:nvSpPr>
        <dsp:cNvPr id="0" name=""/>
        <dsp:cNvSpPr/>
      </dsp:nvSpPr>
      <dsp:spPr>
        <a:xfrm>
          <a:off x="361333" y="0"/>
          <a:ext cx="4095114" cy="253927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F47A01-AB88-5B42-9E15-748A0E2BA6C0}">
      <dsp:nvSpPr>
        <dsp:cNvPr id="0" name=""/>
        <dsp:cNvSpPr/>
      </dsp:nvSpPr>
      <dsp:spPr>
        <a:xfrm>
          <a:off x="5175" y="761783"/>
          <a:ext cx="1550723" cy="10157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1. </a:t>
          </a:r>
        </a:p>
        <a:p>
          <a:pPr lvl="0" algn="ctr" defTabSz="622300">
            <a:lnSpc>
              <a:spcPct val="90000"/>
            </a:lnSpc>
            <a:spcBef>
              <a:spcPct val="0"/>
            </a:spcBef>
            <a:spcAft>
              <a:spcPct val="35000"/>
            </a:spcAft>
          </a:pPr>
          <a:r>
            <a:rPr lang="es-ES" sz="1400" kern="1200" dirty="0" smtClean="0"/>
            <a:t>Al diagnóstico</a:t>
          </a:r>
          <a:endParaRPr lang="es-ES" sz="1400" kern="1200" dirty="0"/>
        </a:p>
      </dsp:txBody>
      <dsp:txXfrm>
        <a:off x="54758" y="811366"/>
        <a:ext cx="1451557" cy="916544"/>
      </dsp:txXfrm>
    </dsp:sp>
    <dsp:sp modelId="{06CFF8D0-3DB0-BC48-B0DF-1AD99B4B1B37}">
      <dsp:nvSpPr>
        <dsp:cNvPr id="0" name=""/>
        <dsp:cNvSpPr/>
      </dsp:nvSpPr>
      <dsp:spPr>
        <a:xfrm>
          <a:off x="1633529" y="761783"/>
          <a:ext cx="1550723" cy="101571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2. </a:t>
          </a:r>
        </a:p>
        <a:p>
          <a:pPr lvl="0" algn="ctr" defTabSz="622300">
            <a:lnSpc>
              <a:spcPct val="90000"/>
            </a:lnSpc>
            <a:spcBef>
              <a:spcPct val="0"/>
            </a:spcBef>
            <a:spcAft>
              <a:spcPct val="35000"/>
            </a:spcAft>
          </a:pPr>
          <a:r>
            <a:rPr lang="es-ES" sz="1400" kern="1200" dirty="0" smtClean="0"/>
            <a:t>Antes de iniciar la inmunosupresión</a:t>
          </a:r>
          <a:endParaRPr lang="es-ES" sz="1400" kern="1200" dirty="0"/>
        </a:p>
      </dsp:txBody>
      <dsp:txXfrm>
        <a:off x="1683112" y="811366"/>
        <a:ext cx="1451557" cy="916544"/>
      </dsp:txXfrm>
    </dsp:sp>
    <dsp:sp modelId="{67669523-250D-844E-B5A1-844BE922E900}">
      <dsp:nvSpPr>
        <dsp:cNvPr id="0" name=""/>
        <dsp:cNvSpPr/>
      </dsp:nvSpPr>
      <dsp:spPr>
        <a:xfrm>
          <a:off x="3261883" y="761783"/>
          <a:ext cx="1550723" cy="101571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solidFill>
                <a:srgbClr val="FF6600"/>
              </a:solidFill>
            </a:rPr>
            <a:t>3. </a:t>
          </a:r>
        </a:p>
        <a:p>
          <a:pPr lvl="0" algn="ctr" defTabSz="622300">
            <a:lnSpc>
              <a:spcPct val="90000"/>
            </a:lnSpc>
            <a:spcBef>
              <a:spcPct val="0"/>
            </a:spcBef>
            <a:spcAft>
              <a:spcPct val="35000"/>
            </a:spcAft>
          </a:pPr>
          <a:r>
            <a:rPr lang="es-ES" sz="1400" kern="1200" dirty="0" smtClean="0">
              <a:solidFill>
                <a:srgbClr val="FF6600"/>
              </a:solidFill>
            </a:rPr>
            <a:t>Tras iniciar la inmunosupresión</a:t>
          </a:r>
          <a:endParaRPr lang="es-ES" sz="1400" kern="1200" dirty="0">
            <a:solidFill>
              <a:srgbClr val="FF6600"/>
            </a:solidFill>
          </a:endParaRPr>
        </a:p>
      </dsp:txBody>
      <dsp:txXfrm>
        <a:off x="3311466" y="811366"/>
        <a:ext cx="1451557" cy="91654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B73511-D96F-41F7-B3E3-79312A2F4D31}" type="datetimeFigureOut">
              <a:rPr lang="es-ES" smtClean="0"/>
              <a:t>27/4/19</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3504BC-AF3C-4C60-B628-4114CDC7F17A}" type="slidenum">
              <a:rPr lang="es-ES" smtClean="0"/>
              <a:t>‹Nr.›</a:t>
            </a:fld>
            <a:endParaRPr lang="es-ES"/>
          </a:p>
        </p:txBody>
      </p:sp>
    </p:spTree>
    <p:extLst>
      <p:ext uri="{BB962C8B-B14F-4D97-AF65-F5344CB8AC3E}">
        <p14:creationId xmlns:p14="http://schemas.microsoft.com/office/powerpoint/2010/main" val="2610758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334FA-C46A-4D1E-A5F8-EB9B5E8A1966}" type="datetimeFigureOut">
              <a:rPr lang="es-ES" smtClean="0"/>
              <a:t>27/4/19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09298-1EA5-4856-888F-E7CFA176F404}" type="slidenum">
              <a:rPr lang="es-ES" smtClean="0"/>
              <a:t>‹Nr.›</a:t>
            </a:fld>
            <a:endParaRPr lang="es-ES"/>
          </a:p>
        </p:txBody>
      </p:sp>
    </p:spTree>
    <p:extLst>
      <p:ext uri="{BB962C8B-B14F-4D97-AF65-F5344CB8AC3E}">
        <p14:creationId xmlns:p14="http://schemas.microsoft.com/office/powerpoint/2010/main" val="15084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a:p>
        </p:txBody>
      </p:sp>
      <p:sp>
        <p:nvSpPr>
          <p:cNvPr id="4" name="3 Marcador de número de diapositiva"/>
          <p:cNvSpPr>
            <a:spLocks noGrp="1"/>
          </p:cNvSpPr>
          <p:nvPr>
            <p:ph type="sldNum" sz="quarter" idx="10"/>
          </p:nvPr>
        </p:nvSpPr>
        <p:spPr/>
        <p:txBody>
          <a:bodyPr/>
          <a:lstStyle/>
          <a:p>
            <a:pPr>
              <a:defRPr/>
            </a:pPr>
            <a:fld id="{75E5CA84-0192-4982-BBFF-9072A4291233}" type="slidenum">
              <a:rPr lang="es-ES" smtClean="0"/>
              <a:pPr>
                <a:defRPr/>
              </a:pPr>
              <a:t>1</a:t>
            </a:fld>
            <a:endParaRPr lang="es-ES"/>
          </a:p>
        </p:txBody>
      </p:sp>
    </p:spTree>
    <p:extLst>
      <p:ext uri="{BB962C8B-B14F-4D97-AF65-F5344CB8AC3E}">
        <p14:creationId xmlns:p14="http://schemas.microsoft.com/office/powerpoint/2010/main" val="4139080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a:lstStyle/>
          <a:p>
            <a:pPr>
              <a:defRPr/>
            </a:pPr>
            <a:fld id="{2081A017-1149-484D-8176-453A115E92D8}" type="slidenum">
              <a:rPr lang="es-ES"/>
              <a:pPr>
                <a:defRPr/>
              </a:pPr>
              <a:t>23</a:t>
            </a:fld>
            <a:endParaRPr lang="es-ES"/>
          </a:p>
        </p:txBody>
      </p:sp>
      <p:sp>
        <p:nvSpPr>
          <p:cNvPr id="233474"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p:spPr>
      </p:sp>
      <p:sp>
        <p:nvSpPr>
          <p:cNvPr id="233475" name="Rectangle 3"/>
          <p:cNvSpPr>
            <a:spLocks noGrp="1" noChangeArrowheads="1"/>
          </p:cNvSpPr>
          <p:nvPr>
            <p:ph type="body" idx="1"/>
          </p:nvPr>
        </p:nvSpPr>
        <p:spPr bwMode="auto">
          <a:xfrm>
            <a:off x="609600" y="4343400"/>
            <a:ext cx="5334000" cy="4114800"/>
          </a:xfrm>
          <a:noFill/>
        </p:spPr>
        <p:txBody>
          <a:bodyPr wrap="square" numCol="1" anchor="t" anchorCtr="0" compatLnSpc="1">
            <a:prstTxWarp prst="textNoShape">
              <a:avLst/>
            </a:prstTxWarp>
          </a:bodyPr>
          <a:lstStyle/>
          <a:p>
            <a:pPr eaLnBrk="1" hangingPunct="1">
              <a:spcBef>
                <a:spcPct val="0"/>
              </a:spcBef>
            </a:pPr>
            <a:r>
              <a:rPr lang="en-US" smtClean="0"/>
              <a:t>According to the Vienna classification of CD, 3 patient subgroups are distinguished according to disease behaviour: inflammatory, stricturing and penetrating. Cosnes and colleagues evaluated the long-term evolution of disease behaviour of CD in a retrospective study involving 2002 patients. The patients who started with only inflammation tended to develop strictures or fistulae (penetrating disease) over the long term. Of the 2002 patients, 1199 (60%) developed a stricturing (n=254, 21%) or a penetrating (n=945, 79%) complication. Most CD patients will eventually develop a stricturing or penetrating complication and the initial location will determine the type of complication.</a:t>
            </a:r>
          </a:p>
          <a:p>
            <a:pPr eaLnBrk="1" hangingPunct="1">
              <a:spcBef>
                <a:spcPct val="0"/>
              </a:spcBef>
            </a:pPr>
            <a:endParaRPr lang="en-US" smtClean="0"/>
          </a:p>
          <a:p>
            <a:pPr eaLnBrk="1" hangingPunct="1">
              <a:spcBef>
                <a:spcPct val="0"/>
              </a:spcBef>
            </a:pPr>
            <a:r>
              <a:rPr lang="en-US" sz="1000" b="1" smtClean="0"/>
              <a:t>Reference</a:t>
            </a:r>
          </a:p>
          <a:p>
            <a:pPr eaLnBrk="1" hangingPunct="1">
              <a:spcBef>
                <a:spcPct val="0"/>
              </a:spcBef>
            </a:pPr>
            <a:r>
              <a:rPr lang="en-US" sz="1000" smtClean="0"/>
              <a:t>Cosnes J, Cattan S, Blain A, et al. Long-term evolution of disease behavior of Crohn</a:t>
            </a:r>
            <a:r>
              <a:rPr lang="en-US" altLang="es-ES" sz="1000" smtClean="0"/>
              <a:t>’</a:t>
            </a:r>
            <a:r>
              <a:rPr lang="en-US" sz="1000" smtClean="0"/>
              <a:t>s disease. </a:t>
            </a:r>
            <a:r>
              <a:rPr lang="en-US" sz="1000" i="1" smtClean="0"/>
              <a:t>Inflamm Bowel Dis. </a:t>
            </a:r>
            <a:r>
              <a:rPr lang="en-US" sz="1000" smtClean="0"/>
              <a:t>2002;8:244-250.</a:t>
            </a:r>
          </a:p>
        </p:txBody>
      </p:sp>
    </p:spTree>
    <p:extLst>
      <p:ext uri="{BB962C8B-B14F-4D97-AF65-F5344CB8AC3E}">
        <p14:creationId xmlns:p14="http://schemas.microsoft.com/office/powerpoint/2010/main" val="203860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dos maniobras sencillas con un buen perfil de seguridad para mejorar el pronto control de un brote de colitis ulcerosa, son: </a:t>
            </a:r>
          </a:p>
          <a:p>
            <a:r>
              <a:rPr lang="es-ES" i="1" dirty="0" smtClean="0"/>
              <a:t>Muchas veces, el propio paciente, si tiene un buen conocimiento y manejo de su enfermedad lleva a cabo estas modificaciones</a:t>
            </a:r>
          </a:p>
          <a:p>
            <a:pPr lvl="0">
              <a:buNone/>
            </a:pPr>
            <a:r>
              <a:rPr lang="es-ES" i="1" dirty="0" smtClean="0"/>
              <a:t>EC: </a:t>
            </a:r>
            <a:r>
              <a:rPr lang="es-ES" dirty="0" smtClean="0"/>
              <a:t>Los escenarios clínicos en este caso son mucho más variados y difícil de resumirlos en un algoritmo de toma rápida de decisión, así que en este punto la decisión se podrá ceñir al inicio o no de una pauta de corticoides, sistémicos y a su uso adecuado. </a:t>
            </a:r>
          </a:p>
          <a:p>
            <a:r>
              <a:rPr lang="es-ES" dirty="0" smtClean="0"/>
              <a:t> dosis inferiores o superiores no son recomendables, sopesando eficacia y seguridad. También los tiempos de administración y su descenso son muy importantes (ver anexo III). En ocasiones son preferibles algunas formulaciones </a:t>
            </a:r>
            <a:r>
              <a:rPr lang="es-ES" dirty="0" err="1" smtClean="0"/>
              <a:t>corticoideas</a:t>
            </a:r>
            <a:r>
              <a:rPr lang="es-ES" dirty="0" smtClean="0"/>
              <a:t> específicas, como la </a:t>
            </a:r>
            <a:r>
              <a:rPr lang="es-ES" dirty="0" err="1" smtClean="0"/>
              <a:t>budesonida</a:t>
            </a:r>
            <a:r>
              <a:rPr lang="es-ES" dirty="0" smtClean="0"/>
              <a:t> o la </a:t>
            </a:r>
            <a:r>
              <a:rPr lang="es-ES" dirty="0" err="1" smtClean="0"/>
              <a:t>beclometasona</a:t>
            </a:r>
            <a:r>
              <a:rPr lang="es-ES" dirty="0" smtClean="0"/>
              <a:t>). </a:t>
            </a:r>
          </a:p>
          <a:p>
            <a:endParaRPr lang="es-ES" dirty="0"/>
          </a:p>
        </p:txBody>
      </p:sp>
      <p:sp>
        <p:nvSpPr>
          <p:cNvPr id="4" name="3 Marcador de número de diapositiva"/>
          <p:cNvSpPr>
            <a:spLocks noGrp="1"/>
          </p:cNvSpPr>
          <p:nvPr>
            <p:ph type="sldNum" sz="quarter" idx="10"/>
          </p:nvPr>
        </p:nvSpPr>
        <p:spPr/>
        <p:txBody>
          <a:bodyPr/>
          <a:lstStyle/>
          <a:p>
            <a:fld id="{F049274F-75E4-4300-8D23-2D971CE553C5}" type="slidenum">
              <a:rPr lang="es-ES" smtClean="0"/>
              <a:pPr/>
              <a:t>24</a:t>
            </a:fld>
            <a:endParaRPr lang="es-ES"/>
          </a:p>
        </p:txBody>
      </p:sp>
    </p:spTree>
    <p:extLst>
      <p:ext uri="{BB962C8B-B14F-4D97-AF65-F5344CB8AC3E}">
        <p14:creationId xmlns:p14="http://schemas.microsoft.com/office/powerpoint/2010/main" val="1961919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C2A7ED20-37A1-5340-8E2B-6690A4349C3C}" type="slidenum">
              <a:rPr lang="es-ES" altLang="es-ES_tradnl" sz="1200">
                <a:solidFill>
                  <a:srgbClr val="000000"/>
                </a:solidFill>
              </a:rPr>
              <a:pPr/>
              <a:t>35</a:t>
            </a:fld>
            <a:endParaRPr lang="es-ES" altLang="es-ES_tradnl" sz="1200">
              <a:solidFill>
                <a:srgbClr val="000000"/>
              </a:solidFill>
            </a:endParaRPr>
          </a:p>
        </p:txBody>
      </p:sp>
      <p:sp>
        <p:nvSpPr>
          <p:cNvPr id="27651"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2765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88429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9E46E5CC-F4EF-054C-8DB7-6BB25DC02437}" type="slidenum">
              <a:rPr lang="es-ES" altLang="es-ES_tradnl" sz="1200">
                <a:solidFill>
                  <a:srgbClr val="000000"/>
                </a:solidFill>
              </a:rPr>
              <a:pPr/>
              <a:t>37</a:t>
            </a:fld>
            <a:endParaRPr lang="es-ES" altLang="es-ES_tradnl" sz="1200">
              <a:solidFill>
                <a:srgbClr val="000000"/>
              </a:solidFill>
            </a:endParaRPr>
          </a:p>
        </p:txBody>
      </p:sp>
      <p:sp>
        <p:nvSpPr>
          <p:cNvPr id="128003"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28004"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165856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C9CFEE2D-2941-D440-942C-C7C01063466A}" type="slidenum">
              <a:rPr lang="es-ES" altLang="es-ES_tradnl" sz="1200">
                <a:solidFill>
                  <a:srgbClr val="000000"/>
                </a:solidFill>
              </a:rPr>
              <a:pPr/>
              <a:t>38</a:t>
            </a:fld>
            <a:endParaRPr lang="es-ES" altLang="es-ES_tradnl" sz="1200">
              <a:solidFill>
                <a:srgbClr val="000000"/>
              </a:solidFill>
            </a:endParaRPr>
          </a:p>
        </p:txBody>
      </p:sp>
      <p:sp>
        <p:nvSpPr>
          <p:cNvPr id="140291"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4029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123933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BB451AA0-7FFD-0941-B333-8BA1F94536CA}" type="slidenum">
              <a:rPr lang="es-ES" altLang="es-ES_tradnl" sz="1200">
                <a:solidFill>
                  <a:srgbClr val="000000"/>
                </a:solidFill>
              </a:rPr>
              <a:pPr/>
              <a:t>39</a:t>
            </a:fld>
            <a:endParaRPr lang="es-ES" altLang="es-ES_tradnl" sz="1200">
              <a:solidFill>
                <a:srgbClr val="000000"/>
              </a:solidFill>
            </a:endParaRPr>
          </a:p>
        </p:txBody>
      </p:sp>
      <p:sp>
        <p:nvSpPr>
          <p:cNvPr id="155651"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5565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55526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642BC67E-086F-4749-9B7A-FBFF0E6D0606}" type="slidenum">
              <a:rPr lang="es-ES" altLang="es-ES_tradnl" sz="1200">
                <a:solidFill>
                  <a:srgbClr val="000000"/>
                </a:solidFill>
              </a:rPr>
              <a:pPr/>
              <a:t>40</a:t>
            </a:fld>
            <a:endParaRPr lang="es-ES" altLang="es-ES_tradnl" sz="1200">
              <a:solidFill>
                <a:srgbClr val="000000"/>
              </a:solidFill>
            </a:endParaRPr>
          </a:p>
        </p:txBody>
      </p:sp>
      <p:sp>
        <p:nvSpPr>
          <p:cNvPr id="148483"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48484"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139353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36F9AF11-1594-794F-8989-8AE1A92BF61E}" type="slidenum">
              <a:rPr lang="es-ES" altLang="es-ES_tradnl" sz="1200">
                <a:solidFill>
                  <a:srgbClr val="000000"/>
                </a:solidFill>
              </a:rPr>
              <a:pPr/>
              <a:t>41</a:t>
            </a:fld>
            <a:endParaRPr lang="es-ES" altLang="es-ES_tradnl" sz="1200">
              <a:solidFill>
                <a:srgbClr val="000000"/>
              </a:solidFill>
            </a:endParaRPr>
          </a:p>
        </p:txBody>
      </p:sp>
      <p:sp>
        <p:nvSpPr>
          <p:cNvPr id="150531"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5053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72862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9204515B-849B-004F-9C85-14F940AACFFF}" type="slidenum">
              <a:rPr lang="es-ES" altLang="es-ES_tradnl" sz="1200">
                <a:solidFill>
                  <a:srgbClr val="000000"/>
                </a:solidFill>
              </a:rPr>
              <a:pPr/>
              <a:t>42</a:t>
            </a:fld>
            <a:endParaRPr lang="es-ES" altLang="es-ES_tradnl" sz="1200">
              <a:solidFill>
                <a:srgbClr val="000000"/>
              </a:solidFill>
            </a:endParaRPr>
          </a:p>
        </p:txBody>
      </p:sp>
      <p:sp>
        <p:nvSpPr>
          <p:cNvPr id="152579"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52580"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113579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90302AD5-A4B8-5049-BF98-5DD05B09B6EE}" type="slidenum">
              <a:rPr lang="es-ES" altLang="es-ES_tradnl" sz="1200">
                <a:solidFill>
                  <a:srgbClr val="000000"/>
                </a:solidFill>
              </a:rPr>
              <a:pPr/>
              <a:t>2</a:t>
            </a:fld>
            <a:endParaRPr lang="es-ES" altLang="es-ES_tradnl" sz="1200">
              <a:solidFill>
                <a:srgbClr val="000000"/>
              </a:solidFill>
            </a:endParaRPr>
          </a:p>
        </p:txBody>
      </p:sp>
      <p:sp>
        <p:nvSpPr>
          <p:cNvPr id="8195"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8196"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charset="-128"/>
            </a:endParaRPr>
          </a:p>
        </p:txBody>
      </p:sp>
    </p:spTree>
    <p:extLst>
      <p:ext uri="{BB962C8B-B14F-4D97-AF65-F5344CB8AC3E}">
        <p14:creationId xmlns:p14="http://schemas.microsoft.com/office/powerpoint/2010/main" val="12584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1349BAD9-EF5B-4243-8B74-4258DBF79FF5}" type="slidenum">
              <a:rPr lang="es-ES" altLang="es-ES_tradnl" sz="1200">
                <a:solidFill>
                  <a:srgbClr val="000000"/>
                </a:solidFill>
              </a:rPr>
              <a:pPr/>
              <a:t>4</a:t>
            </a:fld>
            <a:endParaRPr lang="es-ES" altLang="es-ES_tradnl" sz="1200">
              <a:solidFill>
                <a:srgbClr val="000000"/>
              </a:solidFill>
            </a:endParaRPr>
          </a:p>
        </p:txBody>
      </p:sp>
      <p:sp>
        <p:nvSpPr>
          <p:cNvPr id="10243"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r" eaLnBrk="1" hangingPunct="1">
              <a:buSzPct val="100000"/>
            </a:pPr>
            <a:fld id="{BA3EE314-4318-3940-8499-749893CD7DE9}" type="slidenum">
              <a:rPr lang="es-ES" altLang="es-ES_tradnl" sz="1200">
                <a:solidFill>
                  <a:srgbClr val="000000"/>
                </a:solidFill>
              </a:rPr>
              <a:pPr algn="r" eaLnBrk="1" hangingPunct="1">
                <a:buSzPct val="100000"/>
              </a:pPr>
              <a:t>4</a:t>
            </a:fld>
            <a:endParaRPr lang="es-ES" altLang="es-ES_tradnl" sz="1200">
              <a:solidFill>
                <a:srgbClr val="000000"/>
              </a:solidFill>
            </a:endParaRPr>
          </a:p>
        </p:txBody>
      </p:sp>
      <p:sp>
        <p:nvSpPr>
          <p:cNvPr id="10244" name="Text Box 2"/>
          <p:cNvSpPr>
            <a:spLocks noGrp="1" noRot="1" noChangeAspect="1" noChangeArrowheads="1" noTextEdit="1"/>
          </p:cNvSpPr>
          <p:nvPr>
            <p:ph type="sldImg"/>
          </p:nvPr>
        </p:nvSpPr>
        <p:spPr>
          <a:xfrm>
            <a:off x="1338263" y="914400"/>
            <a:ext cx="4181475" cy="3135313"/>
          </a:xfrm>
          <a:solidFill>
            <a:srgbClr val="FFFFFF"/>
          </a:solidFill>
          <a:ln/>
        </p:spPr>
      </p:sp>
      <p:sp>
        <p:nvSpPr>
          <p:cNvPr id="10245" name="Text Box 3"/>
          <p:cNvSpPr txBox="1">
            <a:spLocks noChangeArrowheads="1"/>
          </p:cNvSpPr>
          <p:nvPr/>
        </p:nvSpPr>
        <p:spPr bwMode="auto">
          <a:xfrm>
            <a:off x="1046163" y="4352925"/>
            <a:ext cx="4770437"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charset="0"/>
              <a:buNone/>
            </a:pPr>
            <a:endParaRPr lang="es-ES_tradnl" altLang="es-ES_tradnl"/>
          </a:p>
        </p:txBody>
      </p:sp>
    </p:spTree>
    <p:extLst>
      <p:ext uri="{BB962C8B-B14F-4D97-AF65-F5344CB8AC3E}">
        <p14:creationId xmlns:p14="http://schemas.microsoft.com/office/powerpoint/2010/main" val="105478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fld id="{37F8E1D4-970E-6D43-B777-F23E8CF520B0}" type="slidenum">
              <a:rPr lang="es-ES" altLang="es-ES_tradnl" sz="1200">
                <a:solidFill>
                  <a:srgbClr val="000000"/>
                </a:solidFill>
              </a:rPr>
              <a:pPr/>
              <a:t>5</a:t>
            </a:fld>
            <a:endParaRPr lang="es-ES" altLang="es-ES_tradnl" sz="1200">
              <a:solidFill>
                <a:srgbClr val="000000"/>
              </a:solidFill>
            </a:endParaRPr>
          </a:p>
        </p:txBody>
      </p:sp>
      <p:sp>
        <p:nvSpPr>
          <p:cNvPr id="12291"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r" eaLnBrk="1" hangingPunct="1">
              <a:buSzPct val="100000"/>
            </a:pPr>
            <a:fld id="{15624986-9620-994E-B164-9D28C195AF8B}" type="slidenum">
              <a:rPr lang="es-ES" altLang="es-ES_tradnl" sz="1200">
                <a:solidFill>
                  <a:srgbClr val="000000"/>
                </a:solidFill>
                <a:latin typeface="Calibri" charset="0"/>
              </a:rPr>
              <a:pPr algn="r" eaLnBrk="1" hangingPunct="1">
                <a:buSzPct val="100000"/>
              </a:pPr>
              <a:t>5</a:t>
            </a:fld>
            <a:endParaRPr lang="es-ES" altLang="es-ES_tradnl" sz="1200">
              <a:solidFill>
                <a:srgbClr val="000000"/>
              </a:solidFill>
              <a:latin typeface="Calibri" charset="0"/>
            </a:endParaRPr>
          </a:p>
        </p:txBody>
      </p:sp>
      <p:sp>
        <p:nvSpPr>
          <p:cNvPr id="12292" name="Text Box 2"/>
          <p:cNvSpPr>
            <a:spLocks noGrp="1" noRot="1" noChangeAspect="1" noChangeArrowheads="1" noTextEdit="1"/>
          </p:cNvSpPr>
          <p:nvPr>
            <p:ph type="sldImg"/>
          </p:nvPr>
        </p:nvSpPr>
        <p:spPr>
          <a:xfrm>
            <a:off x="1143000" y="685800"/>
            <a:ext cx="4572000" cy="3429000"/>
          </a:xfrm>
          <a:solidFill>
            <a:srgbClr val="FFFFFF"/>
          </a:solidFill>
          <a:ln/>
        </p:spPr>
      </p:sp>
      <p:sp>
        <p:nvSpPr>
          <p:cNvPr id="12293" name="Text Box 3"/>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charset="0"/>
              <a:buNone/>
            </a:pPr>
            <a:endParaRPr lang="es-ES_tradnl" altLang="es-ES_tradnl"/>
          </a:p>
        </p:txBody>
      </p:sp>
    </p:spTree>
    <p:extLst>
      <p:ext uri="{BB962C8B-B14F-4D97-AF65-F5344CB8AC3E}">
        <p14:creationId xmlns:p14="http://schemas.microsoft.com/office/powerpoint/2010/main" val="596058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charset="0"/>
                <a:ea typeface="MS PGothic" charset="0"/>
                <a:cs typeface="MS PGothic" charset="0"/>
              </a:defRPr>
            </a:lvl1pPr>
            <a:lvl2pPr marL="651344" indent="-250517">
              <a:defRPr sz="1800">
                <a:solidFill>
                  <a:schemeClr val="tx1"/>
                </a:solidFill>
                <a:latin typeface="Times" charset="0"/>
                <a:ea typeface="MS PGothic" charset="0"/>
                <a:cs typeface="MS PGothic" charset="0"/>
              </a:defRPr>
            </a:lvl2pPr>
            <a:lvl3pPr marL="1002068" indent="-200414">
              <a:defRPr sz="1800">
                <a:solidFill>
                  <a:schemeClr val="tx1"/>
                </a:solidFill>
                <a:latin typeface="Times" charset="0"/>
                <a:ea typeface="MS PGothic" charset="0"/>
                <a:cs typeface="MS PGothic" charset="0"/>
              </a:defRPr>
            </a:lvl3pPr>
            <a:lvl4pPr marL="1402895" indent="-200414">
              <a:defRPr sz="1800">
                <a:solidFill>
                  <a:schemeClr val="tx1"/>
                </a:solidFill>
                <a:latin typeface="Times" charset="0"/>
                <a:ea typeface="MS PGothic" charset="0"/>
                <a:cs typeface="MS PGothic" charset="0"/>
              </a:defRPr>
            </a:lvl4pPr>
            <a:lvl5pPr marL="1803723" indent="-200414">
              <a:defRPr sz="1800">
                <a:solidFill>
                  <a:schemeClr val="tx1"/>
                </a:solidFill>
                <a:latin typeface="Times" charset="0"/>
                <a:ea typeface="MS PGothic" charset="0"/>
                <a:cs typeface="MS PGothic" charset="0"/>
              </a:defRPr>
            </a:lvl5pPr>
            <a:lvl6pPr marL="2204550" indent="-200414" eaLnBrk="0" fontAlgn="base" hangingPunct="0">
              <a:spcBef>
                <a:spcPct val="0"/>
              </a:spcBef>
              <a:spcAft>
                <a:spcPct val="0"/>
              </a:spcAft>
              <a:defRPr sz="1800">
                <a:solidFill>
                  <a:schemeClr val="tx1"/>
                </a:solidFill>
                <a:latin typeface="Times" charset="0"/>
                <a:ea typeface="MS PGothic" charset="0"/>
                <a:cs typeface="MS PGothic" charset="0"/>
              </a:defRPr>
            </a:lvl6pPr>
            <a:lvl7pPr marL="2605377" indent="-200414" eaLnBrk="0" fontAlgn="base" hangingPunct="0">
              <a:spcBef>
                <a:spcPct val="0"/>
              </a:spcBef>
              <a:spcAft>
                <a:spcPct val="0"/>
              </a:spcAft>
              <a:defRPr sz="1800">
                <a:solidFill>
                  <a:schemeClr val="tx1"/>
                </a:solidFill>
                <a:latin typeface="Times" charset="0"/>
                <a:ea typeface="MS PGothic" charset="0"/>
                <a:cs typeface="MS PGothic" charset="0"/>
              </a:defRPr>
            </a:lvl7pPr>
            <a:lvl8pPr marL="3006204" indent="-200414" eaLnBrk="0" fontAlgn="base" hangingPunct="0">
              <a:spcBef>
                <a:spcPct val="0"/>
              </a:spcBef>
              <a:spcAft>
                <a:spcPct val="0"/>
              </a:spcAft>
              <a:defRPr sz="1800">
                <a:solidFill>
                  <a:schemeClr val="tx1"/>
                </a:solidFill>
                <a:latin typeface="Times" charset="0"/>
                <a:ea typeface="MS PGothic" charset="0"/>
                <a:cs typeface="MS PGothic" charset="0"/>
              </a:defRPr>
            </a:lvl8pPr>
            <a:lvl9pPr marL="3407032" indent="-200414" eaLnBrk="0" fontAlgn="base" hangingPunct="0">
              <a:spcBef>
                <a:spcPct val="0"/>
              </a:spcBef>
              <a:spcAft>
                <a:spcPct val="0"/>
              </a:spcAft>
              <a:defRPr sz="1800">
                <a:solidFill>
                  <a:schemeClr val="tx1"/>
                </a:solidFill>
                <a:latin typeface="Times" charset="0"/>
                <a:ea typeface="MS PGothic" charset="0"/>
                <a:cs typeface="MS PGothic" charset="0"/>
              </a:defRPr>
            </a:lvl9pPr>
          </a:lstStyle>
          <a:p>
            <a:fld id="{D52BB15F-807E-4442-BC09-60C55A2D626B}" type="slidenum">
              <a:rPr lang="es-ES_tradnl" sz="1100"/>
              <a:pPr/>
              <a:t>12</a:t>
            </a:fld>
            <a:endParaRPr lang="es-ES_tradnl" sz="11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atin typeface="Times" charset="0"/>
                <a:ea typeface="MS PGothic" charset="0"/>
              </a:rPr>
              <a:t>El diagnóstico diferencial debe establecerse con todas las enfermedades que cursen con un cuadro clínico similar, que al menos contenga</a:t>
            </a:r>
          </a:p>
          <a:p>
            <a:r>
              <a:rPr lang="pt-BR">
                <a:latin typeface="Times" charset="0"/>
                <a:ea typeface="MS PGothic" charset="0"/>
              </a:rPr>
              <a:t>dolor abdominal, diarrea o rectorragias. </a:t>
            </a:r>
            <a:r>
              <a:rPr lang="es-ES">
                <a:latin typeface="Times" charset="0"/>
                <a:ea typeface="MS PGothic" charset="0"/>
              </a:rPr>
              <a:t>Son muchas las entidades que plantean diagnóstico diferencial, pero cabe recordar algunas más importantes. </a:t>
            </a:r>
          </a:p>
          <a:p>
            <a:r>
              <a:rPr lang="es-ES">
                <a:latin typeface="Times" charset="0"/>
                <a:ea typeface="MS PGothic" charset="0"/>
              </a:rPr>
              <a:t>• Por su frecuencia, el síndrome de intestino irritable, señalado por la </a:t>
            </a:r>
            <a:r>
              <a:rPr lang="pt-BR">
                <a:latin typeface="Times" charset="0"/>
                <a:ea typeface="MS PGothic" charset="0"/>
              </a:rPr>
              <a:t>ausencia de signos de alarma (anemia, VSG o proteína C reactiva elevadas,</a:t>
            </a:r>
          </a:p>
          <a:p>
            <a:r>
              <a:rPr lang="es-ES">
                <a:latin typeface="Times" charset="0"/>
                <a:ea typeface="MS PGothic" charset="0"/>
              </a:rPr>
              <a:t>pérdida de peso), junto con la normalidad de las exploraciones complementarias.</a:t>
            </a:r>
          </a:p>
          <a:p>
            <a:r>
              <a:rPr lang="es-ES">
                <a:latin typeface="Times" charset="0"/>
                <a:ea typeface="MS PGothic" charset="0"/>
              </a:rPr>
              <a:t>• En el episodio inicial agudo de la EC de localización ileal o ileocólica debemos considerar todo el espectro de las ileítis agudas y cuadros</a:t>
            </a:r>
          </a:p>
          <a:p>
            <a:r>
              <a:rPr lang="es-ES">
                <a:latin typeface="Times" charset="0"/>
                <a:ea typeface="MS PGothic" charset="0"/>
              </a:rPr>
              <a:t>similares, incluyendo la apendicitis aguda, la patología ginecológica (absceso tubo-ovárico, enfermedad inflamatoria pélvica,</a:t>
            </a:r>
          </a:p>
          <a:p>
            <a:r>
              <a:rPr lang="es-ES">
                <a:latin typeface="Times" charset="0"/>
                <a:ea typeface="MS PGothic" charset="0"/>
              </a:rPr>
              <a:t>embarazo ectópico) y las ileítis infecciosas (yersiniosis, tuberculosis, amebiasis…).</a:t>
            </a:r>
          </a:p>
          <a:p>
            <a:r>
              <a:rPr lang="es-ES">
                <a:latin typeface="Times" charset="0"/>
                <a:ea typeface="MS PGothic" charset="0"/>
              </a:rPr>
              <a:t>+ El problema más común en el diagnóstico diferencial de los cuadros iniciales de la EICI, especialmente la CU y la EC de colon, se presenta con</a:t>
            </a:r>
          </a:p>
          <a:p>
            <a:r>
              <a:rPr lang="es-ES">
                <a:latin typeface="Times" charset="0"/>
                <a:ea typeface="MS PGothic" charset="0"/>
              </a:rPr>
              <a:t>las colitis infecciosas. Ojo, que no siempre una colitis infecciosa tiene cultivo positivo, y a veces los autores denominan a estos cuadros colitis agudas autolimitadas. Entre los principales agentes patógenos implicados están </a:t>
            </a:r>
            <a:r>
              <a:rPr lang="es-ES" i="1">
                <a:latin typeface="Times" charset="0"/>
                <a:ea typeface="MS PGothic" charset="0"/>
              </a:rPr>
              <a:t>Yersinia spp., Shigella spp., Campylobacter spp., la amebiasis y la</a:t>
            </a:r>
          </a:p>
          <a:p>
            <a:r>
              <a:rPr lang="es-ES">
                <a:latin typeface="Times" charset="0"/>
                <a:ea typeface="MS PGothic" charset="0"/>
              </a:rPr>
              <a:t>giardiasis, que producen un cuadro clínico muy similar a la CU.</a:t>
            </a:r>
          </a:p>
          <a:p>
            <a:r>
              <a:rPr lang="es-ES">
                <a:latin typeface="Times" charset="0"/>
                <a:ea typeface="MS PGothic" charset="0"/>
              </a:rPr>
              <a:t>• En los pacientes inmunodeprimidos (VIH, quimioterapia, trasplante) se pueden producir infecciones intestinales por gérmenes oportunistas</a:t>
            </a:r>
          </a:p>
          <a:p>
            <a:r>
              <a:rPr lang="pt-BR">
                <a:latin typeface="Times" charset="0"/>
                <a:ea typeface="MS PGothic" charset="0"/>
              </a:rPr>
              <a:t>como hongos (criptosporidios, isospora), bacterias (</a:t>
            </a:r>
            <a:r>
              <a:rPr lang="pt-BR" i="1">
                <a:latin typeface="Times" charset="0"/>
                <a:ea typeface="MS PGothic" charset="0"/>
              </a:rPr>
              <a:t>Mycobacterium </a:t>
            </a:r>
            <a:r>
              <a:rPr lang="es-ES" i="1">
                <a:latin typeface="Times" charset="0"/>
                <a:ea typeface="MS PGothic" charset="0"/>
              </a:rPr>
              <a:t>avium) o virus (CMV).</a:t>
            </a:r>
          </a:p>
          <a:p>
            <a:r>
              <a:rPr lang="es-ES">
                <a:latin typeface="Times" charset="0"/>
                <a:ea typeface="MS PGothic" charset="0"/>
              </a:rPr>
              <a:t>• Por otra parte, algunos gérmenes responsables de enfermedades de transmisión sexual (herpes simple, clamidias, </a:t>
            </a:r>
            <a:r>
              <a:rPr lang="es-ES" i="1">
                <a:latin typeface="Times" charset="0"/>
                <a:ea typeface="MS PGothic" charset="0"/>
              </a:rPr>
              <a:t>Neisseria gonorrhoeae,</a:t>
            </a:r>
          </a:p>
          <a:p>
            <a:r>
              <a:rPr lang="es-ES" i="1">
                <a:latin typeface="Times" charset="0"/>
                <a:ea typeface="MS PGothic" charset="0"/>
              </a:rPr>
              <a:t>Treponema pallidum) pueden producir un cuadro clínico similar. </a:t>
            </a:r>
          </a:p>
          <a:p>
            <a:r>
              <a:rPr lang="es-ES">
                <a:latin typeface="Times" charset="0"/>
                <a:ea typeface="MS PGothic" charset="0"/>
              </a:rPr>
              <a:t>• Las neoplasias digestivas, especialmente el adenocarcinoma de colon y el linfoma intestinal, han de tenerse siempre en cuenta.</a:t>
            </a:r>
          </a:p>
          <a:p>
            <a:r>
              <a:rPr lang="es-ES">
                <a:latin typeface="Times" charset="0"/>
                <a:ea typeface="MS PGothic" charset="0"/>
              </a:rPr>
              <a:t>• Otras: colitis microscópica, enfermedad celiaca, colitis isquémica, colitis asociada a divertículos, colitis por fármacos, hipertiroidismo, etc.</a:t>
            </a:r>
          </a:p>
          <a:p>
            <a:pPr eaLnBrk="1" hangingPunct="1"/>
            <a:endParaRPr lang="es-ES">
              <a:latin typeface="Times" charset="0"/>
              <a:ea typeface="MS PGothic" charset="0"/>
            </a:endParaRPr>
          </a:p>
        </p:txBody>
      </p:sp>
    </p:spTree>
    <p:extLst>
      <p:ext uri="{BB962C8B-B14F-4D97-AF65-F5344CB8AC3E}">
        <p14:creationId xmlns:p14="http://schemas.microsoft.com/office/powerpoint/2010/main" val="171346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charset="0"/>
                <a:ea typeface="MS PGothic" charset="0"/>
                <a:cs typeface="MS PGothic" charset="0"/>
              </a:defRPr>
            </a:lvl1pPr>
            <a:lvl2pPr marL="651344" indent="-250517">
              <a:defRPr sz="1800">
                <a:solidFill>
                  <a:schemeClr val="tx1"/>
                </a:solidFill>
                <a:latin typeface="Times" charset="0"/>
                <a:ea typeface="MS PGothic" charset="0"/>
                <a:cs typeface="MS PGothic" charset="0"/>
              </a:defRPr>
            </a:lvl2pPr>
            <a:lvl3pPr marL="1002068" indent="-200414">
              <a:defRPr sz="1800">
                <a:solidFill>
                  <a:schemeClr val="tx1"/>
                </a:solidFill>
                <a:latin typeface="Times" charset="0"/>
                <a:ea typeface="MS PGothic" charset="0"/>
                <a:cs typeface="MS PGothic" charset="0"/>
              </a:defRPr>
            </a:lvl3pPr>
            <a:lvl4pPr marL="1402895" indent="-200414">
              <a:defRPr sz="1800">
                <a:solidFill>
                  <a:schemeClr val="tx1"/>
                </a:solidFill>
                <a:latin typeface="Times" charset="0"/>
                <a:ea typeface="MS PGothic" charset="0"/>
                <a:cs typeface="MS PGothic" charset="0"/>
              </a:defRPr>
            </a:lvl4pPr>
            <a:lvl5pPr marL="1803723" indent="-200414">
              <a:defRPr sz="1800">
                <a:solidFill>
                  <a:schemeClr val="tx1"/>
                </a:solidFill>
                <a:latin typeface="Times" charset="0"/>
                <a:ea typeface="MS PGothic" charset="0"/>
                <a:cs typeface="MS PGothic" charset="0"/>
              </a:defRPr>
            </a:lvl5pPr>
            <a:lvl6pPr marL="2204550" indent="-200414" eaLnBrk="0" fontAlgn="base" hangingPunct="0">
              <a:spcBef>
                <a:spcPct val="0"/>
              </a:spcBef>
              <a:spcAft>
                <a:spcPct val="0"/>
              </a:spcAft>
              <a:defRPr sz="1800">
                <a:solidFill>
                  <a:schemeClr val="tx1"/>
                </a:solidFill>
                <a:latin typeface="Times" charset="0"/>
                <a:ea typeface="MS PGothic" charset="0"/>
                <a:cs typeface="MS PGothic" charset="0"/>
              </a:defRPr>
            </a:lvl6pPr>
            <a:lvl7pPr marL="2605377" indent="-200414" eaLnBrk="0" fontAlgn="base" hangingPunct="0">
              <a:spcBef>
                <a:spcPct val="0"/>
              </a:spcBef>
              <a:spcAft>
                <a:spcPct val="0"/>
              </a:spcAft>
              <a:defRPr sz="1800">
                <a:solidFill>
                  <a:schemeClr val="tx1"/>
                </a:solidFill>
                <a:latin typeface="Times" charset="0"/>
                <a:ea typeface="MS PGothic" charset="0"/>
                <a:cs typeface="MS PGothic" charset="0"/>
              </a:defRPr>
            </a:lvl7pPr>
            <a:lvl8pPr marL="3006204" indent="-200414" eaLnBrk="0" fontAlgn="base" hangingPunct="0">
              <a:spcBef>
                <a:spcPct val="0"/>
              </a:spcBef>
              <a:spcAft>
                <a:spcPct val="0"/>
              </a:spcAft>
              <a:defRPr sz="1800">
                <a:solidFill>
                  <a:schemeClr val="tx1"/>
                </a:solidFill>
                <a:latin typeface="Times" charset="0"/>
                <a:ea typeface="MS PGothic" charset="0"/>
                <a:cs typeface="MS PGothic" charset="0"/>
              </a:defRPr>
            </a:lvl8pPr>
            <a:lvl9pPr marL="3407032" indent="-200414" eaLnBrk="0" fontAlgn="base" hangingPunct="0">
              <a:spcBef>
                <a:spcPct val="0"/>
              </a:spcBef>
              <a:spcAft>
                <a:spcPct val="0"/>
              </a:spcAft>
              <a:defRPr sz="1800">
                <a:solidFill>
                  <a:schemeClr val="tx1"/>
                </a:solidFill>
                <a:latin typeface="Times" charset="0"/>
                <a:ea typeface="MS PGothic" charset="0"/>
                <a:cs typeface="MS PGothic" charset="0"/>
              </a:defRPr>
            </a:lvl9pPr>
          </a:lstStyle>
          <a:p>
            <a:fld id="{58A6CAEF-01AF-D047-B11F-9870AF06CE59}" type="slidenum">
              <a:rPr lang="es-ES_tradnl" sz="1100"/>
              <a:pPr/>
              <a:t>13</a:t>
            </a:fld>
            <a:endParaRPr lang="es-ES_tradnl" sz="11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atin typeface="Times" charset="0"/>
                <a:ea typeface="MS PGothic" charset="0"/>
              </a:rPr>
              <a:t>Para el diagnóstico de EII no existe un patrón de oro y se deben tener en cuenta tanto los datos clínicos como los resultados de laboratorio, endoscopicos, histológicos y radiológicos</a:t>
            </a:r>
          </a:p>
        </p:txBody>
      </p:sp>
    </p:spTree>
    <p:extLst>
      <p:ext uri="{BB962C8B-B14F-4D97-AF65-F5344CB8AC3E}">
        <p14:creationId xmlns:p14="http://schemas.microsoft.com/office/powerpoint/2010/main" val="777983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charset="0"/>
                <a:ea typeface="MS PGothic" charset="0"/>
                <a:cs typeface="MS PGothic" charset="0"/>
              </a:defRPr>
            </a:lvl1pPr>
            <a:lvl2pPr marL="651344" indent="-250517">
              <a:defRPr sz="1800">
                <a:solidFill>
                  <a:schemeClr val="tx1"/>
                </a:solidFill>
                <a:latin typeface="Times" charset="0"/>
                <a:ea typeface="MS PGothic" charset="0"/>
                <a:cs typeface="MS PGothic" charset="0"/>
              </a:defRPr>
            </a:lvl2pPr>
            <a:lvl3pPr marL="1002068" indent="-200414">
              <a:defRPr sz="1800">
                <a:solidFill>
                  <a:schemeClr val="tx1"/>
                </a:solidFill>
                <a:latin typeface="Times" charset="0"/>
                <a:ea typeface="MS PGothic" charset="0"/>
                <a:cs typeface="MS PGothic" charset="0"/>
              </a:defRPr>
            </a:lvl3pPr>
            <a:lvl4pPr marL="1402895" indent="-200414">
              <a:defRPr sz="1800">
                <a:solidFill>
                  <a:schemeClr val="tx1"/>
                </a:solidFill>
                <a:latin typeface="Times" charset="0"/>
                <a:ea typeface="MS PGothic" charset="0"/>
                <a:cs typeface="MS PGothic" charset="0"/>
              </a:defRPr>
            </a:lvl4pPr>
            <a:lvl5pPr marL="1803723" indent="-200414">
              <a:defRPr sz="1800">
                <a:solidFill>
                  <a:schemeClr val="tx1"/>
                </a:solidFill>
                <a:latin typeface="Times" charset="0"/>
                <a:ea typeface="MS PGothic" charset="0"/>
                <a:cs typeface="MS PGothic" charset="0"/>
              </a:defRPr>
            </a:lvl5pPr>
            <a:lvl6pPr marL="2204550" indent="-200414" eaLnBrk="0" fontAlgn="base" hangingPunct="0">
              <a:spcBef>
                <a:spcPct val="0"/>
              </a:spcBef>
              <a:spcAft>
                <a:spcPct val="0"/>
              </a:spcAft>
              <a:defRPr sz="1800">
                <a:solidFill>
                  <a:schemeClr val="tx1"/>
                </a:solidFill>
                <a:latin typeface="Times" charset="0"/>
                <a:ea typeface="MS PGothic" charset="0"/>
                <a:cs typeface="MS PGothic" charset="0"/>
              </a:defRPr>
            </a:lvl6pPr>
            <a:lvl7pPr marL="2605377" indent="-200414" eaLnBrk="0" fontAlgn="base" hangingPunct="0">
              <a:spcBef>
                <a:spcPct val="0"/>
              </a:spcBef>
              <a:spcAft>
                <a:spcPct val="0"/>
              </a:spcAft>
              <a:defRPr sz="1800">
                <a:solidFill>
                  <a:schemeClr val="tx1"/>
                </a:solidFill>
                <a:latin typeface="Times" charset="0"/>
                <a:ea typeface="MS PGothic" charset="0"/>
                <a:cs typeface="MS PGothic" charset="0"/>
              </a:defRPr>
            </a:lvl7pPr>
            <a:lvl8pPr marL="3006204" indent="-200414" eaLnBrk="0" fontAlgn="base" hangingPunct="0">
              <a:spcBef>
                <a:spcPct val="0"/>
              </a:spcBef>
              <a:spcAft>
                <a:spcPct val="0"/>
              </a:spcAft>
              <a:defRPr sz="1800">
                <a:solidFill>
                  <a:schemeClr val="tx1"/>
                </a:solidFill>
                <a:latin typeface="Times" charset="0"/>
                <a:ea typeface="MS PGothic" charset="0"/>
                <a:cs typeface="MS PGothic" charset="0"/>
              </a:defRPr>
            </a:lvl8pPr>
            <a:lvl9pPr marL="3407032" indent="-200414" eaLnBrk="0" fontAlgn="base" hangingPunct="0">
              <a:spcBef>
                <a:spcPct val="0"/>
              </a:spcBef>
              <a:spcAft>
                <a:spcPct val="0"/>
              </a:spcAft>
              <a:defRPr sz="1800">
                <a:solidFill>
                  <a:schemeClr val="tx1"/>
                </a:solidFill>
                <a:latin typeface="Times" charset="0"/>
                <a:ea typeface="MS PGothic" charset="0"/>
                <a:cs typeface="MS PGothic" charset="0"/>
              </a:defRPr>
            </a:lvl9pPr>
          </a:lstStyle>
          <a:p>
            <a:fld id="{E30A671A-5C80-7842-8AD9-F7DC26EB8630}" type="slidenum">
              <a:rPr lang="es-ES_tradnl" sz="1100"/>
              <a:pPr/>
              <a:t>14</a:t>
            </a:fld>
            <a:endParaRPr lang="es-ES_tradnl" sz="11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8352" indent="-278352">
              <a:lnSpc>
                <a:spcPct val="105000"/>
              </a:lnSpc>
            </a:pPr>
            <a:r>
              <a:rPr lang="ca-ES">
                <a:solidFill>
                  <a:schemeClr val="hlink"/>
                </a:solidFill>
                <a:latin typeface="Tahoma" charset="0"/>
                <a:ea typeface="MS PGothic" charset="0"/>
              </a:rPr>
              <a:t>Marcadores serológicos como la PCR la cual está presente en mímina cantidad en plasma y aumenta en respuesta a la inflamación / lesión: rápidamente (detectable en 6-10 h), ante discretos estímulos inflamatorios, su incremento porcentual puede ser muy grande, útil para diferenciar de patología funcional. </a:t>
            </a:r>
          </a:p>
          <a:p>
            <a:pPr marL="278352" indent="-278352"/>
            <a:r>
              <a:rPr lang="ca-ES">
                <a:solidFill>
                  <a:schemeClr val="hlink"/>
                </a:solidFill>
                <a:latin typeface="Tahoma" charset="0"/>
                <a:ea typeface="MS PGothic" charset="0"/>
              </a:rPr>
              <a:t>Marcadores fecales como la calprotectina: </a:t>
            </a:r>
            <a:r>
              <a:rPr lang="es-ES">
                <a:latin typeface="Times" charset="0"/>
                <a:ea typeface="MS PGothic" charset="0"/>
              </a:rPr>
              <a:t>proteína procedente de los neutrófilos que traduciría la migración de estos a través de la pared intestinal inflamada hasta la mucosa. La calprotectina permanece estable en heces 7 días y sus niveles se correlacionan bien con la actividad inflamatoria endoscópica e histológica. Ofrece una alta sensibilidad diagnóstica, aunque es poco específica. Se ha propuesto para la distinción frente a patología funcional (valor predictivo positivo para la EII, frente al síndrome de intestino irritable, del 85-90%) y para la previsión de las recidivas en EII. Otros marcadores estudiados son la lactoferrina o la elastasa fecal</a:t>
            </a:r>
            <a:endParaRPr lang="ca-ES">
              <a:solidFill>
                <a:schemeClr val="hlink"/>
              </a:solidFill>
              <a:latin typeface="Tahoma" charset="0"/>
              <a:ea typeface="MS PGothic" charset="0"/>
            </a:endParaRPr>
          </a:p>
        </p:txBody>
      </p:sp>
    </p:spTree>
    <p:extLst>
      <p:ext uri="{BB962C8B-B14F-4D97-AF65-F5344CB8AC3E}">
        <p14:creationId xmlns:p14="http://schemas.microsoft.com/office/powerpoint/2010/main" val="125931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charset="0"/>
                <a:ea typeface="MS PGothic" charset="0"/>
                <a:cs typeface="MS PGothic" charset="0"/>
              </a:defRPr>
            </a:lvl1pPr>
            <a:lvl2pPr marL="651344" indent="-250517">
              <a:defRPr sz="1800">
                <a:solidFill>
                  <a:schemeClr val="tx1"/>
                </a:solidFill>
                <a:latin typeface="Times" charset="0"/>
                <a:ea typeface="MS PGothic" charset="0"/>
                <a:cs typeface="MS PGothic" charset="0"/>
              </a:defRPr>
            </a:lvl2pPr>
            <a:lvl3pPr marL="1002068" indent="-200414">
              <a:defRPr sz="1800">
                <a:solidFill>
                  <a:schemeClr val="tx1"/>
                </a:solidFill>
                <a:latin typeface="Times" charset="0"/>
                <a:ea typeface="MS PGothic" charset="0"/>
                <a:cs typeface="MS PGothic" charset="0"/>
              </a:defRPr>
            </a:lvl3pPr>
            <a:lvl4pPr marL="1402895" indent="-200414">
              <a:defRPr sz="1800">
                <a:solidFill>
                  <a:schemeClr val="tx1"/>
                </a:solidFill>
                <a:latin typeface="Times" charset="0"/>
                <a:ea typeface="MS PGothic" charset="0"/>
                <a:cs typeface="MS PGothic" charset="0"/>
              </a:defRPr>
            </a:lvl4pPr>
            <a:lvl5pPr marL="1803723" indent="-200414">
              <a:defRPr sz="1800">
                <a:solidFill>
                  <a:schemeClr val="tx1"/>
                </a:solidFill>
                <a:latin typeface="Times" charset="0"/>
                <a:ea typeface="MS PGothic" charset="0"/>
                <a:cs typeface="MS PGothic" charset="0"/>
              </a:defRPr>
            </a:lvl5pPr>
            <a:lvl6pPr marL="2204550" indent="-200414" eaLnBrk="0" fontAlgn="base" hangingPunct="0">
              <a:spcBef>
                <a:spcPct val="0"/>
              </a:spcBef>
              <a:spcAft>
                <a:spcPct val="0"/>
              </a:spcAft>
              <a:defRPr sz="1800">
                <a:solidFill>
                  <a:schemeClr val="tx1"/>
                </a:solidFill>
                <a:latin typeface="Times" charset="0"/>
                <a:ea typeface="MS PGothic" charset="0"/>
                <a:cs typeface="MS PGothic" charset="0"/>
              </a:defRPr>
            </a:lvl6pPr>
            <a:lvl7pPr marL="2605377" indent="-200414" eaLnBrk="0" fontAlgn="base" hangingPunct="0">
              <a:spcBef>
                <a:spcPct val="0"/>
              </a:spcBef>
              <a:spcAft>
                <a:spcPct val="0"/>
              </a:spcAft>
              <a:defRPr sz="1800">
                <a:solidFill>
                  <a:schemeClr val="tx1"/>
                </a:solidFill>
                <a:latin typeface="Times" charset="0"/>
                <a:ea typeface="MS PGothic" charset="0"/>
                <a:cs typeface="MS PGothic" charset="0"/>
              </a:defRPr>
            </a:lvl7pPr>
            <a:lvl8pPr marL="3006204" indent="-200414" eaLnBrk="0" fontAlgn="base" hangingPunct="0">
              <a:spcBef>
                <a:spcPct val="0"/>
              </a:spcBef>
              <a:spcAft>
                <a:spcPct val="0"/>
              </a:spcAft>
              <a:defRPr sz="1800">
                <a:solidFill>
                  <a:schemeClr val="tx1"/>
                </a:solidFill>
                <a:latin typeface="Times" charset="0"/>
                <a:ea typeface="MS PGothic" charset="0"/>
                <a:cs typeface="MS PGothic" charset="0"/>
              </a:defRPr>
            </a:lvl8pPr>
            <a:lvl9pPr marL="3407032" indent="-200414" eaLnBrk="0" fontAlgn="base" hangingPunct="0">
              <a:spcBef>
                <a:spcPct val="0"/>
              </a:spcBef>
              <a:spcAft>
                <a:spcPct val="0"/>
              </a:spcAft>
              <a:defRPr sz="1800">
                <a:solidFill>
                  <a:schemeClr val="tx1"/>
                </a:solidFill>
                <a:latin typeface="Times" charset="0"/>
                <a:ea typeface="MS PGothic" charset="0"/>
                <a:cs typeface="MS PGothic" charset="0"/>
              </a:defRPr>
            </a:lvl9pPr>
          </a:lstStyle>
          <a:p>
            <a:fld id="{9AEF53E5-9B47-9D48-A20F-F1B260C75F41}" type="slidenum">
              <a:rPr lang="es-ES_tradnl" sz="1100"/>
              <a:pPr/>
              <a:t>15</a:t>
            </a:fld>
            <a:endParaRPr lang="es-ES_tradnl" sz="11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8352" indent="-278352">
              <a:lnSpc>
                <a:spcPct val="105000"/>
              </a:lnSpc>
            </a:pPr>
            <a:r>
              <a:rPr lang="es-ES">
                <a:latin typeface="Times" charset="0"/>
                <a:ea typeface="MS PGothic" charset="0"/>
              </a:rPr>
              <a:t>Diferenciar la EII de los trastornos gastrointestinales funcionales sigue siendo un problema importante para los gastroenterólogos y médicos de Atención Primaria, y puede ser difícil si se emplean únicamente criterios clínicos. La calprotectina fecal es un marcador de inflamación intestinal, aunque no de cáncer, que puede ser útil en este contexto.</a:t>
            </a:r>
          </a:p>
          <a:p>
            <a:pPr marL="278352" indent="-278352">
              <a:lnSpc>
                <a:spcPct val="105000"/>
              </a:lnSpc>
            </a:pPr>
            <a:r>
              <a:rPr lang="es-ES">
                <a:latin typeface="Times" charset="0"/>
                <a:ea typeface="MS PGothic" charset="0"/>
              </a:rPr>
              <a:t>Este estudio retrospectivo valoró el uso de la CF en pacientes entre 16 y 50 años de edad (895 pacientes), que consultaron por presentar síntomas gastrointestinales atribuibles al tracto bajo. El diagnóstico final fue de EII en el 10,2%, de otra enfermedad orgánica digestiva en el 7,3% y de enfermedad funcional en el 63,2%. Las medianas de los valores de CF en estos tres grupos  fueron, respectivamente, de 1.251, 50 y 20 μg/g (p 0,0001). En el análisis ROC, el área bajo la curva para la determinación de CF como predictor de EII frente al trastorno funcional fue de 0,97.</a:t>
            </a:r>
          </a:p>
          <a:p>
            <a:pPr marL="278352" indent="-278352">
              <a:lnSpc>
                <a:spcPct val="105000"/>
              </a:lnSpc>
            </a:pPr>
            <a:r>
              <a:rPr lang="es-ES">
                <a:latin typeface="Times" charset="0"/>
                <a:ea typeface="MS PGothic" charset="0"/>
              </a:rPr>
              <a:t>Utilizando un umbral de ≥50 μg/g para la distinción entre EII y enfermedad funcional, combinado con la presencia de síntomas de alarma, la sensibilidad fue del 100%. Por lo que concluyen que la determinación de CF en el estudio diagnóstico inicial de pacientes jóvenes con síntomas gastrointestinales, particularmente en aquellos sin síntomas de alarma, es muy precisa en la  exclusión de la EII, y puede ser un elemento que tranquilice tanto a pacientes como a médicos. </a:t>
            </a:r>
            <a:endParaRPr lang="es-ES" sz="700">
              <a:latin typeface="Times" charset="0"/>
              <a:ea typeface="MS PGothic" charset="0"/>
            </a:endParaRPr>
          </a:p>
        </p:txBody>
      </p:sp>
    </p:spTree>
    <p:extLst>
      <p:ext uri="{BB962C8B-B14F-4D97-AF65-F5344CB8AC3E}">
        <p14:creationId xmlns:p14="http://schemas.microsoft.com/office/powerpoint/2010/main" val="203427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_tradnl" altLang="es-ES_tradnl">
              <a:ea typeface="MS PGothic" charset="-128"/>
              <a:cs typeface="MS PGothic" charset="-128"/>
            </a:endParaRPr>
          </a:p>
        </p:txBody>
      </p:sp>
      <p:sp>
        <p:nvSpPr>
          <p:cNvPr id="133123" name="Header Placeholder 3"/>
          <p:cNvSpPr>
            <a:spLocks noGrp="1"/>
          </p:cNvSpPr>
          <p:nvPr>
            <p:ph type="hdr" sz="quarter"/>
          </p:nvPr>
        </p:nvSpPr>
        <p:spPr>
          <a:xfrm>
            <a:off x="0" y="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charset="0"/>
                <a:ea typeface="ＭＳ Ｐゴシック" charset="-128"/>
              </a:defRPr>
            </a:lvl1pPr>
            <a:lvl2pPr marL="742950" indent="-285750">
              <a:defRPr i="1">
                <a:solidFill>
                  <a:schemeClr val="tx1"/>
                </a:solidFill>
                <a:latin typeface="Arial" charset="0"/>
                <a:ea typeface="ＭＳ Ｐゴシック" charset="-128"/>
              </a:defRPr>
            </a:lvl2pPr>
            <a:lvl3pPr marL="1143000" indent="-228600">
              <a:defRPr i="1">
                <a:solidFill>
                  <a:schemeClr val="tx1"/>
                </a:solidFill>
                <a:latin typeface="Arial" charset="0"/>
                <a:ea typeface="ＭＳ Ｐゴシック" charset="-128"/>
              </a:defRPr>
            </a:lvl3pPr>
            <a:lvl4pPr marL="1600200" indent="-228600">
              <a:defRPr i="1">
                <a:solidFill>
                  <a:schemeClr val="tx1"/>
                </a:solidFill>
                <a:latin typeface="Arial" charset="0"/>
                <a:ea typeface="ＭＳ Ｐゴシック" charset="-128"/>
              </a:defRPr>
            </a:lvl4pPr>
            <a:lvl5pPr marL="2057400" indent="-228600">
              <a:defRPr i="1">
                <a:solidFill>
                  <a:schemeClr val="tx1"/>
                </a:solidFill>
                <a:latin typeface="Arial" charset="0"/>
                <a:ea typeface="ＭＳ Ｐゴシック" charset="-128"/>
              </a:defRPr>
            </a:lvl5pPr>
            <a:lvl6pPr marL="2514600" indent="-228600" eaLnBrk="0" fontAlgn="base" hangingPunct="0">
              <a:spcBef>
                <a:spcPct val="0"/>
              </a:spcBef>
              <a:spcAft>
                <a:spcPct val="0"/>
              </a:spcAft>
              <a:defRPr i="1">
                <a:solidFill>
                  <a:schemeClr val="tx1"/>
                </a:solidFill>
                <a:latin typeface="Arial" charset="0"/>
                <a:ea typeface="ＭＳ Ｐゴシック" charset="-128"/>
              </a:defRPr>
            </a:lvl6pPr>
            <a:lvl7pPr marL="2971800" indent="-228600" eaLnBrk="0" fontAlgn="base" hangingPunct="0">
              <a:spcBef>
                <a:spcPct val="0"/>
              </a:spcBef>
              <a:spcAft>
                <a:spcPct val="0"/>
              </a:spcAft>
              <a:defRPr i="1">
                <a:solidFill>
                  <a:schemeClr val="tx1"/>
                </a:solidFill>
                <a:latin typeface="Arial" charset="0"/>
                <a:ea typeface="ＭＳ Ｐゴシック" charset="-128"/>
              </a:defRPr>
            </a:lvl7pPr>
            <a:lvl8pPr marL="3429000" indent="-228600" eaLnBrk="0" fontAlgn="base" hangingPunct="0">
              <a:spcBef>
                <a:spcPct val="0"/>
              </a:spcBef>
              <a:spcAft>
                <a:spcPct val="0"/>
              </a:spcAft>
              <a:defRPr i="1">
                <a:solidFill>
                  <a:schemeClr val="tx1"/>
                </a:solidFill>
                <a:latin typeface="Arial" charset="0"/>
                <a:ea typeface="ＭＳ Ｐゴシック" charset="-128"/>
              </a:defRPr>
            </a:lvl8pPr>
            <a:lvl9pPr marL="3886200" indent="-228600" eaLnBrk="0" fontAlgn="base" hangingPunct="0">
              <a:spcBef>
                <a:spcPct val="0"/>
              </a:spcBef>
              <a:spcAft>
                <a:spcPct val="0"/>
              </a:spcAft>
              <a:defRPr i="1">
                <a:solidFill>
                  <a:schemeClr val="tx1"/>
                </a:solidFill>
                <a:latin typeface="Arial" charset="0"/>
                <a:ea typeface="ＭＳ Ｐゴシック" charset="-128"/>
              </a:defRPr>
            </a:lvl9pPr>
          </a:lstStyle>
          <a:p>
            <a:endParaRPr lang="es-ES_tradnl" altLang="es-ES_tradnl" i="0">
              <a:ea typeface="MS PGothic" charset="-128"/>
              <a:cs typeface="MS PGothic" charset="-128"/>
            </a:endParaRPr>
          </a:p>
        </p:txBody>
      </p:sp>
      <p:sp>
        <p:nvSpPr>
          <p:cNvPr id="133124" name="Footer Placeholder 4"/>
          <p:cNvSpPr>
            <a:spLocks noGrp="1"/>
          </p:cNvSpPr>
          <p:nvPr>
            <p:ph type="ftr" sz="quarter" idx="4"/>
          </p:nvPr>
        </p:nvSpPr>
        <p:spPr>
          <a:xfrm>
            <a:off x="0"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charset="0"/>
                <a:ea typeface="ＭＳ Ｐゴシック" charset="-128"/>
              </a:defRPr>
            </a:lvl1pPr>
            <a:lvl2pPr marL="742950" indent="-285750">
              <a:defRPr i="1">
                <a:solidFill>
                  <a:schemeClr val="tx1"/>
                </a:solidFill>
                <a:latin typeface="Arial" charset="0"/>
                <a:ea typeface="ＭＳ Ｐゴシック" charset="-128"/>
              </a:defRPr>
            </a:lvl2pPr>
            <a:lvl3pPr marL="1143000" indent="-228600">
              <a:defRPr i="1">
                <a:solidFill>
                  <a:schemeClr val="tx1"/>
                </a:solidFill>
                <a:latin typeface="Arial" charset="0"/>
                <a:ea typeface="ＭＳ Ｐゴシック" charset="-128"/>
              </a:defRPr>
            </a:lvl3pPr>
            <a:lvl4pPr marL="1600200" indent="-228600">
              <a:defRPr i="1">
                <a:solidFill>
                  <a:schemeClr val="tx1"/>
                </a:solidFill>
                <a:latin typeface="Arial" charset="0"/>
                <a:ea typeface="ＭＳ Ｐゴシック" charset="-128"/>
              </a:defRPr>
            </a:lvl4pPr>
            <a:lvl5pPr marL="2057400" indent="-228600">
              <a:defRPr i="1">
                <a:solidFill>
                  <a:schemeClr val="tx1"/>
                </a:solidFill>
                <a:latin typeface="Arial" charset="0"/>
                <a:ea typeface="ＭＳ Ｐゴシック" charset="-128"/>
              </a:defRPr>
            </a:lvl5pPr>
            <a:lvl6pPr marL="2514600" indent="-228600" eaLnBrk="0" fontAlgn="base" hangingPunct="0">
              <a:spcBef>
                <a:spcPct val="0"/>
              </a:spcBef>
              <a:spcAft>
                <a:spcPct val="0"/>
              </a:spcAft>
              <a:defRPr i="1">
                <a:solidFill>
                  <a:schemeClr val="tx1"/>
                </a:solidFill>
                <a:latin typeface="Arial" charset="0"/>
                <a:ea typeface="ＭＳ Ｐゴシック" charset="-128"/>
              </a:defRPr>
            </a:lvl6pPr>
            <a:lvl7pPr marL="2971800" indent="-228600" eaLnBrk="0" fontAlgn="base" hangingPunct="0">
              <a:spcBef>
                <a:spcPct val="0"/>
              </a:spcBef>
              <a:spcAft>
                <a:spcPct val="0"/>
              </a:spcAft>
              <a:defRPr i="1">
                <a:solidFill>
                  <a:schemeClr val="tx1"/>
                </a:solidFill>
                <a:latin typeface="Arial" charset="0"/>
                <a:ea typeface="ＭＳ Ｐゴシック" charset="-128"/>
              </a:defRPr>
            </a:lvl7pPr>
            <a:lvl8pPr marL="3429000" indent="-228600" eaLnBrk="0" fontAlgn="base" hangingPunct="0">
              <a:spcBef>
                <a:spcPct val="0"/>
              </a:spcBef>
              <a:spcAft>
                <a:spcPct val="0"/>
              </a:spcAft>
              <a:defRPr i="1">
                <a:solidFill>
                  <a:schemeClr val="tx1"/>
                </a:solidFill>
                <a:latin typeface="Arial" charset="0"/>
                <a:ea typeface="ＭＳ Ｐゴシック" charset="-128"/>
              </a:defRPr>
            </a:lvl8pPr>
            <a:lvl9pPr marL="3886200" indent="-228600" eaLnBrk="0" fontAlgn="base" hangingPunct="0">
              <a:spcBef>
                <a:spcPct val="0"/>
              </a:spcBef>
              <a:spcAft>
                <a:spcPct val="0"/>
              </a:spcAft>
              <a:defRPr i="1">
                <a:solidFill>
                  <a:schemeClr val="tx1"/>
                </a:solidFill>
                <a:latin typeface="Arial" charset="0"/>
                <a:ea typeface="ＭＳ Ｐゴシック" charset="-128"/>
              </a:defRPr>
            </a:lvl9pPr>
          </a:lstStyle>
          <a:p>
            <a:endParaRPr lang="es-ES_tradnl" altLang="es-ES_tradnl" i="0">
              <a:ea typeface="MS PGothic" charset="-128"/>
              <a:cs typeface="MS PGothic" charset="-128"/>
            </a:endParaRPr>
          </a:p>
        </p:txBody>
      </p:sp>
      <p:sp>
        <p:nvSpPr>
          <p:cNvPr id="13312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charset="0"/>
                <a:ea typeface="ＭＳ Ｐゴシック" charset="-128"/>
              </a:defRPr>
            </a:lvl1pPr>
            <a:lvl2pPr marL="742950" indent="-285750">
              <a:defRPr i="1">
                <a:solidFill>
                  <a:schemeClr val="tx1"/>
                </a:solidFill>
                <a:latin typeface="Arial" charset="0"/>
                <a:ea typeface="ＭＳ Ｐゴシック" charset="-128"/>
              </a:defRPr>
            </a:lvl2pPr>
            <a:lvl3pPr marL="1143000" indent="-228600">
              <a:defRPr i="1">
                <a:solidFill>
                  <a:schemeClr val="tx1"/>
                </a:solidFill>
                <a:latin typeface="Arial" charset="0"/>
                <a:ea typeface="ＭＳ Ｐゴシック" charset="-128"/>
              </a:defRPr>
            </a:lvl3pPr>
            <a:lvl4pPr marL="1600200" indent="-228600">
              <a:defRPr i="1">
                <a:solidFill>
                  <a:schemeClr val="tx1"/>
                </a:solidFill>
                <a:latin typeface="Arial" charset="0"/>
                <a:ea typeface="ＭＳ Ｐゴシック" charset="-128"/>
              </a:defRPr>
            </a:lvl4pPr>
            <a:lvl5pPr marL="2057400" indent="-228600">
              <a:defRPr i="1">
                <a:solidFill>
                  <a:schemeClr val="tx1"/>
                </a:solidFill>
                <a:latin typeface="Arial" charset="0"/>
                <a:ea typeface="ＭＳ Ｐゴシック" charset="-128"/>
              </a:defRPr>
            </a:lvl5pPr>
            <a:lvl6pPr marL="2514600" indent="-228600" eaLnBrk="0" fontAlgn="base" hangingPunct="0">
              <a:spcBef>
                <a:spcPct val="0"/>
              </a:spcBef>
              <a:spcAft>
                <a:spcPct val="0"/>
              </a:spcAft>
              <a:defRPr i="1">
                <a:solidFill>
                  <a:schemeClr val="tx1"/>
                </a:solidFill>
                <a:latin typeface="Arial" charset="0"/>
                <a:ea typeface="ＭＳ Ｐゴシック" charset="-128"/>
              </a:defRPr>
            </a:lvl6pPr>
            <a:lvl7pPr marL="2971800" indent="-228600" eaLnBrk="0" fontAlgn="base" hangingPunct="0">
              <a:spcBef>
                <a:spcPct val="0"/>
              </a:spcBef>
              <a:spcAft>
                <a:spcPct val="0"/>
              </a:spcAft>
              <a:defRPr i="1">
                <a:solidFill>
                  <a:schemeClr val="tx1"/>
                </a:solidFill>
                <a:latin typeface="Arial" charset="0"/>
                <a:ea typeface="ＭＳ Ｐゴシック" charset="-128"/>
              </a:defRPr>
            </a:lvl7pPr>
            <a:lvl8pPr marL="3429000" indent="-228600" eaLnBrk="0" fontAlgn="base" hangingPunct="0">
              <a:spcBef>
                <a:spcPct val="0"/>
              </a:spcBef>
              <a:spcAft>
                <a:spcPct val="0"/>
              </a:spcAft>
              <a:defRPr i="1">
                <a:solidFill>
                  <a:schemeClr val="tx1"/>
                </a:solidFill>
                <a:latin typeface="Arial" charset="0"/>
                <a:ea typeface="ＭＳ Ｐゴシック" charset="-128"/>
              </a:defRPr>
            </a:lvl8pPr>
            <a:lvl9pPr marL="3886200" indent="-228600" eaLnBrk="0" fontAlgn="base" hangingPunct="0">
              <a:spcBef>
                <a:spcPct val="0"/>
              </a:spcBef>
              <a:spcAft>
                <a:spcPct val="0"/>
              </a:spcAft>
              <a:defRPr i="1">
                <a:solidFill>
                  <a:schemeClr val="tx1"/>
                </a:solidFill>
                <a:latin typeface="Arial" charset="0"/>
                <a:ea typeface="ＭＳ Ｐゴシック" charset="-128"/>
              </a:defRPr>
            </a:lvl9pPr>
          </a:lstStyle>
          <a:p>
            <a:fld id="{03E3B291-2F20-1345-A8B3-76E644082DED}" type="slidenum">
              <a:rPr lang="es-ES_tradnl" altLang="es-ES_tradnl" i="0">
                <a:ea typeface="MS PGothic" charset="-128"/>
                <a:cs typeface="MS PGothic" charset="-128"/>
              </a:rPr>
              <a:pPr/>
              <a:t>17</a:t>
            </a:fld>
            <a:endParaRPr lang="es-ES_tradnl" altLang="es-ES_tradnl" i="0">
              <a:ea typeface="MS PGothic" charset="-128"/>
              <a:cs typeface="MS PGothic" charset="-128"/>
            </a:endParaRPr>
          </a:p>
        </p:txBody>
      </p:sp>
    </p:spTree>
    <p:extLst>
      <p:ext uri="{BB962C8B-B14F-4D97-AF65-F5344CB8AC3E}">
        <p14:creationId xmlns:p14="http://schemas.microsoft.com/office/powerpoint/2010/main" val="120387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Clic para editar título</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214432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166764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55306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a:latin typeface="+mn-l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8" name="4 Marcador de pie de página"/>
          <p:cNvSpPr>
            <a:spLocks noGrp="1"/>
          </p:cNvSpPr>
          <p:nvPr>
            <p:ph type="ftr" sz="quarter" idx="10"/>
          </p:nvPr>
        </p:nvSpPr>
        <p:spPr>
          <a:xfrm>
            <a:off x="34925" y="6448425"/>
            <a:ext cx="2895600" cy="365125"/>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Arial" charset="0"/>
                <a:ea typeface="+mn-ea"/>
                <a:cs typeface="+mn-cs"/>
              </a:rPr>
              <a:t>Ponente</a:t>
            </a:r>
          </a:p>
        </p:txBody>
      </p:sp>
    </p:spTree>
    <p:extLst>
      <p:ext uri="{BB962C8B-B14F-4D97-AF65-F5344CB8AC3E}">
        <p14:creationId xmlns:p14="http://schemas.microsoft.com/office/powerpoint/2010/main" val="960614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450572" y="151638"/>
            <a:ext cx="8242859" cy="991363"/>
          </a:xfrm>
        </p:spPr>
        <p:txBody>
          <a:bodyPr/>
          <a:lstStyle/>
          <a:p>
            <a:r>
              <a:rPr lang="en-US" dirty="0"/>
              <a:t>Click to edit Master title style</a:t>
            </a:r>
          </a:p>
        </p:txBody>
      </p:sp>
      <p:sp>
        <p:nvSpPr>
          <p:cNvPr id="13" name="Text Placeholder 2"/>
          <p:cNvSpPr>
            <a:spLocks noGrp="1"/>
          </p:cNvSpPr>
          <p:nvPr>
            <p:ph idx="1"/>
          </p:nvPr>
        </p:nvSpPr>
        <p:spPr>
          <a:xfrm>
            <a:off x="450572" y="1229456"/>
            <a:ext cx="8242857" cy="4525963"/>
          </a:xfrm>
          <a:prstGeom prst="rect">
            <a:avLst/>
          </a:prstGeom>
        </p:spPr>
        <p:txBody>
          <a:bodyPr lIns="91440" tIns="45720" rIns="91440" bIns="45720" rtlCol="0">
            <a:noAutofit/>
          </a:bodyPr>
          <a:lstStyle>
            <a:lvl2pPr>
              <a:defRPr sz="1350"/>
            </a:lvl2pPr>
            <a:lvl3pPr>
              <a:defRPr sz="1200"/>
            </a:lvl3pPr>
            <a:lvl4pPr>
              <a:defRPr sz="1050"/>
            </a:lvl4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p:txBody>
      </p:sp>
      <p:sp>
        <p:nvSpPr>
          <p:cNvPr id="4" name="Slide Number Placeholder 4"/>
          <p:cNvSpPr>
            <a:spLocks noGrp="1"/>
          </p:cNvSpPr>
          <p:nvPr>
            <p:ph type="sldNum" sz="quarter" idx="10"/>
          </p:nvPr>
        </p:nvSpPr>
        <p:spPr>
          <a:xfrm>
            <a:off x="8548688" y="6365875"/>
            <a:ext cx="450850" cy="365125"/>
          </a:xfrm>
          <a:prstGeom prst="rect">
            <a:avLst/>
          </a:prstGeom>
        </p:spPr>
        <p:txBody>
          <a:bodyPr vert="horz" wrap="square" lIns="91440" tIns="45720" rIns="91440" bIns="45720" numCol="1" anchor="ctr" anchorCtr="0" compatLnSpc="1">
            <a:prstTxWarp prst="textNoShape">
              <a:avLst/>
            </a:prstTxWarp>
          </a:bodyPr>
          <a:lstStyle>
            <a:lvl1pPr algn="r">
              <a:defRPr sz="500" smtClean="0">
                <a:solidFill>
                  <a:schemeClr val="bg2"/>
                </a:solidFill>
                <a:latin typeface="Verdana" charset="0"/>
                <a:ea typeface="Verdana" charset="0"/>
                <a:cs typeface="Verdana" charset="0"/>
              </a:defRPr>
            </a:lvl1pPr>
          </a:lstStyle>
          <a:p>
            <a:pPr>
              <a:defRPr/>
            </a:pPr>
            <a:fld id="{37BAE6AE-639A-B641-ABBF-7DAA56ACC1B3}" type="slidenum">
              <a:rPr lang="en-US" altLang="es-ES_tradnl"/>
              <a:pPr>
                <a:defRPr/>
              </a:pPr>
              <a:t>‹Nr.›</a:t>
            </a:fld>
            <a:endParaRPr lang="en-US" altLang="es-ES_tradnl"/>
          </a:p>
        </p:txBody>
      </p:sp>
    </p:spTree>
    <p:extLst>
      <p:ext uri="{BB962C8B-B14F-4D97-AF65-F5344CB8AC3E}">
        <p14:creationId xmlns:p14="http://schemas.microsoft.com/office/powerpoint/2010/main" val="1663726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5631" y="609185"/>
            <a:ext cx="7772739" cy="1143480"/>
          </a:xfrm>
        </p:spPr>
        <p:txBody>
          <a:bodyPr/>
          <a:lstStyle/>
          <a:p>
            <a:r>
              <a:rPr lang="es-ES_tradnl" smtClean="0"/>
              <a:t>Clic para editar título</a:t>
            </a:r>
            <a:endParaRPr lang="es-ES_tradnl"/>
          </a:p>
        </p:txBody>
      </p:sp>
      <p:sp>
        <p:nvSpPr>
          <p:cNvPr id="3" name="Marcador de imágenes prediseñadas 2"/>
          <p:cNvSpPr>
            <a:spLocks noGrp="1"/>
          </p:cNvSpPr>
          <p:nvPr>
            <p:ph type="clipArt" sz="half" idx="1"/>
          </p:nvPr>
        </p:nvSpPr>
        <p:spPr>
          <a:xfrm>
            <a:off x="685631" y="1981648"/>
            <a:ext cx="3820522" cy="4114512"/>
          </a:xfrm>
        </p:spPr>
        <p:txBody>
          <a:bodyPr/>
          <a:lstStyle/>
          <a:p>
            <a:pPr lvl="0"/>
            <a:endParaRPr lang="es-ES_tradnl" noProof="0" smtClean="0"/>
          </a:p>
        </p:txBody>
      </p:sp>
      <p:sp>
        <p:nvSpPr>
          <p:cNvPr id="4" name="Marcador de texto 3"/>
          <p:cNvSpPr>
            <a:spLocks noGrp="1"/>
          </p:cNvSpPr>
          <p:nvPr>
            <p:ph type="body" sz="half" idx="2"/>
          </p:nvPr>
        </p:nvSpPr>
        <p:spPr>
          <a:xfrm>
            <a:off x="4636490" y="1981648"/>
            <a:ext cx="3821879" cy="411451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F128C6E-9E52-B74D-9D24-F987B77A0989}" type="slidenum">
              <a:rPr lang="es-ES_tradnl"/>
              <a:pPr>
                <a:defRPr/>
              </a:pPr>
              <a:t>‹Nr.›</a:t>
            </a:fld>
            <a:endParaRPr lang="es-ES_tradnl"/>
          </a:p>
        </p:txBody>
      </p:sp>
    </p:spTree>
    <p:extLst>
      <p:ext uri="{BB962C8B-B14F-4D97-AF65-F5344CB8AC3E}">
        <p14:creationId xmlns:p14="http://schemas.microsoft.com/office/powerpoint/2010/main" val="32217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336332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Clic para editar título</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214827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157218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Clic para editar título</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s-E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41889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s-E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290877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s-E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184169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Clic para editar título</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390819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Clic para editar título</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C661C13-3B47-4403-BC9C-8BBDA0B4E27C}" type="datetimeFigureOut">
              <a:rPr lang="es-ES" smtClean="0"/>
              <a:t>27/4/19</a:t>
            </a:fld>
            <a:endParaRPr lang="es-E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EB6AB55-B18F-4C16-A80C-055B945D57E3}" type="slidenum">
              <a:rPr lang="es-ES" smtClean="0"/>
              <a:t>‹Nr.›</a:t>
            </a:fld>
            <a:endParaRPr lang="es-ES"/>
          </a:p>
        </p:txBody>
      </p:sp>
    </p:spTree>
    <p:extLst>
      <p:ext uri="{BB962C8B-B14F-4D97-AF65-F5344CB8AC3E}">
        <p14:creationId xmlns:p14="http://schemas.microsoft.com/office/powerpoint/2010/main" val="41250933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8188" y="87312"/>
            <a:ext cx="6799224"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8" name="Rectangle 13"/>
          <p:cNvSpPr>
            <a:spLocks noChangeArrowheads="1"/>
          </p:cNvSpPr>
          <p:nvPr userDrawn="1"/>
        </p:nvSpPr>
        <p:spPr bwMode="auto">
          <a:xfrm>
            <a:off x="-50800" y="1412875"/>
            <a:ext cx="9324975" cy="82550"/>
          </a:xfrm>
          <a:prstGeom prst="rect">
            <a:avLst/>
          </a:prstGeom>
          <a:gradFill rotWithShape="1">
            <a:gsLst>
              <a:gs pos="0">
                <a:schemeClr val="accent1">
                  <a:alpha val="0"/>
                </a:schemeClr>
              </a:gs>
              <a:gs pos="100000">
                <a:schemeClr val="accent1">
                  <a:gamma/>
                  <a:shade val="86275"/>
                  <a:invGamma/>
                </a:schemeClr>
              </a:gs>
            </a:gsLst>
            <a:lin ang="0" scaled="1"/>
          </a:gradFill>
          <a:ln w="9525">
            <a:noFill/>
            <a:miter lim="800000"/>
            <a:headEnd/>
            <a:tailEnd/>
          </a:ln>
          <a:effectLst/>
        </p:spPr>
        <p:txBody>
          <a:bodyPr wrap="none" anchor="ctr"/>
          <a:lstStyle/>
          <a:p>
            <a:endParaRPr lang="es-ES"/>
          </a:p>
        </p:txBody>
      </p:sp>
      <p:sp>
        <p:nvSpPr>
          <p:cNvPr id="13" name="Rectangle 3"/>
          <p:cNvSpPr>
            <a:spLocks noGrp="1" noChangeArrowheads="1"/>
          </p:cNvSpPr>
          <p:nvPr>
            <p:ph type="body" idx="1"/>
          </p:nvPr>
        </p:nvSpPr>
        <p:spPr bwMode="auto">
          <a:xfrm>
            <a:off x="491781" y="171743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p:txBody>
      </p:sp>
      <p:pic>
        <p:nvPicPr>
          <p:cNvPr id="3" name="Imagen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21661" y="354425"/>
            <a:ext cx="1548264" cy="791335"/>
          </a:xfrm>
          <a:prstGeom prst="rect">
            <a:avLst/>
          </a:prstGeom>
        </p:spPr>
      </p:pic>
    </p:spTree>
    <p:extLst>
      <p:ext uri="{BB962C8B-B14F-4D97-AF65-F5344CB8AC3E}">
        <p14:creationId xmlns:p14="http://schemas.microsoft.com/office/powerpoint/2010/main" val="3367003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 id="2147483692" r:id="rId14"/>
  </p:sldLayoutIdLst>
  <p:txStyles>
    <p:titleStyle>
      <a:lvl1pPr algn="ctr" defTabSz="914400" rtl="0" eaLnBrk="1" latinLnBrk="0" hangingPunct="1">
        <a:lnSpc>
          <a:spcPct val="90000"/>
        </a:lnSpc>
        <a:spcBef>
          <a:spcPct val="0"/>
        </a:spcBef>
        <a:buNone/>
        <a:defRPr sz="40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 Id="rId3" Type="http://schemas.openxmlformats.org/officeDocument/2006/relationships/image" Target="../media/image4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tiff"/><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2237" cy="6957392"/>
          </a:xfrm>
          <a:prstGeom prst="rect">
            <a:avLst/>
          </a:prstGeom>
          <a:effectLst/>
        </p:spPr>
      </p:pic>
      <p:sp>
        <p:nvSpPr>
          <p:cNvPr id="5" name="Rectangle 21"/>
          <p:cNvSpPr>
            <a:spLocks noChangeArrowheads="1"/>
          </p:cNvSpPr>
          <p:nvPr/>
        </p:nvSpPr>
        <p:spPr bwMode="auto">
          <a:xfrm>
            <a:off x="589286" y="4383124"/>
            <a:ext cx="6772806" cy="1296144"/>
          </a:xfrm>
          <a:prstGeom prst="rect">
            <a:avLst/>
          </a:prstGeom>
          <a:no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lnSpc>
                <a:spcPct val="90000"/>
              </a:lnSpc>
            </a:pPr>
            <a:r>
              <a:rPr lang="es-ES" sz="2000" b="1" dirty="0">
                <a:solidFill>
                  <a:schemeClr val="bg1"/>
                </a:solidFill>
                <a:effectLst>
                  <a:outerShdw blurRad="38100" dist="38100" dir="2700000" algn="tl">
                    <a:srgbClr val="000000">
                      <a:alpha val="43137"/>
                    </a:srgbClr>
                  </a:outerShdw>
                </a:effectLst>
              </a:rPr>
              <a:t>Manuel Barreiro de </a:t>
            </a:r>
            <a:r>
              <a:rPr lang="es-ES" sz="2000" b="1" dirty="0" smtClean="0">
                <a:solidFill>
                  <a:schemeClr val="bg1"/>
                </a:solidFill>
                <a:effectLst>
                  <a:outerShdw blurRad="38100" dist="38100" dir="2700000" algn="tl">
                    <a:srgbClr val="000000">
                      <a:alpha val="43137"/>
                    </a:srgbClr>
                  </a:outerShdw>
                </a:effectLst>
              </a:rPr>
              <a:t>Acosta</a:t>
            </a:r>
          </a:p>
          <a:p>
            <a:pPr algn="ctr">
              <a:lnSpc>
                <a:spcPct val="90000"/>
              </a:lnSpc>
            </a:pPr>
            <a:r>
              <a:rPr lang="es-ES" sz="2000" b="1" dirty="0" smtClean="0">
                <a:solidFill>
                  <a:schemeClr val="bg1"/>
                </a:solidFill>
                <a:effectLst>
                  <a:outerShdw blurRad="38100" dist="38100" dir="2700000" algn="tl">
                    <a:srgbClr val="000000">
                      <a:alpha val="43137"/>
                    </a:srgbClr>
                  </a:outerShdw>
                </a:effectLst>
              </a:rPr>
              <a:t>Unidad EII</a:t>
            </a:r>
            <a:endParaRPr lang="es-ES" sz="2000" b="1" dirty="0">
              <a:solidFill>
                <a:schemeClr val="bg1"/>
              </a:solidFill>
              <a:effectLst>
                <a:outerShdw blurRad="38100" dist="38100" dir="2700000" algn="tl">
                  <a:srgbClr val="000000">
                    <a:alpha val="43137"/>
                  </a:srgbClr>
                </a:outerShdw>
              </a:effectLst>
            </a:endParaRPr>
          </a:p>
          <a:p>
            <a:pPr algn="ctr">
              <a:lnSpc>
                <a:spcPct val="90000"/>
              </a:lnSpc>
            </a:pPr>
            <a:r>
              <a:rPr lang="es-ES" sz="2000" b="1" dirty="0">
                <a:solidFill>
                  <a:schemeClr val="bg1"/>
                </a:solidFill>
                <a:effectLst>
                  <a:outerShdw blurRad="38100" dist="38100" dir="2700000" algn="tl">
                    <a:srgbClr val="000000">
                      <a:alpha val="43137"/>
                    </a:srgbClr>
                  </a:outerShdw>
                </a:effectLst>
              </a:rPr>
              <a:t>Servicio de Aparato Digestivo</a:t>
            </a:r>
          </a:p>
          <a:p>
            <a:pPr algn="ctr">
              <a:lnSpc>
                <a:spcPct val="90000"/>
              </a:lnSpc>
            </a:pPr>
            <a:r>
              <a:rPr lang="es-ES" sz="2000" b="1" dirty="0">
                <a:solidFill>
                  <a:schemeClr val="bg1"/>
                </a:solidFill>
                <a:effectLst>
                  <a:outerShdw blurRad="38100" dist="38100" dir="2700000" algn="tl">
                    <a:srgbClr val="000000">
                      <a:alpha val="43137"/>
                    </a:srgbClr>
                  </a:outerShdw>
                </a:effectLst>
              </a:rPr>
              <a:t>Hospital Clínico Universitario </a:t>
            </a:r>
            <a:r>
              <a:rPr lang="es-ES" sz="2000" b="1" dirty="0" smtClean="0">
                <a:solidFill>
                  <a:schemeClr val="bg1"/>
                </a:solidFill>
                <a:effectLst>
                  <a:outerShdw blurRad="38100" dist="38100" dir="2700000" algn="tl">
                    <a:srgbClr val="000000">
                      <a:alpha val="43137"/>
                    </a:srgbClr>
                  </a:outerShdw>
                </a:effectLst>
              </a:rPr>
              <a:t>Santiago</a:t>
            </a:r>
            <a:endParaRPr lang="es-ES" sz="1200" dirty="0">
              <a:solidFill>
                <a:schemeClr val="bg1">
                  <a:lumMod val="95000"/>
                </a:schemeClr>
              </a:solidFill>
              <a:effectLst>
                <a:outerShdw blurRad="38100" dist="38100" dir="2700000" algn="tl">
                  <a:srgbClr val="000000">
                    <a:alpha val="43137"/>
                  </a:srgbClr>
                </a:outerShdw>
              </a:effectLst>
            </a:endParaRPr>
          </a:p>
        </p:txBody>
      </p:sp>
      <p:sp>
        <p:nvSpPr>
          <p:cNvPr id="4" name="CuadroTexto 3"/>
          <p:cNvSpPr txBox="1"/>
          <p:nvPr/>
        </p:nvSpPr>
        <p:spPr>
          <a:xfrm>
            <a:off x="812800" y="0"/>
            <a:ext cx="7330829" cy="2062103"/>
          </a:xfrm>
          <a:prstGeom prst="rect">
            <a:avLst/>
          </a:prstGeom>
          <a:noFill/>
        </p:spPr>
        <p:txBody>
          <a:bodyPr wrap="square" rtlCol="0">
            <a:spAutoFit/>
          </a:bodyPr>
          <a:lstStyle/>
          <a:p>
            <a:r>
              <a:rPr lang="es-ES" sz="3200" dirty="0">
                <a:solidFill>
                  <a:schemeClr val="bg1"/>
                </a:solidFill>
              </a:rPr>
              <a:t>El paciente con enfermedad inflamatoria intestinal en el ámbito de Atención Primaria: ¿Qué problemas plantea y cómo afrontarlos?</a:t>
            </a:r>
            <a:endParaRPr lang="es-ES_tradnl" sz="3200" dirty="0">
              <a:solidFill>
                <a:schemeClr val="bg1"/>
              </a:solidFill>
            </a:endParaRPr>
          </a:p>
        </p:txBody>
      </p:sp>
      <p:sp>
        <p:nvSpPr>
          <p:cNvPr id="3" name="Rectángulo 2"/>
          <p:cNvSpPr/>
          <p:nvPr/>
        </p:nvSpPr>
        <p:spPr>
          <a:xfrm>
            <a:off x="1027366" y="2608024"/>
            <a:ext cx="5818911" cy="410882"/>
          </a:xfrm>
          <a:prstGeom prst="rect">
            <a:avLst/>
          </a:prstGeom>
        </p:spPr>
        <p:txBody>
          <a:bodyPr wrap="square">
            <a:spAutoFit/>
          </a:bodyPr>
          <a:lstStyle/>
          <a:p>
            <a:pPr algn="ctr">
              <a:lnSpc>
                <a:spcPct val="115000"/>
              </a:lnSpc>
              <a:spcAft>
                <a:spcPts val="1000"/>
              </a:spcAft>
            </a:pPr>
            <a:r>
              <a:rPr lang="es-ES" b="1" dirty="0">
                <a:solidFill>
                  <a:schemeClr val="bg1"/>
                </a:solidFill>
                <a:latin typeface="Calibri" charset="0"/>
                <a:ea typeface="Calibri" charset="0"/>
                <a:cs typeface="Times New Roman" charset="0"/>
              </a:rPr>
              <a:t>I</a:t>
            </a:r>
            <a:r>
              <a:rPr lang="es-ES" dirty="0">
                <a:solidFill>
                  <a:schemeClr val="bg1"/>
                </a:solidFill>
                <a:latin typeface="Calibri" charset="0"/>
                <a:ea typeface="Calibri" charset="0"/>
                <a:cs typeface="Times New Roman" charset="0"/>
              </a:rPr>
              <a:t> REUNIÓN ANUAL </a:t>
            </a:r>
            <a:r>
              <a:rPr lang="es-ES" b="1" dirty="0" err="1">
                <a:solidFill>
                  <a:schemeClr val="bg1"/>
                </a:solidFill>
                <a:latin typeface="Calibri" charset="0"/>
                <a:ea typeface="Calibri" charset="0"/>
                <a:cs typeface="Times New Roman" charset="0"/>
              </a:rPr>
              <a:t>GastroCHUS</a:t>
            </a:r>
            <a:endParaRPr lang="es-ES_tradnl" sz="800" dirty="0">
              <a:solidFill>
                <a:schemeClr val="bg1"/>
              </a:solidFill>
              <a:effectLst/>
              <a:latin typeface="Calibri" charset="0"/>
              <a:ea typeface="Calibri" charset="0"/>
              <a:cs typeface="Times New Roman" charset="0"/>
            </a:endParaRPr>
          </a:p>
        </p:txBody>
      </p:sp>
    </p:spTree>
    <p:extLst>
      <p:ext uri="{BB962C8B-B14F-4D97-AF65-F5344CB8AC3E}">
        <p14:creationId xmlns:p14="http://schemas.microsoft.com/office/powerpoint/2010/main" val="17916003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675" y="142028"/>
            <a:ext cx="7648478" cy="1325563"/>
          </a:xfrm>
        </p:spPr>
        <p:txBody>
          <a:bodyPr/>
          <a:lstStyle/>
          <a:p>
            <a:r>
              <a:rPr lang="es-ES_tradnl" dirty="0" smtClean="0">
                <a:solidFill>
                  <a:srgbClr val="FF0000"/>
                </a:solidFill>
              </a:rPr>
              <a:t>Sospecha cl</a:t>
            </a:r>
            <a:r>
              <a:rPr lang="es-ES" dirty="0" err="1" smtClean="0">
                <a:solidFill>
                  <a:srgbClr val="FF0000"/>
                </a:solidFill>
              </a:rPr>
              <a:t>ínica</a:t>
            </a:r>
            <a:endParaRPr lang="es-ES_tradnl" dirty="0">
              <a:solidFill>
                <a:srgbClr val="FF0000"/>
              </a:solidFill>
            </a:endParaRPr>
          </a:p>
        </p:txBody>
      </p:sp>
      <p:graphicFrame>
        <p:nvGraphicFramePr>
          <p:cNvPr id="5" name="5 Tabla"/>
          <p:cNvGraphicFramePr>
            <a:graphicFrameLocks noGrp="1"/>
          </p:cNvGraphicFramePr>
          <p:nvPr>
            <p:extLst>
              <p:ext uri="{D42A27DB-BD31-4B8C-83A1-F6EECF244321}">
                <p14:modId xmlns:p14="http://schemas.microsoft.com/office/powerpoint/2010/main" val="3108053677"/>
              </p:ext>
            </p:extLst>
          </p:nvPr>
        </p:nvGraphicFramePr>
        <p:xfrm>
          <a:off x="4530209" y="2321358"/>
          <a:ext cx="4397448" cy="3640136"/>
        </p:xfrm>
        <a:graphic>
          <a:graphicData uri="http://schemas.openxmlformats.org/drawingml/2006/table">
            <a:tbl>
              <a:tblPr/>
              <a:tblGrid>
                <a:gridCol w="2479932"/>
                <a:gridCol w="1917516"/>
              </a:tblGrid>
              <a:tr h="670436">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a:ln>
                            <a:noFill/>
                          </a:ln>
                          <a:solidFill>
                            <a:srgbClr val="FFFFFF"/>
                          </a:solidFill>
                          <a:effectLst/>
                          <a:latin typeface="Calibri" charset="0"/>
                          <a:ea typeface="ＭＳ Ｐゴシック" charset="-128"/>
                        </a:rPr>
                        <a:t>Síntomas</a:t>
                      </a:r>
                    </a:p>
                  </a:txBody>
                  <a:tcPr marL="68580" marR="6858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a:ln>
                            <a:noFill/>
                          </a:ln>
                          <a:solidFill>
                            <a:srgbClr val="FFFFFF"/>
                          </a:solidFill>
                          <a:effectLst/>
                          <a:latin typeface="Calibri" charset="0"/>
                          <a:ea typeface="ＭＳ Ｐゴシック" charset="-128"/>
                        </a:rPr>
                        <a:t>Afectación sistémica</a:t>
                      </a:r>
                    </a:p>
                  </a:txBody>
                  <a:tcPr marL="68580" marR="6858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969700">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-Diarrea </a:t>
                      </a:r>
                      <a:r>
                        <a:rPr kumimoji="0" lang="es-ES" altLang="es-ES_tradnl" sz="1800" b="0" i="0" u="none" strike="noStrike" cap="none" normalizeH="0" baseline="0" dirty="0" err="1">
                          <a:ln>
                            <a:noFill/>
                          </a:ln>
                          <a:solidFill>
                            <a:srgbClr val="000000"/>
                          </a:solidFill>
                          <a:effectLst/>
                          <a:latin typeface="Calibri" charset="0"/>
                          <a:ea typeface="ＭＳ Ｐゴシック" charset="-128"/>
                        </a:rPr>
                        <a:t>mucosanguinolenta</a:t>
                      </a:r>
                      <a:r>
                        <a:rPr kumimoji="0" lang="es-ES" altLang="es-ES_tradnl" sz="1800" b="0" i="0" u="none" strike="noStrike" cap="none" normalizeH="0" baseline="0" dirty="0">
                          <a:ln>
                            <a:noFill/>
                          </a:ln>
                          <a:solidFill>
                            <a:srgbClr val="000000"/>
                          </a:solidFill>
                          <a:effectLst/>
                          <a:latin typeface="Calibri" charset="0"/>
                          <a:ea typeface="ＭＳ Ｐゴシック" charset="-128"/>
                        </a:rPr>
                        <a:t> diurna y/o nocturna</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-Dolor </a:t>
                      </a:r>
                      <a:r>
                        <a:rPr kumimoji="0" lang="es-ES" altLang="es-ES_tradnl" sz="1800" b="0" i="0" u="none" strike="noStrike" cap="none" normalizeH="0" baseline="0" dirty="0">
                          <a:ln>
                            <a:noFill/>
                          </a:ln>
                          <a:solidFill>
                            <a:srgbClr val="000000"/>
                          </a:solidFill>
                          <a:effectLst/>
                          <a:latin typeface="Calibri" charset="0"/>
                          <a:ea typeface="ＭＳ Ｐゴシック" charset="-128"/>
                        </a:rPr>
                        <a:t>abdominal</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smtClean="0">
                          <a:ln>
                            <a:noFill/>
                          </a:ln>
                          <a:solidFill>
                            <a:srgbClr val="000000"/>
                          </a:solidFill>
                          <a:effectLst/>
                          <a:latin typeface="Calibri" charset="0"/>
                          <a:ea typeface="ＭＳ Ｐゴシック" charset="-128"/>
                        </a:rPr>
                        <a:t>-Sangrado </a:t>
                      </a:r>
                      <a:r>
                        <a:rPr kumimoji="0" lang="es-ES" altLang="es-ES_tradnl" sz="1800" b="1" i="0" u="none" strike="noStrike" cap="none" normalizeH="0" baseline="0" dirty="0">
                          <a:ln>
                            <a:noFill/>
                          </a:ln>
                          <a:solidFill>
                            <a:srgbClr val="000000"/>
                          </a:solidFill>
                          <a:effectLst/>
                          <a:latin typeface="Calibri" charset="0"/>
                          <a:ea typeface="ＭＳ Ｐゴシック" charset="-128"/>
                        </a:rPr>
                        <a:t>rectal (&gt;90%)</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-Urgencia </a:t>
                      </a:r>
                      <a:r>
                        <a:rPr kumimoji="0" lang="es-ES" altLang="es-ES_tradnl" sz="1800" b="0" i="0" u="none" strike="noStrike" cap="none" normalizeH="0" baseline="0" dirty="0" err="1">
                          <a:ln>
                            <a:noFill/>
                          </a:ln>
                          <a:solidFill>
                            <a:srgbClr val="000000"/>
                          </a:solidFill>
                          <a:effectLst/>
                          <a:latin typeface="Calibri" charset="0"/>
                          <a:ea typeface="ＭＳ Ｐゴシック" charset="-128"/>
                        </a:rPr>
                        <a:t>defecatoria</a:t>
                      </a:r>
                      <a:endParaRPr kumimoji="0" lang="es-ES" altLang="es-ES_tradnl" sz="1800" b="0" i="0" u="none" strike="noStrike" cap="none" normalizeH="0" baseline="0" dirty="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-Tenesmo </a:t>
                      </a:r>
                      <a:r>
                        <a:rPr kumimoji="0" lang="es-ES" altLang="es-ES_tradnl" sz="1800" b="0" i="0" u="none" strike="noStrike" cap="none" normalizeH="0" baseline="0" dirty="0">
                          <a:ln>
                            <a:noFill/>
                          </a:ln>
                          <a:solidFill>
                            <a:srgbClr val="000000"/>
                          </a:solidFill>
                          <a:effectLst/>
                          <a:latin typeface="Calibri" charset="0"/>
                          <a:ea typeface="ＭＳ Ｐゴシック" charset="-128"/>
                        </a:rPr>
                        <a:t>rectal</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-Pujos </a:t>
                      </a:r>
                      <a:r>
                        <a:rPr kumimoji="0" lang="es-ES" altLang="es-ES_tradnl" sz="1800" b="0" i="0" u="none" strike="noStrike" cap="none" normalizeH="0" baseline="0" dirty="0">
                          <a:ln>
                            <a:noFill/>
                          </a:ln>
                          <a:solidFill>
                            <a:srgbClr val="000000"/>
                          </a:solidFill>
                          <a:effectLst/>
                          <a:latin typeface="Calibri" charset="0"/>
                          <a:ea typeface="ＭＳ Ｐゴシック" charset="-128"/>
                        </a:rPr>
                        <a:t>de </a:t>
                      </a: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moco/ </a:t>
                      </a:r>
                      <a:r>
                        <a:rPr kumimoji="0" lang="es-ES" altLang="es-ES_tradnl" sz="1800" b="0" i="0" u="none" strike="noStrike" cap="none" normalizeH="0" baseline="0" dirty="0">
                          <a:ln>
                            <a:noFill/>
                          </a:ln>
                          <a:solidFill>
                            <a:srgbClr val="000000"/>
                          </a:solidFill>
                          <a:effectLst/>
                          <a:latin typeface="Calibri" charset="0"/>
                          <a:ea typeface="ＭＳ Ｐゴシック" charset="-128"/>
                        </a:rPr>
                        <a:t>sangre</a:t>
                      </a:r>
                    </a:p>
                  </a:txBody>
                  <a:tcPr marL="68580" marR="6858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-Pérdida </a:t>
                      </a:r>
                      <a:r>
                        <a:rPr kumimoji="0" lang="es-ES" altLang="es-ES_tradnl" sz="1800" b="0" i="0" u="none" strike="noStrike" cap="none" normalizeH="0" baseline="0" dirty="0">
                          <a:ln>
                            <a:noFill/>
                          </a:ln>
                          <a:solidFill>
                            <a:srgbClr val="000000"/>
                          </a:solidFill>
                          <a:effectLst/>
                          <a:latin typeface="Calibri" charset="0"/>
                          <a:ea typeface="ＭＳ Ｐゴシック" charset="-128"/>
                        </a:rPr>
                        <a:t>de peso</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-Febrícula/fiebre</a:t>
                      </a:r>
                      <a:endParaRPr kumimoji="0" lang="es-ES" altLang="es-ES_tradnl" sz="1800" b="0" i="0" u="none" strike="noStrike" cap="none" normalizeH="0" baseline="0" dirty="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-Malestar </a:t>
                      </a:r>
                      <a:r>
                        <a:rPr kumimoji="0" lang="es-ES" altLang="es-ES_tradnl" sz="1800" b="0" i="0" u="none" strike="noStrike" cap="none" normalizeH="0" baseline="0" dirty="0">
                          <a:ln>
                            <a:noFill/>
                          </a:ln>
                          <a:solidFill>
                            <a:srgbClr val="000000"/>
                          </a:solidFill>
                          <a:effectLst/>
                          <a:latin typeface="Calibri" charset="0"/>
                          <a:ea typeface="ＭＳ Ｐゴシック" charset="-128"/>
                        </a:rPr>
                        <a:t>general</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a:t>
                      </a:r>
                      <a:r>
                        <a:rPr kumimoji="0" lang="es-ES" altLang="es-ES_tradnl" sz="1800" b="0" i="0" u="none" strike="noStrike" cap="none" normalizeH="0" baseline="0" dirty="0" err="1" smtClean="0">
                          <a:ln>
                            <a:noFill/>
                          </a:ln>
                          <a:solidFill>
                            <a:srgbClr val="000000"/>
                          </a:solidFill>
                          <a:effectLst/>
                          <a:latin typeface="Calibri" charset="0"/>
                          <a:ea typeface="ＭＳ Ｐゴシック" charset="-128"/>
                        </a:rPr>
                        <a:t>Hiporexia</a:t>
                      </a:r>
                      <a:endParaRPr kumimoji="0" lang="es-ES" altLang="es-ES_tradnl" sz="1800" b="0" i="0" u="none" strike="noStrike" cap="none" normalizeH="0" baseline="0" dirty="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s-ES" altLang="es-ES_tradnl" sz="1800" b="0" i="0" u="none" strike="noStrike" cap="none" normalizeH="0" baseline="0" dirty="0">
                        <a:ln>
                          <a:noFill/>
                        </a:ln>
                        <a:solidFill>
                          <a:srgbClr val="000000"/>
                        </a:solidFill>
                        <a:effectLst/>
                        <a:latin typeface="Calibri" charset="0"/>
                        <a:ea typeface="ＭＳ Ｐゴシック" charset="-128"/>
                      </a:endParaRPr>
                    </a:p>
                  </a:txBody>
                  <a:tcPr marL="68580" marR="68580"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
        <p:nvSpPr>
          <p:cNvPr id="6" name="6 Rectángulo"/>
          <p:cNvSpPr>
            <a:spLocks noChangeArrowheads="1"/>
          </p:cNvSpPr>
          <p:nvPr/>
        </p:nvSpPr>
        <p:spPr bwMode="auto">
          <a:xfrm>
            <a:off x="871598" y="1680616"/>
            <a:ext cx="7034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20000"/>
              </a:spcBef>
            </a:pPr>
            <a:r>
              <a:rPr lang="es-ES" altLang="es-ES_tradnl" dirty="0">
                <a:solidFill>
                  <a:srgbClr val="004992"/>
                </a:solidFill>
                <a:latin typeface="Calibri" charset="0"/>
              </a:rPr>
              <a:t>Enfermedad de Crohn	 </a:t>
            </a:r>
            <a:r>
              <a:rPr lang="es-ES" altLang="es-ES_tradnl" dirty="0" smtClean="0">
                <a:solidFill>
                  <a:srgbClr val="004992"/>
                </a:solidFill>
                <a:latin typeface="Calibri" charset="0"/>
              </a:rPr>
              <a:t>                          Colitis </a:t>
            </a:r>
            <a:r>
              <a:rPr lang="es-ES" altLang="es-ES_tradnl" dirty="0">
                <a:solidFill>
                  <a:srgbClr val="004992"/>
                </a:solidFill>
                <a:latin typeface="Calibri" charset="0"/>
              </a:rPr>
              <a:t>ulcerosa</a:t>
            </a:r>
          </a:p>
        </p:txBody>
      </p:sp>
      <p:graphicFrame>
        <p:nvGraphicFramePr>
          <p:cNvPr id="7" name="7 Tabla"/>
          <p:cNvGraphicFramePr>
            <a:graphicFrameLocks noGrp="1"/>
          </p:cNvGraphicFramePr>
          <p:nvPr>
            <p:extLst>
              <p:ext uri="{D42A27DB-BD31-4B8C-83A1-F6EECF244321}">
                <p14:modId xmlns:p14="http://schemas.microsoft.com/office/powerpoint/2010/main" val="844919873"/>
              </p:ext>
            </p:extLst>
          </p:nvPr>
        </p:nvGraphicFramePr>
        <p:xfrm>
          <a:off x="564630" y="2323973"/>
          <a:ext cx="3818267" cy="3640587"/>
        </p:xfrm>
        <a:graphic>
          <a:graphicData uri="http://schemas.openxmlformats.org/drawingml/2006/table">
            <a:tbl>
              <a:tblPr/>
              <a:tblGrid>
                <a:gridCol w="1868513"/>
                <a:gridCol w="1949754"/>
              </a:tblGrid>
              <a:tr h="709928">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a:ln>
                            <a:noFill/>
                          </a:ln>
                          <a:solidFill>
                            <a:srgbClr val="FFFFFF"/>
                          </a:solidFill>
                          <a:effectLst/>
                          <a:latin typeface="Calibri" charset="0"/>
                          <a:ea typeface="ＭＳ Ｐゴシック" charset="-128"/>
                        </a:rPr>
                        <a:t>Síntomas</a:t>
                      </a:r>
                    </a:p>
                  </a:txBody>
                  <a:tcPr marL="68579" marR="685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a:ln>
                            <a:noFill/>
                          </a:ln>
                          <a:solidFill>
                            <a:srgbClr val="FFFFFF"/>
                          </a:solidFill>
                          <a:effectLst/>
                          <a:latin typeface="Calibri" charset="0"/>
                          <a:ea typeface="ＭＳ Ｐゴシック" charset="-128"/>
                        </a:rPr>
                        <a:t>Afectación sistémica</a:t>
                      </a:r>
                    </a:p>
                  </a:txBody>
                  <a:tcPr marL="68579" marR="685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930659">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smtClean="0">
                          <a:ln>
                            <a:noFill/>
                          </a:ln>
                          <a:solidFill>
                            <a:srgbClr val="000000"/>
                          </a:solidFill>
                          <a:effectLst/>
                          <a:latin typeface="Calibri" charset="0"/>
                          <a:ea typeface="ＭＳ Ｐゴシック" charset="-128"/>
                        </a:rPr>
                        <a:t>-Dolor </a:t>
                      </a:r>
                      <a:r>
                        <a:rPr kumimoji="0" lang="es-ES" altLang="es-ES_tradnl" sz="1800" b="1" i="0" u="none" strike="noStrike" cap="none" normalizeH="0" baseline="0" dirty="0">
                          <a:ln>
                            <a:noFill/>
                          </a:ln>
                          <a:solidFill>
                            <a:srgbClr val="000000"/>
                          </a:solidFill>
                          <a:effectLst/>
                          <a:latin typeface="Calibri" charset="0"/>
                          <a:ea typeface="ＭＳ Ｐゴシック" charset="-128"/>
                        </a:rPr>
                        <a:t>abdominal</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smtClean="0">
                          <a:ln>
                            <a:noFill/>
                          </a:ln>
                          <a:solidFill>
                            <a:srgbClr val="000000"/>
                          </a:solidFill>
                          <a:effectLst/>
                          <a:latin typeface="Calibri" charset="0"/>
                          <a:ea typeface="ＭＳ Ｐゴシック" charset="-128"/>
                        </a:rPr>
                        <a:t>-Diarrea</a:t>
                      </a:r>
                      <a:endParaRPr kumimoji="0" lang="es-ES" altLang="es-ES_tradnl" sz="1800" b="0" i="0" u="none" strike="noStrike" cap="none" normalizeH="0" baseline="0" dirty="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s-ES" altLang="es-ES_tradnl" sz="1800" b="0" i="0" u="none" strike="noStrike" cap="none" normalizeH="0" baseline="0" dirty="0">
                        <a:ln>
                          <a:noFill/>
                        </a:ln>
                        <a:solidFill>
                          <a:srgbClr val="000000"/>
                        </a:solidFill>
                        <a:effectLst/>
                        <a:latin typeface="Calibri" charset="0"/>
                        <a:ea typeface="ＭＳ Ｐゴシック" charset="-128"/>
                      </a:endParaRPr>
                    </a:p>
                  </a:txBody>
                  <a:tcPr marL="68579" marR="685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smtClean="0">
                          <a:ln>
                            <a:noFill/>
                          </a:ln>
                          <a:solidFill>
                            <a:srgbClr val="000000"/>
                          </a:solidFill>
                          <a:effectLst/>
                          <a:latin typeface="Calibri" charset="0"/>
                          <a:ea typeface="ＭＳ Ｐゴシック" charset="-128"/>
                        </a:rPr>
                        <a:t>-Pérdida </a:t>
                      </a:r>
                      <a:r>
                        <a:rPr kumimoji="0" lang="es-ES" altLang="es-ES_tradnl" sz="1800" b="1" i="0" u="none" strike="noStrike" cap="none" normalizeH="0" baseline="0" dirty="0">
                          <a:ln>
                            <a:noFill/>
                          </a:ln>
                          <a:solidFill>
                            <a:srgbClr val="000000"/>
                          </a:solidFill>
                          <a:effectLst/>
                          <a:latin typeface="Calibri" charset="0"/>
                          <a:ea typeface="ＭＳ Ｐゴシック" charset="-128"/>
                        </a:rPr>
                        <a:t>de peso</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smtClean="0">
                          <a:ln>
                            <a:noFill/>
                          </a:ln>
                          <a:solidFill>
                            <a:srgbClr val="000000"/>
                          </a:solidFill>
                          <a:effectLst/>
                          <a:latin typeface="Calibri" charset="0"/>
                          <a:ea typeface="ＭＳ Ｐゴシック" charset="-128"/>
                        </a:rPr>
                        <a:t>-Fiebre</a:t>
                      </a:r>
                      <a:endParaRPr kumimoji="0" lang="es-ES" altLang="es-ES_tradnl" sz="1800" b="1" i="0" u="none" strike="noStrike" cap="none" normalizeH="0" baseline="0" dirty="0">
                        <a:ln>
                          <a:noFill/>
                        </a:ln>
                        <a:solidFill>
                          <a:srgbClr val="000000"/>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smtClean="0">
                          <a:ln>
                            <a:noFill/>
                          </a:ln>
                          <a:solidFill>
                            <a:srgbClr val="000000"/>
                          </a:solidFill>
                          <a:effectLst/>
                          <a:latin typeface="Calibri" charset="0"/>
                          <a:ea typeface="ＭＳ Ｐゴシック" charset="-128"/>
                        </a:rPr>
                        <a:t>-Malestar </a:t>
                      </a:r>
                      <a:r>
                        <a:rPr kumimoji="0" lang="es-ES" altLang="es-ES_tradnl" sz="1800" b="1" i="0" u="none" strike="noStrike" cap="none" normalizeH="0" baseline="0" dirty="0">
                          <a:ln>
                            <a:noFill/>
                          </a:ln>
                          <a:solidFill>
                            <a:srgbClr val="000000"/>
                          </a:solidFill>
                          <a:effectLst/>
                          <a:latin typeface="Calibri" charset="0"/>
                          <a:ea typeface="ＭＳ Ｐゴシック" charset="-128"/>
                        </a:rPr>
                        <a:t>general</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0" i="0" u="none" strike="noStrike" cap="none" normalizeH="0" baseline="0" dirty="0" smtClean="0">
                          <a:ln>
                            <a:noFill/>
                          </a:ln>
                          <a:solidFill>
                            <a:srgbClr val="000000"/>
                          </a:solidFill>
                          <a:effectLst/>
                          <a:latin typeface="Calibri" charset="0"/>
                          <a:ea typeface="ＭＳ Ｐゴシック" charset="-128"/>
                        </a:rPr>
                        <a:t>-Retraso  </a:t>
                      </a:r>
                      <a:r>
                        <a:rPr kumimoji="0" lang="es-ES" altLang="es-ES_tradnl" sz="1800" b="0" i="0" u="none" strike="noStrike" cap="none" normalizeH="0" baseline="0" dirty="0">
                          <a:ln>
                            <a:noFill/>
                          </a:ln>
                          <a:solidFill>
                            <a:srgbClr val="000000"/>
                          </a:solidFill>
                          <a:effectLst/>
                          <a:latin typeface="Calibri" charset="0"/>
                          <a:ea typeface="ＭＳ Ｐゴシック" charset="-128"/>
                        </a:rPr>
                        <a:t>del crecimiento en niños</a:t>
                      </a:r>
                    </a:p>
                  </a:txBody>
                  <a:tcPr marL="68579" marR="685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Tree>
    <p:extLst>
      <p:ext uri="{BB962C8B-B14F-4D97-AF65-F5344CB8AC3E}">
        <p14:creationId xmlns:p14="http://schemas.microsoft.com/office/powerpoint/2010/main" val="5516338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rgbClr val="FF0000"/>
                </a:solidFill>
              </a:rPr>
              <a:t>¿</a:t>
            </a:r>
            <a:r>
              <a:rPr lang="es-ES_tradnl" dirty="0" err="1" smtClean="0">
                <a:solidFill>
                  <a:srgbClr val="FF0000"/>
                </a:solidFill>
              </a:rPr>
              <a:t>Qu</a:t>
            </a:r>
            <a:r>
              <a:rPr lang="es-ES" dirty="0" smtClean="0">
                <a:solidFill>
                  <a:srgbClr val="FF0000"/>
                </a:solidFill>
              </a:rPr>
              <a:t>é podemos hacer?</a:t>
            </a:r>
            <a:endParaRPr lang="es-ES_tradnl" dirty="0">
              <a:solidFill>
                <a:srgbClr val="FF0000"/>
              </a:solidFill>
            </a:endParaRPr>
          </a:p>
        </p:txBody>
      </p:sp>
      <p:sp>
        <p:nvSpPr>
          <p:cNvPr id="3" name="Marcador de contenido 2"/>
          <p:cNvSpPr>
            <a:spLocks noGrp="1"/>
          </p:cNvSpPr>
          <p:nvPr>
            <p:ph idx="1"/>
          </p:nvPr>
        </p:nvSpPr>
        <p:spPr>
          <a:xfrm>
            <a:off x="526597" y="1977460"/>
            <a:ext cx="8230541" cy="4345185"/>
          </a:xfrm>
        </p:spPr>
        <p:txBody>
          <a:bodyPr>
            <a:normAutofit fontScale="85000" lnSpcReduction="20000"/>
          </a:bodyPr>
          <a:lstStyle/>
          <a:p>
            <a:r>
              <a:rPr lang="es-ES_tradnl" dirty="0" smtClean="0"/>
              <a:t>Tacto rectal, </a:t>
            </a:r>
            <a:r>
              <a:rPr lang="es-ES_tradnl" dirty="0" err="1" smtClean="0"/>
              <a:t>exploraci</a:t>
            </a:r>
            <a:r>
              <a:rPr lang="es-ES" dirty="0" err="1" smtClean="0"/>
              <a:t>ón</a:t>
            </a:r>
            <a:r>
              <a:rPr lang="es-ES" dirty="0" smtClean="0"/>
              <a:t> perianal, descartar masa abdominal</a:t>
            </a:r>
          </a:p>
          <a:p>
            <a:r>
              <a:rPr lang="es-ES" dirty="0"/>
              <a:t> </a:t>
            </a:r>
            <a:r>
              <a:rPr lang="es-ES" dirty="0" smtClean="0"/>
              <a:t>Analítica con Reactantes que tengamos posibles</a:t>
            </a:r>
          </a:p>
          <a:p>
            <a:r>
              <a:rPr lang="es-ES" dirty="0"/>
              <a:t> </a:t>
            </a:r>
            <a:r>
              <a:rPr lang="es-ES" dirty="0" smtClean="0"/>
              <a:t>NO COLONOSCOPIA URGENTE</a:t>
            </a:r>
          </a:p>
          <a:p>
            <a:r>
              <a:rPr lang="es-ES" dirty="0"/>
              <a:t> </a:t>
            </a:r>
            <a:r>
              <a:rPr lang="es-ES" dirty="0" smtClean="0"/>
              <a:t>NO EMPEZAR A TRATAR SIN DIAGNÓSTICO</a:t>
            </a:r>
          </a:p>
          <a:p>
            <a:r>
              <a:rPr lang="es-ES" dirty="0"/>
              <a:t> </a:t>
            </a:r>
            <a:r>
              <a:rPr lang="es-ES" dirty="0" smtClean="0"/>
              <a:t>Si alta sospecha</a:t>
            </a:r>
          </a:p>
          <a:p>
            <a:pPr lvl="1"/>
            <a:r>
              <a:rPr lang="es-ES" sz="3200" dirty="0"/>
              <a:t> </a:t>
            </a:r>
            <a:r>
              <a:rPr lang="es-ES" sz="3200" dirty="0" smtClean="0"/>
              <a:t>Paciente muy afectado--- Ingreso en digestivo para estudio</a:t>
            </a:r>
          </a:p>
          <a:p>
            <a:pPr lvl="1"/>
            <a:r>
              <a:rPr lang="es-ES" sz="3200" dirty="0"/>
              <a:t> </a:t>
            </a:r>
            <a:r>
              <a:rPr lang="es-ES" sz="3200" dirty="0" smtClean="0"/>
              <a:t>Paciente poco afectado</a:t>
            </a:r>
          </a:p>
          <a:p>
            <a:pPr marL="914377" lvl="2" indent="0">
              <a:buNone/>
            </a:pPr>
            <a:r>
              <a:rPr lang="es-ES" sz="2800" dirty="0" smtClean="0"/>
              <a:t>A) Derivar para ser visto pronto en Consulta de Digestivo o e-consulta</a:t>
            </a:r>
            <a:r>
              <a:rPr lang="mr-IN" sz="2800" dirty="0" smtClean="0"/>
              <a:t>…</a:t>
            </a:r>
            <a:r>
              <a:rPr lang="es-ES" sz="2800" dirty="0" smtClean="0"/>
              <a:t> con realización de </a:t>
            </a:r>
            <a:r>
              <a:rPr lang="es-ES" sz="2800" b="1" dirty="0" err="1" smtClean="0"/>
              <a:t>calprotectina</a:t>
            </a:r>
            <a:r>
              <a:rPr lang="es-ES" sz="2800" b="1" dirty="0" smtClean="0"/>
              <a:t> fecal </a:t>
            </a:r>
            <a:r>
              <a:rPr lang="es-ES" sz="2800" dirty="0" smtClean="0"/>
              <a:t>previa</a:t>
            </a:r>
          </a:p>
          <a:p>
            <a:pPr marL="914377" lvl="2" indent="0">
              <a:buNone/>
            </a:pPr>
            <a:r>
              <a:rPr lang="es-ES_tradnl" sz="2800" dirty="0" smtClean="0"/>
              <a:t>B) Si no, programar colonoscopia preferente</a:t>
            </a:r>
          </a:p>
          <a:p>
            <a:pPr lvl="1"/>
            <a:endParaRPr lang="es-ES" dirty="0" smtClean="0"/>
          </a:p>
        </p:txBody>
      </p:sp>
    </p:spTree>
    <p:extLst>
      <p:ext uri="{BB962C8B-B14F-4D97-AF65-F5344CB8AC3E}">
        <p14:creationId xmlns:p14="http://schemas.microsoft.com/office/powerpoint/2010/main" val="6239355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ángulo 1"/>
          <p:cNvSpPr>
            <a:spLocks noChangeArrowheads="1"/>
          </p:cNvSpPr>
          <p:nvPr/>
        </p:nvSpPr>
        <p:spPr bwMode="auto">
          <a:xfrm>
            <a:off x="1835696" y="332656"/>
            <a:ext cx="53455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4000" dirty="0">
                <a:solidFill>
                  <a:srgbClr val="FF0000"/>
                </a:solidFill>
                <a:latin typeface="Arial" charset="0"/>
                <a:cs typeface="Arial" charset="0"/>
              </a:rPr>
              <a:t>Diagnóstico diferencial</a:t>
            </a:r>
            <a:endParaRPr lang="es-ES" sz="4000" dirty="0">
              <a:solidFill>
                <a:srgbClr val="FF0000"/>
              </a:solidFill>
              <a:latin typeface="Arial" charset="0"/>
              <a:cs typeface="Arial" charset="0"/>
            </a:endParaRPr>
          </a:p>
        </p:txBody>
      </p:sp>
      <p:graphicFrame>
        <p:nvGraphicFramePr>
          <p:cNvPr id="5" name="2 Tabla"/>
          <p:cNvGraphicFramePr>
            <a:graphicFrameLocks noGrp="1"/>
          </p:cNvGraphicFramePr>
          <p:nvPr/>
        </p:nvGraphicFramePr>
        <p:xfrm>
          <a:off x="395288" y="2332038"/>
          <a:ext cx="8280400" cy="4337051"/>
        </p:xfrm>
        <a:graphic>
          <a:graphicData uri="http://schemas.openxmlformats.org/drawingml/2006/table">
            <a:tbl>
              <a:tblPr/>
              <a:tblGrid>
                <a:gridCol w="4140200"/>
                <a:gridCol w="4140200"/>
              </a:tblGrid>
              <a:tr h="1614487">
                <a:tc>
                  <a:txBody>
                    <a:bodyPr/>
                    <a:lstStyle/>
                    <a:p>
                      <a:pPr marL="342900" marR="0" lvl="0" indent="-342900" algn="l" defTabSz="457200" rtl="0" eaLnBrk="1" fontAlgn="base" latinLnBrk="0" hangingPunct="1">
                        <a:lnSpc>
                          <a:spcPct val="100000"/>
                        </a:lnSpc>
                        <a:spcBef>
                          <a:spcPct val="0"/>
                        </a:spcBef>
                        <a:spcAft>
                          <a:spcPct val="0"/>
                        </a:spcAft>
                        <a:buClr>
                          <a:schemeClr val="tx1"/>
                        </a:buClr>
                        <a:buSzTx/>
                        <a:buFont typeface="Wingdings" charset="0"/>
                        <a:buChar char="§"/>
                        <a:tabLst/>
                      </a:pPr>
                      <a:r>
                        <a:rPr kumimoji="0" lang="es-ES" sz="2000" b="1" i="0" u="none" strike="noStrike" cap="none" normalizeH="0" baseline="0">
                          <a:ln>
                            <a:noFill/>
                          </a:ln>
                          <a:solidFill>
                            <a:srgbClr val="C00000"/>
                          </a:solidFill>
                          <a:effectLst/>
                          <a:latin typeface="Arial" charset="0"/>
                          <a:ea typeface="MS PGothic" charset="0"/>
                          <a:cs typeface="MS PGothic" charset="0"/>
                        </a:rPr>
                        <a:t>Síndrome de intestino irritable </a:t>
                      </a:r>
                      <a:r>
                        <a:rPr kumimoji="0" lang="es-ES" sz="1800" b="0" i="0" u="none" strike="noStrike" cap="none" normalizeH="0" baseline="0">
                          <a:ln>
                            <a:noFill/>
                          </a:ln>
                          <a:solidFill>
                            <a:srgbClr val="000000"/>
                          </a:solidFill>
                          <a:effectLst/>
                          <a:latin typeface="Arial" charset="0"/>
                          <a:ea typeface="MS PGothic" charset="0"/>
                          <a:cs typeface="MS PGothic" charset="0"/>
                        </a:rPr>
                        <a:t>(elevada prevalencia)</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342900" marR="0" lvl="0" indent="-342900" algn="l" defTabSz="457200" rtl="0" eaLnBrk="1" fontAlgn="base" latinLnBrk="0" hangingPunct="1">
                        <a:lnSpc>
                          <a:spcPct val="100000"/>
                        </a:lnSpc>
                        <a:spcBef>
                          <a:spcPct val="0"/>
                        </a:spcBef>
                        <a:spcAft>
                          <a:spcPct val="0"/>
                        </a:spcAft>
                        <a:buClr>
                          <a:schemeClr val="tx1"/>
                        </a:buClr>
                        <a:buSzTx/>
                        <a:buFont typeface="Wingdings" charset="0"/>
                        <a:buChar char="§"/>
                        <a:tabLst/>
                      </a:pPr>
                      <a:r>
                        <a:rPr kumimoji="0" lang="es-ES" sz="2000" b="1" i="0" u="none" strike="noStrike" cap="none" normalizeH="0" baseline="0">
                          <a:ln>
                            <a:noFill/>
                          </a:ln>
                          <a:solidFill>
                            <a:srgbClr val="C00000"/>
                          </a:solidFill>
                          <a:effectLst/>
                          <a:latin typeface="Arial" charset="0"/>
                          <a:ea typeface="MS PGothic" charset="0"/>
                          <a:cs typeface="MS PGothic" charset="0"/>
                        </a:rPr>
                        <a:t>Ileítis infecciosas </a:t>
                      </a:r>
                    </a:p>
                    <a:p>
                      <a:pPr marL="342900" marR="0" lvl="0" indent="-342900" algn="l" defTabSz="457200" rtl="0" eaLnBrk="1" fontAlgn="base" latinLnBrk="0" hangingPunct="1">
                        <a:lnSpc>
                          <a:spcPct val="100000"/>
                        </a:lnSpc>
                        <a:spcBef>
                          <a:spcPct val="0"/>
                        </a:spcBef>
                        <a:spcAft>
                          <a:spcPct val="0"/>
                        </a:spcAft>
                        <a:buClrTx/>
                        <a:buSzTx/>
                        <a:buFont typeface="Wingdings" charset="0"/>
                        <a:buChar char="§"/>
                        <a:tabLst/>
                      </a:pPr>
                      <a:r>
                        <a:rPr kumimoji="0" lang="es-ES" sz="2000" b="0" i="0" u="none" strike="noStrike" cap="none" normalizeH="0" baseline="0">
                          <a:ln>
                            <a:noFill/>
                          </a:ln>
                          <a:solidFill>
                            <a:srgbClr val="000000"/>
                          </a:solidFill>
                          <a:effectLst/>
                          <a:latin typeface="Arial" charset="0"/>
                          <a:ea typeface="MS PGothic" charset="0"/>
                          <a:cs typeface="MS PGothic" charset="0"/>
                        </a:rPr>
                        <a:t>Apendicitis aguda</a:t>
                      </a:r>
                    </a:p>
                    <a:p>
                      <a:pPr marL="342900" marR="0" lvl="0" indent="-342900" algn="l" defTabSz="457200" rtl="0" eaLnBrk="1" fontAlgn="base" latinLnBrk="0" hangingPunct="1">
                        <a:lnSpc>
                          <a:spcPct val="100000"/>
                        </a:lnSpc>
                        <a:spcBef>
                          <a:spcPct val="0"/>
                        </a:spcBef>
                        <a:spcAft>
                          <a:spcPct val="0"/>
                        </a:spcAft>
                        <a:buClrTx/>
                        <a:buSzTx/>
                        <a:buFont typeface="Wingdings" charset="0"/>
                        <a:buChar char="§"/>
                        <a:tabLst/>
                      </a:pPr>
                      <a:r>
                        <a:rPr kumimoji="0" lang="es-ES" sz="2000" b="0" i="0" u="none" strike="noStrike" cap="none" normalizeH="0" baseline="0">
                          <a:ln>
                            <a:noFill/>
                          </a:ln>
                          <a:solidFill>
                            <a:srgbClr val="000000"/>
                          </a:solidFill>
                          <a:effectLst/>
                          <a:latin typeface="Arial" charset="0"/>
                          <a:ea typeface="MS PGothic" charset="0"/>
                          <a:cs typeface="MS PGothic" charset="0"/>
                        </a:rPr>
                        <a:t>Patología ginecológica  </a:t>
                      </a:r>
                      <a:r>
                        <a:rPr kumimoji="0" lang="es-ES" sz="1800" b="0" i="0" u="none" strike="noStrike" cap="none" normalizeH="0" baseline="0">
                          <a:ln>
                            <a:noFill/>
                          </a:ln>
                          <a:solidFill>
                            <a:srgbClr val="000000"/>
                          </a:solidFill>
                          <a:effectLst/>
                          <a:latin typeface="Arial" charset="0"/>
                          <a:ea typeface="MS PGothic" charset="0"/>
                          <a:cs typeface="MS PGothic" charset="0"/>
                        </a:rPr>
                        <a:t>(episodio inicial agudo de EC ileal o ilecólica)</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952500">
                <a:tc>
                  <a:txBody>
                    <a:bodyPr/>
                    <a:lstStyle/>
                    <a:p>
                      <a:pPr marL="285750" marR="0" lvl="0" indent="-285750" algn="l" defTabSz="457200" rtl="0" eaLnBrk="1" fontAlgn="base" latinLnBrk="0" hangingPunct="1">
                        <a:lnSpc>
                          <a:spcPct val="100000"/>
                        </a:lnSpc>
                        <a:spcBef>
                          <a:spcPct val="0"/>
                        </a:spcBef>
                        <a:spcAft>
                          <a:spcPct val="0"/>
                        </a:spcAft>
                        <a:buClr>
                          <a:schemeClr val="tx1"/>
                        </a:buClr>
                        <a:buSzTx/>
                        <a:buFont typeface="Wingdings" charset="0"/>
                        <a:buChar char="§"/>
                        <a:tabLst/>
                      </a:pPr>
                      <a:r>
                        <a:rPr kumimoji="0" lang="es-ES" sz="2000" b="1" i="0" u="none" strike="noStrike" cap="none" normalizeH="0" baseline="0">
                          <a:ln>
                            <a:noFill/>
                          </a:ln>
                          <a:solidFill>
                            <a:srgbClr val="C00000"/>
                          </a:solidFill>
                          <a:effectLst/>
                          <a:latin typeface="Arial" charset="0"/>
                          <a:ea typeface="MS PGothic" charset="0"/>
                          <a:cs typeface="MS PGothic" charset="0"/>
                        </a:rPr>
                        <a:t>Colitis infecciosas </a:t>
                      </a:r>
                      <a:r>
                        <a:rPr kumimoji="0" lang="es-ES" sz="1800" b="0" i="0" u="none" strike="noStrike" cap="none" normalizeH="0" baseline="0">
                          <a:ln>
                            <a:noFill/>
                          </a:ln>
                          <a:solidFill>
                            <a:srgbClr val="000000"/>
                          </a:solidFill>
                          <a:effectLst/>
                          <a:latin typeface="Arial" charset="0"/>
                          <a:ea typeface="MS PGothic" charset="0"/>
                          <a:cs typeface="MS PGothic" charset="0"/>
                        </a:rPr>
                        <a:t>(cuadros similares a EII, sobre todo, CU y EC del colon)</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Infecciones intestinales por gérmenes oportunistas (pacientes inmunodeprimidos)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r h="665163">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Neoplasias digestivas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Colitis inflamatorias o por agentes físicos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379413">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Colitis asociadas a divertículos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Colitis por fármacos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r h="725488">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Causas metabólicas u hormonales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285750" marR="0" lvl="0" indent="-285750" algn="l" defTabSz="457200" rtl="0" eaLnBrk="1" fontAlgn="base" latinLnBrk="0" hangingPunct="1">
                        <a:lnSpc>
                          <a:spcPct val="100000"/>
                        </a:lnSpc>
                        <a:spcBef>
                          <a:spcPct val="0"/>
                        </a:spcBef>
                        <a:spcAft>
                          <a:spcPct val="0"/>
                        </a:spcAft>
                        <a:buClrTx/>
                        <a:buSzTx/>
                        <a:buFont typeface="Wingdings" charset="0"/>
                        <a:buChar char="§"/>
                        <a:tabLst/>
                      </a:pPr>
                      <a:r>
                        <a:rPr kumimoji="0" lang="es-ES" sz="1800" b="0" i="0" u="none" strike="noStrike" cap="none" normalizeH="0" baseline="0">
                          <a:ln>
                            <a:noFill/>
                          </a:ln>
                          <a:solidFill>
                            <a:srgbClr val="000000"/>
                          </a:solidFill>
                          <a:effectLst/>
                          <a:latin typeface="Arial" charset="0"/>
                          <a:ea typeface="MS PGothic" charset="0"/>
                          <a:cs typeface="MS PGothic" charset="0"/>
                        </a:rPr>
                        <a:t>Colitis de origen vascular o por enfermedades sistémicas</a:t>
                      </a:r>
                    </a:p>
                  </a:txBody>
                  <a:tcPr marL="91425" marR="91425"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bl>
          </a:graphicData>
        </a:graphic>
      </p:graphicFrame>
      <p:pic>
        <p:nvPicPr>
          <p:cNvPr id="2357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185863"/>
            <a:ext cx="22860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9748834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ángulo 1"/>
          <p:cNvSpPr>
            <a:spLocks noChangeArrowheads="1"/>
          </p:cNvSpPr>
          <p:nvPr/>
        </p:nvSpPr>
        <p:spPr bwMode="auto">
          <a:xfrm>
            <a:off x="229697" y="146932"/>
            <a:ext cx="74989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_tradnl" sz="4000" dirty="0">
                <a:solidFill>
                  <a:srgbClr val="FF0000"/>
                </a:solidFill>
                <a:latin typeface="Arial" charset="0"/>
                <a:cs typeface="Arial" charset="0"/>
              </a:rPr>
              <a:t>Pilares: diagnóstico de </a:t>
            </a:r>
            <a:r>
              <a:rPr lang="es-ES_tradnl" sz="4000" dirty="0" smtClean="0">
                <a:solidFill>
                  <a:srgbClr val="FF0000"/>
                </a:solidFill>
                <a:latin typeface="Arial" charset="0"/>
                <a:cs typeface="Arial" charset="0"/>
              </a:rPr>
              <a:t>confirmación</a:t>
            </a:r>
            <a:endParaRPr lang="es-ES" sz="4000" dirty="0">
              <a:solidFill>
                <a:srgbClr val="FF0000"/>
              </a:solidFill>
              <a:latin typeface="Arial" charset="0"/>
              <a:cs typeface="Arial" charset="0"/>
            </a:endParaRPr>
          </a:p>
        </p:txBody>
      </p:sp>
      <p:graphicFrame>
        <p:nvGraphicFramePr>
          <p:cNvPr id="6" name="4 Diagrama"/>
          <p:cNvGraphicFramePr/>
          <p:nvPr/>
        </p:nvGraphicFramePr>
        <p:xfrm>
          <a:off x="539552" y="2204864"/>
          <a:ext cx="8136904"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79446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5 CuadroTexto"/>
          <p:cNvSpPr txBox="1">
            <a:spLocks noChangeArrowheads="1"/>
          </p:cNvSpPr>
          <p:nvPr/>
        </p:nvSpPr>
        <p:spPr bwMode="auto">
          <a:xfrm>
            <a:off x="698500" y="1844675"/>
            <a:ext cx="487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Times" charset="0"/>
                <a:ea typeface="MS PGothic" charset="0"/>
                <a:cs typeface="MS PGothic" charset="0"/>
              </a:defRPr>
            </a:lvl1pPr>
            <a:lvl2pPr marL="742950" indent="-285750">
              <a:defRPr sz="2100">
                <a:solidFill>
                  <a:schemeClr val="tx1"/>
                </a:solidFill>
                <a:latin typeface="Times" charset="0"/>
                <a:ea typeface="MS PGothic" charset="0"/>
                <a:cs typeface="MS PGothic" charset="0"/>
              </a:defRPr>
            </a:lvl2pPr>
            <a:lvl3pPr marL="1143000" indent="-228600">
              <a:defRPr sz="2100">
                <a:solidFill>
                  <a:schemeClr val="tx1"/>
                </a:solidFill>
                <a:latin typeface="Times" charset="0"/>
                <a:ea typeface="MS PGothic" charset="0"/>
                <a:cs typeface="MS PGothic" charset="0"/>
              </a:defRPr>
            </a:lvl3pPr>
            <a:lvl4pPr marL="1600200" indent="-228600">
              <a:defRPr sz="2100">
                <a:solidFill>
                  <a:schemeClr val="tx1"/>
                </a:solidFill>
                <a:latin typeface="Times" charset="0"/>
                <a:ea typeface="MS PGothic" charset="0"/>
                <a:cs typeface="MS PGothic" charset="0"/>
              </a:defRPr>
            </a:lvl4pPr>
            <a:lvl5pPr marL="2057400" indent="-228600">
              <a:defRPr sz="21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charset="0"/>
                <a:ea typeface="MS PGothic" charset="0"/>
                <a:cs typeface="MS PGothic" charset="0"/>
              </a:defRPr>
            </a:lvl9pPr>
          </a:lstStyle>
          <a:p>
            <a:pPr eaLnBrk="1" hangingPunct="1"/>
            <a:r>
              <a:rPr lang="es-ES" sz="2400" b="1">
                <a:solidFill>
                  <a:srgbClr val="C0504D"/>
                </a:solidFill>
                <a:latin typeface="Arial" charset="0"/>
              </a:rPr>
              <a:t>Criterios analíticos: Marcadores</a:t>
            </a:r>
          </a:p>
        </p:txBody>
      </p:sp>
      <p:sp>
        <p:nvSpPr>
          <p:cNvPr id="51203" name="Rectángulo 1"/>
          <p:cNvSpPr>
            <a:spLocks noChangeArrowheads="1"/>
          </p:cNvSpPr>
          <p:nvPr/>
        </p:nvSpPr>
        <p:spPr bwMode="auto">
          <a:xfrm>
            <a:off x="141706" y="404664"/>
            <a:ext cx="74550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4000" dirty="0">
                <a:solidFill>
                  <a:srgbClr val="FF0000"/>
                </a:solidFill>
                <a:latin typeface="Arial" charset="0"/>
                <a:cs typeface="Arial" charset="0"/>
              </a:rPr>
              <a:t>Exploraciones complementarias</a:t>
            </a:r>
            <a:endParaRPr lang="es-ES" sz="4000" dirty="0">
              <a:solidFill>
                <a:srgbClr val="FF0000"/>
              </a:solidFill>
              <a:latin typeface="Arial" charset="0"/>
              <a:cs typeface="Arial" charset="0"/>
            </a:endParaRPr>
          </a:p>
        </p:txBody>
      </p:sp>
      <p:graphicFrame>
        <p:nvGraphicFramePr>
          <p:cNvPr id="12" name="4 Tabla"/>
          <p:cNvGraphicFramePr>
            <a:graphicFrameLocks noGrp="1"/>
          </p:cNvGraphicFramePr>
          <p:nvPr/>
        </p:nvGraphicFramePr>
        <p:xfrm>
          <a:off x="2051050" y="2636838"/>
          <a:ext cx="4968875" cy="1993900"/>
        </p:xfrm>
        <a:graphic>
          <a:graphicData uri="http://schemas.openxmlformats.org/drawingml/2006/table">
            <a:tbl>
              <a:tblPr/>
              <a:tblGrid>
                <a:gridCol w="2376488"/>
                <a:gridCol w="2592387"/>
              </a:tblGrid>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a:ln>
                            <a:noFill/>
                          </a:ln>
                          <a:solidFill>
                            <a:srgbClr val="FFFFFF"/>
                          </a:solidFill>
                          <a:effectLst/>
                          <a:latin typeface="Arial" charset="0"/>
                          <a:ea typeface="MS PGothic" charset="0"/>
                          <a:cs typeface="MS PGothic" charset="0"/>
                        </a:rPr>
                        <a:t>Serológicos</a:t>
                      </a:r>
                    </a:p>
                  </a:txBody>
                  <a:tcPr marL="91437" marR="91437" marT="45712" marB="4571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a:ln>
                            <a:noFill/>
                          </a:ln>
                          <a:solidFill>
                            <a:srgbClr val="FFFFFF"/>
                          </a:solidFill>
                          <a:effectLst/>
                          <a:latin typeface="Arial" charset="0"/>
                          <a:ea typeface="MS PGothic" charset="0"/>
                          <a:cs typeface="MS PGothic" charset="0"/>
                        </a:rPr>
                        <a:t>Fecales</a:t>
                      </a:r>
                    </a:p>
                  </a:txBody>
                  <a:tcPr marL="91437" marR="91437" marT="45712" marB="4571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2"/>
                    </a:solidFill>
                  </a:tcPr>
                </a:tc>
              </a:tr>
              <a:tr h="1536700">
                <a:tc>
                  <a:txBody>
                    <a:bodyPr/>
                    <a:lstStyle/>
                    <a:p>
                      <a:pPr marL="342900" marR="0" lvl="0" indent="-342900" algn="l" defTabSz="457200" rtl="0" eaLnBrk="1" fontAlgn="base" latinLnBrk="0" hangingPunct="1">
                        <a:lnSpc>
                          <a:spcPct val="130000"/>
                        </a:lnSpc>
                        <a:spcBef>
                          <a:spcPct val="0"/>
                        </a:spcBef>
                        <a:spcAft>
                          <a:spcPct val="0"/>
                        </a:spcAft>
                        <a:buClrTx/>
                        <a:buSzTx/>
                        <a:buFont typeface="Arial" charset="0"/>
                        <a:buChar char="•"/>
                        <a:tabLst/>
                      </a:pPr>
                      <a:r>
                        <a:rPr kumimoji="0" lang="ro-RO" sz="2400" b="1" i="0" u="none" strike="noStrike" cap="none" normalizeH="0" baseline="0">
                          <a:ln>
                            <a:noFill/>
                          </a:ln>
                          <a:solidFill>
                            <a:srgbClr val="000000"/>
                          </a:solidFill>
                          <a:effectLst/>
                          <a:latin typeface="Arial" charset="0"/>
                          <a:ea typeface="MS PGothic" charset="0"/>
                          <a:cs typeface="MS PGothic" charset="0"/>
                        </a:rPr>
                        <a:t>PCR</a:t>
                      </a:r>
                    </a:p>
                    <a:p>
                      <a:pPr marL="342900" marR="0" lvl="0" indent="-342900" algn="l" defTabSz="457200" rtl="0" eaLnBrk="1" fontAlgn="base" latinLnBrk="0" hangingPunct="1">
                        <a:lnSpc>
                          <a:spcPct val="130000"/>
                        </a:lnSpc>
                        <a:spcBef>
                          <a:spcPct val="0"/>
                        </a:spcBef>
                        <a:spcAft>
                          <a:spcPct val="0"/>
                        </a:spcAft>
                        <a:buClrTx/>
                        <a:buSzTx/>
                        <a:buFont typeface="Arial" charset="0"/>
                        <a:buChar char="•"/>
                        <a:tabLst/>
                      </a:pPr>
                      <a:r>
                        <a:rPr kumimoji="0" lang="ro-RO" sz="2000" b="0" i="0" u="none" strike="noStrike" cap="none" normalizeH="0" baseline="0">
                          <a:ln>
                            <a:noFill/>
                          </a:ln>
                          <a:solidFill>
                            <a:srgbClr val="000000"/>
                          </a:solidFill>
                          <a:effectLst/>
                          <a:latin typeface="Arial" charset="0"/>
                          <a:ea typeface="MS PGothic" charset="0"/>
                          <a:cs typeface="MS PGothic" charset="0"/>
                        </a:rPr>
                        <a:t>VSG</a:t>
                      </a:r>
                    </a:p>
                    <a:p>
                      <a:pPr marL="342900" marR="0" lvl="0" indent="-342900" algn="l" defTabSz="457200" rtl="0" eaLnBrk="1" fontAlgn="base" latinLnBrk="0" hangingPunct="1">
                        <a:lnSpc>
                          <a:spcPct val="130000"/>
                        </a:lnSpc>
                        <a:spcBef>
                          <a:spcPct val="0"/>
                        </a:spcBef>
                        <a:spcAft>
                          <a:spcPct val="0"/>
                        </a:spcAft>
                        <a:buClrTx/>
                        <a:buSzTx/>
                        <a:buFont typeface="Arial" charset="0"/>
                        <a:buChar char="•"/>
                        <a:tabLst/>
                      </a:pPr>
                      <a:r>
                        <a:rPr kumimoji="0" lang="ro-RO" sz="2000" b="0" i="0" u="none" strike="noStrike" cap="none" normalizeH="0" baseline="0">
                          <a:ln>
                            <a:noFill/>
                          </a:ln>
                          <a:solidFill>
                            <a:srgbClr val="000000"/>
                          </a:solidFill>
                          <a:effectLst/>
                          <a:latin typeface="Arial" charset="0"/>
                          <a:ea typeface="MS PGothic" charset="0"/>
                          <a:cs typeface="MS PGothic" charset="0"/>
                        </a:rPr>
                        <a:t>Otros</a:t>
                      </a:r>
                    </a:p>
                  </a:txBody>
                  <a:tcPr marL="91437" marR="91437" marT="45712" marB="4571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p>
                      <a:pPr marL="342900" marR="0" lvl="0" indent="-342900" algn="l" defTabSz="457200" rtl="0" eaLnBrk="1" fontAlgn="base" latinLnBrk="0" hangingPunct="1">
                        <a:lnSpc>
                          <a:spcPct val="130000"/>
                        </a:lnSpc>
                        <a:spcBef>
                          <a:spcPct val="0"/>
                        </a:spcBef>
                        <a:spcAft>
                          <a:spcPct val="0"/>
                        </a:spcAft>
                        <a:buClrTx/>
                        <a:buSzTx/>
                        <a:buFont typeface="Arial" charset="0"/>
                        <a:buChar char="•"/>
                        <a:tabLst/>
                      </a:pPr>
                      <a:r>
                        <a:rPr kumimoji="0" lang="es-ES_tradnl" sz="2400" b="1" i="0" u="none" strike="noStrike" cap="none" normalizeH="0" baseline="0" dirty="0" err="1">
                          <a:ln>
                            <a:noFill/>
                          </a:ln>
                          <a:solidFill>
                            <a:srgbClr val="000000"/>
                          </a:solidFill>
                          <a:effectLst/>
                          <a:latin typeface="Arial" charset="0"/>
                          <a:ea typeface="MS PGothic" charset="0"/>
                          <a:cs typeface="MS PGothic" charset="0"/>
                        </a:rPr>
                        <a:t>Calprotectina</a:t>
                      </a:r>
                      <a:endParaRPr kumimoji="0" lang="es-ES_tradnl" sz="2400" b="1" i="0" u="none" strike="noStrike" cap="none" normalizeH="0" baseline="0" dirty="0">
                        <a:ln>
                          <a:noFill/>
                        </a:ln>
                        <a:solidFill>
                          <a:srgbClr val="000000"/>
                        </a:solidFill>
                        <a:effectLst/>
                        <a:latin typeface="Arial" charset="0"/>
                        <a:ea typeface="MS PGothic" charset="0"/>
                        <a:cs typeface="MS PGothic" charset="0"/>
                      </a:endParaRPr>
                    </a:p>
                    <a:p>
                      <a:pPr marL="342900" marR="0" lvl="0" indent="-342900" algn="l" defTabSz="457200" rtl="0" eaLnBrk="1" fontAlgn="base" latinLnBrk="0" hangingPunct="1">
                        <a:lnSpc>
                          <a:spcPct val="130000"/>
                        </a:lnSpc>
                        <a:spcBef>
                          <a:spcPct val="0"/>
                        </a:spcBef>
                        <a:spcAft>
                          <a:spcPct val="0"/>
                        </a:spcAft>
                        <a:buClrTx/>
                        <a:buSzTx/>
                        <a:buFont typeface="Arial" charset="0"/>
                        <a:buChar char="•"/>
                        <a:tabLst/>
                      </a:pPr>
                      <a:r>
                        <a:rPr kumimoji="0" lang="es-ES_tradnl" sz="2000" b="0" i="0" u="none" strike="noStrike" cap="none" normalizeH="0" baseline="0" dirty="0" err="1">
                          <a:ln>
                            <a:noFill/>
                          </a:ln>
                          <a:solidFill>
                            <a:srgbClr val="000000"/>
                          </a:solidFill>
                          <a:effectLst/>
                          <a:latin typeface="Arial" charset="0"/>
                          <a:ea typeface="MS PGothic" charset="0"/>
                          <a:cs typeface="MS PGothic" charset="0"/>
                        </a:rPr>
                        <a:t>Lactoferrina</a:t>
                      </a:r>
                      <a:endParaRPr kumimoji="0" lang="es-ES_tradnl" sz="2000" b="0" i="0" u="none" strike="noStrike" cap="none" normalizeH="0" baseline="0" dirty="0">
                        <a:ln>
                          <a:noFill/>
                        </a:ln>
                        <a:solidFill>
                          <a:srgbClr val="000000"/>
                        </a:solidFill>
                        <a:effectLst/>
                        <a:latin typeface="Arial" charset="0"/>
                        <a:ea typeface="MS PGothic" charset="0"/>
                        <a:cs typeface="MS PGothic" charset="0"/>
                      </a:endParaRPr>
                    </a:p>
                    <a:p>
                      <a:pPr marL="342900" marR="0" lvl="0" indent="-342900" algn="l" defTabSz="457200" rtl="0" eaLnBrk="1" fontAlgn="base" latinLnBrk="0" hangingPunct="1">
                        <a:lnSpc>
                          <a:spcPct val="130000"/>
                        </a:lnSpc>
                        <a:spcBef>
                          <a:spcPct val="0"/>
                        </a:spcBef>
                        <a:spcAft>
                          <a:spcPct val="0"/>
                        </a:spcAft>
                        <a:buClrTx/>
                        <a:buSzTx/>
                        <a:buFont typeface="Arial" charset="0"/>
                        <a:buChar char="•"/>
                        <a:tabLst/>
                      </a:pPr>
                      <a:r>
                        <a:rPr kumimoji="0" lang="es-ES_tradnl" sz="2000" b="0" i="0" u="none" strike="noStrike" cap="none" normalizeH="0" baseline="0" dirty="0" err="1" smtClean="0">
                          <a:ln>
                            <a:noFill/>
                          </a:ln>
                          <a:solidFill>
                            <a:srgbClr val="000000"/>
                          </a:solidFill>
                          <a:effectLst/>
                          <a:latin typeface="Arial" charset="0"/>
                          <a:ea typeface="MS PGothic" charset="0"/>
                          <a:cs typeface="MS PGothic" charset="0"/>
                        </a:rPr>
                        <a:t>Elastasa</a:t>
                      </a:r>
                      <a:endParaRPr kumimoji="0" lang="es-ES_tradnl" sz="2000" b="0" i="0" u="none" strike="noStrike" cap="none" normalizeH="0" baseline="0" dirty="0">
                        <a:ln>
                          <a:noFill/>
                        </a:ln>
                        <a:solidFill>
                          <a:srgbClr val="000000"/>
                        </a:solidFill>
                        <a:effectLst/>
                        <a:latin typeface="Arial" charset="0"/>
                        <a:ea typeface="MS PGothic" charset="0"/>
                        <a:cs typeface="MS PGothic" charset="0"/>
                      </a:endParaRPr>
                    </a:p>
                  </a:txBody>
                  <a:tcPr marL="91437" marR="91437" marT="45712" marB="4571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bl>
          </a:graphicData>
        </a:graphic>
      </p:graphicFrame>
      <p:sp>
        <p:nvSpPr>
          <p:cNvPr id="51215" name="Marcador de contenido 6"/>
          <p:cNvSpPr txBox="1">
            <a:spLocks/>
          </p:cNvSpPr>
          <p:nvPr/>
        </p:nvSpPr>
        <p:spPr bwMode="auto">
          <a:xfrm>
            <a:off x="1258888" y="4941888"/>
            <a:ext cx="72136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a:defRPr sz="2100">
                <a:solidFill>
                  <a:schemeClr val="tx1"/>
                </a:solidFill>
                <a:latin typeface="Times" charset="0"/>
                <a:ea typeface="MS PGothic" charset="0"/>
                <a:cs typeface="MS PGothic" charset="0"/>
              </a:defRPr>
            </a:lvl1pPr>
            <a:lvl2pPr marL="742950" indent="-285750">
              <a:defRPr sz="2100">
                <a:solidFill>
                  <a:schemeClr val="tx1"/>
                </a:solidFill>
                <a:latin typeface="Times" charset="0"/>
                <a:ea typeface="MS PGothic" charset="0"/>
                <a:cs typeface="MS PGothic" charset="0"/>
              </a:defRPr>
            </a:lvl2pPr>
            <a:lvl3pPr marL="1143000" indent="-228600">
              <a:defRPr sz="2100">
                <a:solidFill>
                  <a:schemeClr val="tx1"/>
                </a:solidFill>
                <a:latin typeface="Times" charset="0"/>
                <a:ea typeface="MS PGothic" charset="0"/>
                <a:cs typeface="MS PGothic" charset="0"/>
              </a:defRPr>
            </a:lvl3pPr>
            <a:lvl4pPr marL="1600200" indent="-228600">
              <a:defRPr sz="2100">
                <a:solidFill>
                  <a:schemeClr val="tx1"/>
                </a:solidFill>
                <a:latin typeface="Times" charset="0"/>
                <a:ea typeface="MS PGothic" charset="0"/>
                <a:cs typeface="MS PGothic" charset="0"/>
              </a:defRPr>
            </a:lvl4pPr>
            <a:lvl5pPr marL="2057400" indent="-228600">
              <a:defRPr sz="21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charset="0"/>
                <a:ea typeface="MS PGothic" charset="0"/>
                <a:cs typeface="MS PGothic" charset="0"/>
              </a:defRPr>
            </a:lvl9pPr>
          </a:lstStyle>
          <a:p>
            <a:pPr>
              <a:spcBef>
                <a:spcPct val="20000"/>
              </a:spcBef>
            </a:pPr>
            <a:r>
              <a:rPr lang="es-ES" sz="2400">
                <a:solidFill>
                  <a:srgbClr val="000000"/>
                </a:solidFill>
                <a:latin typeface="Arial" charset="0"/>
              </a:rPr>
              <a:t> Útiles para: </a:t>
            </a:r>
          </a:p>
          <a:p>
            <a:pPr>
              <a:spcBef>
                <a:spcPct val="20000"/>
              </a:spcBef>
            </a:pPr>
            <a:r>
              <a:rPr lang="es-ES" sz="2000" b="1">
                <a:solidFill>
                  <a:srgbClr val="000000"/>
                </a:solidFill>
                <a:latin typeface="Arial" charset="0"/>
              </a:rPr>
              <a:t>- Diagnóstico diferencial organicidad vs funcional </a:t>
            </a:r>
            <a:r>
              <a:rPr lang="es-ES" sz="2000">
                <a:solidFill>
                  <a:srgbClr val="000000"/>
                </a:solidFill>
                <a:latin typeface="Arial" charset="0"/>
              </a:rPr>
              <a:t>(SII)</a:t>
            </a:r>
          </a:p>
          <a:p>
            <a:pPr>
              <a:spcBef>
                <a:spcPct val="20000"/>
              </a:spcBef>
            </a:pPr>
            <a:r>
              <a:rPr lang="es-ES" sz="2000">
                <a:solidFill>
                  <a:srgbClr val="000000"/>
                </a:solidFill>
                <a:latin typeface="Arial" charset="0"/>
              </a:rPr>
              <a:t>- Valorar la gravedad</a:t>
            </a:r>
          </a:p>
          <a:p>
            <a:pPr>
              <a:spcBef>
                <a:spcPct val="20000"/>
              </a:spcBef>
            </a:pPr>
            <a:r>
              <a:rPr lang="es-ES" sz="2000">
                <a:solidFill>
                  <a:srgbClr val="000000"/>
                </a:solidFill>
                <a:latin typeface="Arial" charset="0"/>
              </a:rPr>
              <a:t>- Predecir recidivas</a:t>
            </a:r>
          </a:p>
        </p:txBody>
      </p:sp>
      <p:grpSp>
        <p:nvGrpSpPr>
          <p:cNvPr id="51216" name="1 Grupo"/>
          <p:cNvGrpSpPr>
            <a:grpSpLocks/>
          </p:cNvGrpSpPr>
          <p:nvPr/>
        </p:nvGrpSpPr>
        <p:grpSpPr bwMode="auto">
          <a:xfrm>
            <a:off x="525463" y="3289300"/>
            <a:ext cx="8020050" cy="1008063"/>
            <a:chOff x="526009" y="3288837"/>
            <a:chExt cx="8019974" cy="1007845"/>
          </a:xfrm>
        </p:grpSpPr>
        <p:pic>
          <p:nvPicPr>
            <p:cNvPr id="2664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09" y="3288837"/>
              <a:ext cx="1309675" cy="100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664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307" y="3357085"/>
              <a:ext cx="1309676" cy="87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spTree>
    <p:extLst>
      <p:ext uri="{BB962C8B-B14F-4D97-AF65-F5344CB8AC3E}">
        <p14:creationId xmlns:p14="http://schemas.microsoft.com/office/powerpoint/2010/main" val="16902584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5 CuadroTexto"/>
          <p:cNvSpPr txBox="1">
            <a:spLocks noChangeArrowheads="1"/>
          </p:cNvSpPr>
          <p:nvPr/>
        </p:nvSpPr>
        <p:spPr bwMode="auto">
          <a:xfrm>
            <a:off x="698500" y="1773238"/>
            <a:ext cx="7761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Times" charset="0"/>
                <a:ea typeface="MS PGothic" charset="0"/>
                <a:cs typeface="MS PGothic" charset="0"/>
              </a:defRPr>
            </a:lvl1pPr>
            <a:lvl2pPr marL="742950" indent="-285750">
              <a:defRPr sz="2100">
                <a:solidFill>
                  <a:schemeClr val="tx1"/>
                </a:solidFill>
                <a:latin typeface="Times" charset="0"/>
                <a:ea typeface="MS PGothic" charset="0"/>
                <a:cs typeface="MS PGothic" charset="0"/>
              </a:defRPr>
            </a:lvl2pPr>
            <a:lvl3pPr marL="1143000" indent="-228600">
              <a:defRPr sz="2100">
                <a:solidFill>
                  <a:schemeClr val="tx1"/>
                </a:solidFill>
                <a:latin typeface="Times" charset="0"/>
                <a:ea typeface="MS PGothic" charset="0"/>
                <a:cs typeface="MS PGothic" charset="0"/>
              </a:defRPr>
            </a:lvl3pPr>
            <a:lvl4pPr marL="1600200" indent="-228600">
              <a:defRPr sz="2100">
                <a:solidFill>
                  <a:schemeClr val="tx1"/>
                </a:solidFill>
                <a:latin typeface="Times" charset="0"/>
                <a:ea typeface="MS PGothic" charset="0"/>
                <a:cs typeface="MS PGothic" charset="0"/>
              </a:defRPr>
            </a:lvl4pPr>
            <a:lvl5pPr marL="2057400" indent="-228600">
              <a:defRPr sz="21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charset="0"/>
                <a:ea typeface="MS PGothic" charset="0"/>
                <a:cs typeface="MS PGothic" charset="0"/>
              </a:defRPr>
            </a:lvl9pPr>
          </a:lstStyle>
          <a:p>
            <a:pPr eaLnBrk="1" hangingPunct="1"/>
            <a:r>
              <a:rPr lang="es-ES" sz="2000" b="1">
                <a:solidFill>
                  <a:srgbClr val="C0504D"/>
                </a:solidFill>
                <a:latin typeface="Arial" charset="0"/>
              </a:rPr>
              <a:t>Utilidad clínica y diagnóstica de la calprotectina fecal en la primera visita en un Servicio de gastroenterología</a:t>
            </a:r>
          </a:p>
        </p:txBody>
      </p:sp>
      <p:sp>
        <p:nvSpPr>
          <p:cNvPr id="53251" name="Rectángulo 1"/>
          <p:cNvSpPr>
            <a:spLocks noChangeArrowheads="1"/>
          </p:cNvSpPr>
          <p:nvPr/>
        </p:nvSpPr>
        <p:spPr bwMode="auto">
          <a:xfrm>
            <a:off x="129253" y="447430"/>
            <a:ext cx="74550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4000" dirty="0">
                <a:solidFill>
                  <a:srgbClr val="FF0000"/>
                </a:solidFill>
                <a:latin typeface="Arial" charset="0"/>
                <a:cs typeface="Arial" charset="0"/>
              </a:rPr>
              <a:t>Exploraciones complementarias</a:t>
            </a:r>
            <a:endParaRPr lang="es-ES" sz="4000" dirty="0">
              <a:solidFill>
                <a:srgbClr val="FF0000"/>
              </a:solidFill>
              <a:latin typeface="Arial" charset="0"/>
              <a:cs typeface="Arial" charset="0"/>
            </a:endParaRPr>
          </a:p>
        </p:txBody>
      </p:sp>
      <p:sp>
        <p:nvSpPr>
          <p:cNvPr id="53252" name="Rectángulo 12"/>
          <p:cNvSpPr>
            <a:spLocks noChangeArrowheads="1"/>
          </p:cNvSpPr>
          <p:nvPr/>
        </p:nvSpPr>
        <p:spPr bwMode="auto">
          <a:xfrm>
            <a:off x="5076825" y="6453188"/>
            <a:ext cx="3925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400">
                <a:latin typeface="Arial" charset="0"/>
                <a:cs typeface="Arial" charset="0"/>
              </a:rPr>
              <a:t>Kennedy NA </a:t>
            </a:r>
            <a:r>
              <a:rPr lang="de-DE" sz="1400" i="1">
                <a:latin typeface="Arial" charset="0"/>
                <a:cs typeface="Arial" charset="0"/>
              </a:rPr>
              <a:t>et al</a:t>
            </a:r>
            <a:r>
              <a:rPr lang="de-DE" sz="1400">
                <a:latin typeface="Arial" charset="0"/>
                <a:cs typeface="Arial" charset="0"/>
              </a:rPr>
              <a:t>. J Crohns Colitis 2015;9:41-9</a:t>
            </a:r>
            <a:endParaRPr lang="es-ES" sz="1400">
              <a:latin typeface="Arial" charset="0"/>
              <a:cs typeface="Arial" charset="0"/>
            </a:endParaRPr>
          </a:p>
        </p:txBody>
      </p:sp>
      <p:sp>
        <p:nvSpPr>
          <p:cNvPr id="53253" name="1 CuadroTexto"/>
          <p:cNvSpPr txBox="1">
            <a:spLocks noChangeArrowheads="1"/>
          </p:cNvSpPr>
          <p:nvPr/>
        </p:nvSpPr>
        <p:spPr bwMode="auto">
          <a:xfrm>
            <a:off x="755650" y="2568575"/>
            <a:ext cx="72723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Times" charset="0"/>
                <a:ea typeface="MS PGothic" charset="0"/>
                <a:cs typeface="MS PGothic" charset="0"/>
              </a:defRPr>
            </a:lvl1pPr>
            <a:lvl2pPr marL="742950" indent="-285750">
              <a:defRPr sz="2100">
                <a:solidFill>
                  <a:schemeClr val="tx1"/>
                </a:solidFill>
                <a:latin typeface="Times" charset="0"/>
                <a:ea typeface="MS PGothic" charset="0"/>
                <a:cs typeface="MS PGothic" charset="0"/>
              </a:defRPr>
            </a:lvl2pPr>
            <a:lvl3pPr marL="1143000" indent="-228600">
              <a:defRPr sz="2100">
                <a:solidFill>
                  <a:schemeClr val="tx1"/>
                </a:solidFill>
                <a:latin typeface="Times" charset="0"/>
                <a:ea typeface="MS PGothic" charset="0"/>
                <a:cs typeface="MS PGothic" charset="0"/>
              </a:defRPr>
            </a:lvl3pPr>
            <a:lvl4pPr marL="1600200" indent="-228600">
              <a:defRPr sz="2100">
                <a:solidFill>
                  <a:schemeClr val="tx1"/>
                </a:solidFill>
                <a:latin typeface="Times" charset="0"/>
                <a:ea typeface="MS PGothic" charset="0"/>
                <a:cs typeface="MS PGothic" charset="0"/>
              </a:defRPr>
            </a:lvl4pPr>
            <a:lvl5pPr marL="2057400" indent="-228600">
              <a:defRPr sz="21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charset="0"/>
                <a:ea typeface="MS PGothic" charset="0"/>
                <a:cs typeface="MS PGothic" charset="0"/>
              </a:defRPr>
            </a:lvl9pPr>
          </a:lstStyle>
          <a:p>
            <a:r>
              <a:rPr lang="es-ES" sz="1600">
                <a:latin typeface="Arial" charset="0"/>
                <a:cs typeface="Arial" charset="0"/>
              </a:rPr>
              <a:t>- Estudio retrospectivo n = 895 (16-50 años)</a:t>
            </a:r>
          </a:p>
          <a:p>
            <a:r>
              <a:rPr lang="es-ES" sz="1600">
                <a:latin typeface="Arial" charset="0"/>
                <a:cs typeface="Arial" charset="0"/>
              </a:rPr>
              <a:t>- Consultas en atención primaria por síntomas de tracto digestivo bajo </a:t>
            </a:r>
          </a:p>
          <a:p>
            <a:r>
              <a:rPr lang="es-ES" sz="1600">
                <a:latin typeface="Arial" charset="0"/>
                <a:cs typeface="Arial" charset="0"/>
              </a:rPr>
              <a:t>- Diagnóstico final: 10,2% EII, 7,3% otra patología orgánica digestiva y </a:t>
            </a:r>
          </a:p>
          <a:p>
            <a:r>
              <a:rPr lang="es-ES" sz="1600">
                <a:latin typeface="Arial" charset="0"/>
                <a:cs typeface="Arial" charset="0"/>
              </a:rPr>
              <a:t>  63,2% patología funcional </a:t>
            </a:r>
          </a:p>
        </p:txBody>
      </p:sp>
      <p:grpSp>
        <p:nvGrpSpPr>
          <p:cNvPr id="53254" name="5 Grupo"/>
          <p:cNvGrpSpPr>
            <a:grpSpLocks/>
          </p:cNvGrpSpPr>
          <p:nvPr/>
        </p:nvGrpSpPr>
        <p:grpSpPr bwMode="auto">
          <a:xfrm>
            <a:off x="107950" y="3860800"/>
            <a:ext cx="7127875" cy="2370138"/>
            <a:chOff x="108204" y="3722390"/>
            <a:chExt cx="7128092" cy="2370906"/>
          </a:xfrm>
        </p:grpSpPr>
        <p:grpSp>
          <p:nvGrpSpPr>
            <p:cNvPr id="53256" name="2 Grupo"/>
            <p:cNvGrpSpPr>
              <a:grpSpLocks/>
            </p:cNvGrpSpPr>
            <p:nvPr/>
          </p:nvGrpSpPr>
          <p:grpSpPr bwMode="auto">
            <a:xfrm>
              <a:off x="1655440" y="3722390"/>
              <a:ext cx="5580856" cy="2370906"/>
              <a:chOff x="1373188" y="3290342"/>
              <a:chExt cx="6233816" cy="2886621"/>
            </a:xfrm>
          </p:grpSpPr>
          <p:pic>
            <p:nvPicPr>
              <p:cNvPr id="53258" name="Imagen 6" descr="Captura de pantalla 2016-02-27 a la(s) 18.58.34.png"/>
              <p:cNvPicPr>
                <a:picLocks noChangeAspect="1"/>
              </p:cNvPicPr>
              <p:nvPr/>
            </p:nvPicPr>
            <p:blipFill>
              <a:blip r:embed="rId3">
                <a:extLst>
                  <a:ext uri="{28A0092B-C50C-407E-A947-70E740481C1C}">
                    <a14:useLocalDpi xmlns:a14="http://schemas.microsoft.com/office/drawing/2010/main" val="0"/>
                  </a:ext>
                </a:extLst>
              </a:blip>
              <a:srcRect l="51286" t="40741" r="29257" b="21976"/>
              <a:stretch>
                <a:fillRect/>
              </a:stretch>
            </p:blipFill>
            <p:spPr bwMode="auto">
              <a:xfrm>
                <a:off x="4929188" y="3290342"/>
                <a:ext cx="2677816" cy="288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Imagen 7" descr="Captura de pantalla 2016-02-27 a la(s) 19.02.06.png"/>
              <p:cNvPicPr>
                <a:picLocks noChangeAspect="1"/>
              </p:cNvPicPr>
              <p:nvPr/>
            </p:nvPicPr>
            <p:blipFill>
              <a:blip r:embed="rId4">
                <a:extLst>
                  <a:ext uri="{28A0092B-C50C-407E-A947-70E740481C1C}">
                    <a14:useLocalDpi xmlns:a14="http://schemas.microsoft.com/office/drawing/2010/main" val="0"/>
                  </a:ext>
                </a:extLst>
              </a:blip>
              <a:srcRect l="30139" t="52716" r="50833" b="17654"/>
              <a:stretch>
                <a:fillRect/>
              </a:stretch>
            </p:blipFill>
            <p:spPr bwMode="auto">
              <a:xfrm>
                <a:off x="1373188" y="3290342"/>
                <a:ext cx="312261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7" name="4 CuadroTexto"/>
            <p:cNvSpPr txBox="1">
              <a:spLocks noChangeArrowheads="1"/>
            </p:cNvSpPr>
            <p:nvPr/>
          </p:nvSpPr>
          <p:spPr bwMode="auto">
            <a:xfrm>
              <a:off x="108204" y="5312549"/>
              <a:ext cx="1577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Times" charset="0"/>
                  <a:ea typeface="MS PGothic" charset="0"/>
                  <a:cs typeface="MS PGothic" charset="0"/>
                </a:defRPr>
              </a:lvl1pPr>
              <a:lvl2pPr marL="742950" indent="-285750">
                <a:defRPr sz="2100">
                  <a:solidFill>
                    <a:schemeClr val="tx1"/>
                  </a:solidFill>
                  <a:latin typeface="Times" charset="0"/>
                  <a:ea typeface="MS PGothic" charset="0"/>
                  <a:cs typeface="MS PGothic" charset="0"/>
                </a:defRPr>
              </a:lvl2pPr>
              <a:lvl3pPr marL="1143000" indent="-228600">
                <a:defRPr sz="2100">
                  <a:solidFill>
                    <a:schemeClr val="tx1"/>
                  </a:solidFill>
                  <a:latin typeface="Times" charset="0"/>
                  <a:ea typeface="MS PGothic" charset="0"/>
                  <a:cs typeface="MS PGothic" charset="0"/>
                </a:defRPr>
              </a:lvl3pPr>
              <a:lvl4pPr marL="1600200" indent="-228600">
                <a:defRPr sz="2100">
                  <a:solidFill>
                    <a:schemeClr val="tx1"/>
                  </a:solidFill>
                  <a:latin typeface="Times" charset="0"/>
                  <a:ea typeface="MS PGothic" charset="0"/>
                  <a:cs typeface="MS PGothic" charset="0"/>
                </a:defRPr>
              </a:lvl4pPr>
              <a:lvl5pPr marL="2057400" indent="-228600">
                <a:defRPr sz="21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charset="0"/>
                  <a:ea typeface="MS PGothic" charset="0"/>
                  <a:cs typeface="MS PGothic" charset="0"/>
                </a:defRPr>
              </a:lvl9pPr>
            </a:lstStyle>
            <a:p>
              <a:r>
                <a:rPr lang="es-ES" sz="1200">
                  <a:latin typeface="Arial" charset="0"/>
                  <a:cs typeface="Arial" charset="0"/>
                </a:rPr>
                <a:t>Umbral de ≥50 μg/g </a:t>
              </a:r>
            </a:p>
          </p:txBody>
        </p:sp>
      </p:grpSp>
      <p:sp>
        <p:nvSpPr>
          <p:cNvPr id="53255" name="12 Elipse"/>
          <p:cNvSpPr>
            <a:spLocks noChangeArrowheads="1"/>
          </p:cNvSpPr>
          <p:nvPr/>
        </p:nvSpPr>
        <p:spPr bwMode="auto">
          <a:xfrm>
            <a:off x="3492500" y="3927475"/>
            <a:ext cx="790575" cy="24542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2400"/>
          </a:p>
        </p:txBody>
      </p:sp>
    </p:spTree>
    <p:extLst>
      <p:ext uri="{BB962C8B-B14F-4D97-AF65-F5344CB8AC3E}">
        <p14:creationId xmlns:p14="http://schemas.microsoft.com/office/powerpoint/2010/main" val="1830854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859216" cy="1143000"/>
          </a:xfrm>
        </p:spPr>
        <p:txBody>
          <a:bodyPr>
            <a:normAutofit fontScale="90000"/>
          </a:bodyPr>
          <a:lstStyle/>
          <a:p>
            <a:r>
              <a:rPr lang="en-US" dirty="0" err="1" smtClean="0">
                <a:solidFill>
                  <a:srgbClr val="FF0000"/>
                </a:solidFill>
              </a:rPr>
              <a:t>Calprotectina</a:t>
            </a:r>
            <a:r>
              <a:rPr lang="en-US" dirty="0" smtClean="0">
                <a:solidFill>
                  <a:srgbClr val="FF0000"/>
                </a:solidFill>
              </a:rPr>
              <a:t> fecal: </a:t>
            </a:r>
            <a:br>
              <a:rPr lang="en-US" dirty="0" smtClean="0">
                <a:solidFill>
                  <a:srgbClr val="FF0000"/>
                </a:solidFill>
              </a:rPr>
            </a:br>
            <a:endParaRPr lang="en-US" dirty="0">
              <a:solidFill>
                <a:srgbClr val="FF0000"/>
              </a:solidFill>
            </a:endParaRPr>
          </a:p>
        </p:txBody>
      </p:sp>
      <p:sp>
        <p:nvSpPr>
          <p:cNvPr id="4" name="3 Rectángulo"/>
          <p:cNvSpPr/>
          <p:nvPr/>
        </p:nvSpPr>
        <p:spPr>
          <a:xfrm>
            <a:off x="420439" y="1764708"/>
            <a:ext cx="4248472" cy="5339923"/>
          </a:xfrm>
          <a:prstGeom prst="rect">
            <a:avLst/>
          </a:prstGeom>
        </p:spPr>
        <p:txBody>
          <a:bodyPr wrap="square">
            <a:spAutoFit/>
          </a:bodyPr>
          <a:lstStyle/>
          <a:p>
            <a:pPr marL="0" lvl="7" algn="just">
              <a:buClr>
                <a:srgbClr val="808080"/>
              </a:buClr>
              <a:buSzPct val="100000"/>
              <a:defRPr/>
            </a:pPr>
            <a:endParaRPr lang="es-ES" sz="1100" dirty="0">
              <a:solidFill>
                <a:srgbClr val="000000"/>
              </a:solidFill>
              <a:latin typeface="Arial"/>
              <a:ea typeface=""/>
              <a:cs typeface="Arial" panose="020B0604020202020204" pitchFamily="34" charset="0"/>
            </a:endParaRPr>
          </a:p>
          <a:p>
            <a:pPr marL="0" lvl="7" algn="just">
              <a:buClr>
                <a:srgbClr val="808080"/>
              </a:buClr>
              <a:buSzPct val="100000"/>
              <a:defRPr/>
            </a:pPr>
            <a:endParaRPr lang="es-ES" sz="1100" dirty="0">
              <a:solidFill>
                <a:srgbClr val="000000"/>
              </a:solidFill>
              <a:latin typeface="Arial"/>
              <a:ea typeface=""/>
              <a:cs typeface="Arial" panose="020B0604020202020204" pitchFamily="34" charset="0"/>
            </a:endParaRPr>
          </a:p>
          <a:p>
            <a:pPr marL="0" lvl="7" algn="just">
              <a:buClr>
                <a:srgbClr val="808080"/>
              </a:buClr>
              <a:buSzPct val="100000"/>
              <a:defRPr/>
            </a:pPr>
            <a:endParaRPr lang="es-ES" sz="11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r>
              <a:rPr lang="es-ES" sz="2200" dirty="0" smtClean="0">
                <a:solidFill>
                  <a:srgbClr val="000000"/>
                </a:solidFill>
                <a:latin typeface="Arial"/>
                <a:ea typeface=""/>
                <a:cs typeface="Arial" panose="020B0604020202020204" pitchFamily="34" charset="0"/>
              </a:rPr>
              <a:t>Fácil</a:t>
            </a: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r>
              <a:rPr lang="es-ES" sz="2200" dirty="0" smtClean="0">
                <a:solidFill>
                  <a:srgbClr val="000000"/>
                </a:solidFill>
                <a:latin typeface="Arial"/>
                <a:ea typeface=""/>
                <a:cs typeface="Arial" panose="020B0604020202020204" pitchFamily="34" charset="0"/>
              </a:rPr>
              <a:t>No invasivo</a:t>
            </a:r>
          </a:p>
          <a:p>
            <a:pPr marL="0" lvl="7" algn="just">
              <a:buClr>
                <a:srgbClr val="808080"/>
              </a:buClr>
              <a:buSzPct val="100000"/>
              <a:defRPr/>
            </a:pPr>
            <a:endParaRPr lang="es-ES" sz="2200" dirty="0" smtClean="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r>
              <a:rPr lang="es-ES" sz="2200" dirty="0" smtClean="0">
                <a:solidFill>
                  <a:srgbClr val="000000"/>
                </a:solidFill>
                <a:latin typeface="Arial"/>
                <a:ea typeface=""/>
                <a:cs typeface="Arial" panose="020B0604020202020204" pitchFamily="34" charset="0"/>
              </a:rPr>
              <a:t>Cómodo</a:t>
            </a: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r>
              <a:rPr lang="es-ES" sz="2200" dirty="0" smtClean="0">
                <a:solidFill>
                  <a:srgbClr val="000000"/>
                </a:solidFill>
                <a:latin typeface="Arial"/>
                <a:ea typeface=""/>
                <a:cs typeface="Arial" panose="020B0604020202020204" pitchFamily="34" charset="0"/>
              </a:rPr>
              <a:t>Se puede repetir</a:t>
            </a:r>
          </a:p>
          <a:p>
            <a:pPr marL="355600" lvl="7" indent="-355600" algn="just">
              <a:buClr>
                <a:srgbClr val="808080"/>
              </a:buClr>
              <a:buSzPct val="100000"/>
              <a:buFontTx/>
              <a:buBlip>
                <a:blip r:embed="rId2"/>
              </a:buBlip>
              <a:defRPr/>
            </a:pP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r>
              <a:rPr lang="es-ES" sz="2200" dirty="0" smtClean="0">
                <a:solidFill>
                  <a:srgbClr val="000000"/>
                </a:solidFill>
                <a:latin typeface="Arial"/>
                <a:ea typeface=""/>
                <a:cs typeface="Arial" panose="020B0604020202020204" pitchFamily="34" charset="0"/>
              </a:rPr>
              <a:t>Estable </a:t>
            </a:r>
          </a:p>
          <a:p>
            <a:pPr marL="355600" lvl="7" indent="-355600" algn="just">
              <a:buClr>
                <a:srgbClr val="808080"/>
              </a:buClr>
              <a:buSzPct val="100000"/>
              <a:buFontTx/>
              <a:buBlip>
                <a:blip r:embed="rId2"/>
              </a:buBlip>
              <a:defRPr/>
            </a:pP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r>
              <a:rPr lang="es-ES" sz="2200" dirty="0" smtClean="0">
                <a:solidFill>
                  <a:srgbClr val="000000"/>
                </a:solidFill>
                <a:latin typeface="Arial"/>
                <a:ea typeface=""/>
                <a:cs typeface="Arial" panose="020B0604020202020204" pitchFamily="34" charset="0"/>
              </a:rPr>
              <a:t>Rápido</a:t>
            </a:r>
          </a:p>
          <a:p>
            <a:pPr marL="355600" lvl="7" indent="-355600" algn="just">
              <a:buClr>
                <a:srgbClr val="808080"/>
              </a:buClr>
              <a:buSzPct val="100000"/>
              <a:buFontTx/>
              <a:buBlip>
                <a:blip r:embed="rId2"/>
              </a:buBlip>
              <a:defRPr/>
            </a:pPr>
            <a:endParaRPr lang="es-ES" sz="2200" dirty="0">
              <a:solidFill>
                <a:srgbClr val="000000"/>
              </a:solidFill>
              <a:latin typeface="Arial"/>
              <a:ea typeface=""/>
              <a:cs typeface="Arial" panose="020B0604020202020204" pitchFamily="34" charset="0"/>
            </a:endParaRPr>
          </a:p>
          <a:p>
            <a:pPr marL="0" lvl="7" algn="just">
              <a:buClr>
                <a:srgbClr val="808080"/>
              </a:buClr>
              <a:buSzPct val="100000"/>
              <a:defRPr/>
            </a:pPr>
            <a:endParaRPr lang="es-ES" sz="2200" dirty="0">
              <a:solidFill>
                <a:srgbClr val="000000"/>
              </a:solidFill>
              <a:latin typeface="Arial"/>
              <a:ea typeface=""/>
              <a:cs typeface="Arial" panose="020B0604020202020204" pitchFamily="34" charset="0"/>
            </a:endParaRPr>
          </a:p>
          <a:p>
            <a:pPr marL="355600" lvl="7" indent="-355600" algn="just">
              <a:buClr>
                <a:srgbClr val="808080"/>
              </a:buClr>
              <a:buSzPct val="100000"/>
              <a:buFontTx/>
              <a:buBlip>
                <a:blip r:embed="rId2"/>
              </a:buBlip>
              <a:defRPr/>
            </a:pPr>
            <a:endParaRPr lang="en-US" sz="2200" dirty="0">
              <a:solidFill>
                <a:srgbClr val="000000"/>
              </a:solidFill>
              <a:ea typeface=""/>
              <a:cs typeface="Arial" charset="0"/>
            </a:endParaRPr>
          </a:p>
        </p:txBody>
      </p:sp>
      <p:sp>
        <p:nvSpPr>
          <p:cNvPr id="3" name="CuadroTexto 2"/>
          <p:cNvSpPr txBox="1"/>
          <p:nvPr/>
        </p:nvSpPr>
        <p:spPr>
          <a:xfrm>
            <a:off x="3613528" y="5288340"/>
            <a:ext cx="4644374" cy="1569660"/>
          </a:xfrm>
          <a:prstGeom prst="rect">
            <a:avLst/>
          </a:prstGeom>
          <a:noFill/>
          <a:ln>
            <a:solidFill>
              <a:srgbClr val="4F81BD"/>
            </a:solidFill>
          </a:ln>
        </p:spPr>
        <p:txBody>
          <a:bodyPr wrap="square" rtlCol="0">
            <a:spAutoFit/>
          </a:bodyPr>
          <a:lstStyle/>
          <a:p>
            <a:r>
              <a:rPr lang="es-ES" sz="2400" dirty="0" smtClean="0"/>
              <a:t>Si </a:t>
            </a:r>
            <a:r>
              <a:rPr lang="es-ES" sz="2400" dirty="0" err="1" smtClean="0"/>
              <a:t>calprotectina</a:t>
            </a:r>
            <a:r>
              <a:rPr lang="es-ES" sz="2400" dirty="0" smtClean="0"/>
              <a:t> fecal </a:t>
            </a:r>
            <a:r>
              <a:rPr lang="es-ES" sz="2400" b="1" dirty="0" smtClean="0">
                <a:solidFill>
                  <a:srgbClr val="FF0000"/>
                </a:solidFill>
              </a:rPr>
              <a:t>&gt; 150 </a:t>
            </a:r>
            <a:r>
              <a:rPr lang="es-ES" sz="2400" dirty="0" smtClean="0"/>
              <a:t>repetir determinación en 3 meses, si persiste </a:t>
            </a:r>
            <a:r>
              <a:rPr lang="es-ES" sz="2400" b="1" dirty="0" smtClean="0">
                <a:solidFill>
                  <a:srgbClr val="FF0000"/>
                </a:solidFill>
              </a:rPr>
              <a:t>&gt; 150 </a:t>
            </a:r>
            <a:r>
              <a:rPr lang="es-ES" sz="2400" dirty="0" smtClean="0"/>
              <a:t>remitir a E-consulta Aparato Digestivo</a:t>
            </a:r>
            <a:endParaRPr lang="es-ES" sz="2400" dirty="0"/>
          </a:p>
        </p:txBody>
      </p:sp>
      <p:pic>
        <p:nvPicPr>
          <p:cNvPr id="5" name="Picture 2" descr="http://www.ufunk.net/wp-content/uploads/2012/01/darth-vader-in-the-toilet.jpg"/>
          <p:cNvPicPr>
            <a:picLocks noChangeAspect="1" noChangeArrowheads="1"/>
          </p:cNvPicPr>
          <p:nvPr/>
        </p:nvPicPr>
        <p:blipFill>
          <a:blip r:embed="rId3"/>
          <a:srcRect/>
          <a:stretch>
            <a:fillRect/>
          </a:stretch>
        </p:blipFill>
        <p:spPr bwMode="auto">
          <a:xfrm>
            <a:off x="4100743" y="1271949"/>
            <a:ext cx="3413390" cy="3964737"/>
          </a:xfrm>
          <a:prstGeom prst="rect">
            <a:avLst/>
          </a:prstGeom>
          <a:noFill/>
        </p:spPr>
      </p:pic>
    </p:spTree>
    <p:extLst>
      <p:ext uri="{BB962C8B-B14F-4D97-AF65-F5344CB8AC3E}">
        <p14:creationId xmlns:p14="http://schemas.microsoft.com/office/powerpoint/2010/main" val="176964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58580"/>
            <a:ext cx="7314390" cy="1143000"/>
          </a:xfrm>
        </p:spPr>
        <p:txBody>
          <a:bodyPr>
            <a:normAutofit/>
          </a:bodyPr>
          <a:lstStyle/>
          <a:p>
            <a:pPr>
              <a:defRPr/>
            </a:pPr>
            <a:r>
              <a:rPr lang="es-ES_tradnl" sz="3600" dirty="0" smtClean="0">
                <a:solidFill>
                  <a:srgbClr val="548235"/>
                </a:solidFill>
                <a:cs typeface="+mj-cs"/>
              </a:rPr>
              <a:t>Actividad de la EII y tratamientos actuales</a:t>
            </a:r>
            <a:endParaRPr lang="es-ES_tradnl" sz="3600" dirty="0">
              <a:solidFill>
                <a:srgbClr val="548235"/>
              </a:solidFill>
              <a:cs typeface="+mj-cs"/>
            </a:endParaRPr>
          </a:p>
        </p:txBody>
      </p:sp>
      <p:graphicFrame>
        <p:nvGraphicFramePr>
          <p:cNvPr id="4" name="Diagram 3"/>
          <p:cNvGraphicFramePr/>
          <p:nvPr>
            <p:extLst/>
          </p:nvPr>
        </p:nvGraphicFramePr>
        <p:xfrm>
          <a:off x="2792878" y="2046800"/>
          <a:ext cx="5841784" cy="3700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2100" name="TextBox 9"/>
          <p:cNvSpPr txBox="1">
            <a:spLocks noChangeArrowheads="1"/>
          </p:cNvSpPr>
          <p:nvPr/>
        </p:nvSpPr>
        <p:spPr bwMode="auto">
          <a:xfrm>
            <a:off x="3059832" y="6021288"/>
            <a:ext cx="34438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chemeClr val="tx1"/>
                </a:solidFill>
                <a:latin typeface="Arial" charset="0"/>
                <a:ea typeface="ＭＳ Ｐゴシック" charset="-128"/>
              </a:defRPr>
            </a:lvl1pPr>
            <a:lvl2pPr marL="742950" indent="-285750">
              <a:spcBef>
                <a:spcPct val="20000"/>
              </a:spcBef>
              <a:buBlip>
                <a:blip r:embed="rId9"/>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_tradnl" altLang="es-ES_tradnl" sz="1200" dirty="0" err="1" smtClean="0">
                <a:ea typeface="MS PGothic" charset="-128"/>
                <a:cs typeface="MS PGothic" charset="-128"/>
              </a:rPr>
              <a:t>Gionchetti</a:t>
            </a:r>
            <a:r>
              <a:rPr lang="es-ES_tradnl" altLang="es-ES_tradnl" sz="1200" dirty="0" smtClean="0">
                <a:ea typeface="MS PGothic" charset="-128"/>
                <a:cs typeface="MS PGothic" charset="-128"/>
              </a:rPr>
              <a:t> </a:t>
            </a:r>
            <a:r>
              <a:rPr lang="es-ES_tradnl" altLang="es-ES_tradnl" sz="1200" dirty="0">
                <a:ea typeface="MS PGothic" charset="-128"/>
                <a:cs typeface="MS PGothic" charset="-128"/>
              </a:rPr>
              <a:t>et al J </a:t>
            </a:r>
            <a:r>
              <a:rPr lang="es-ES_tradnl" altLang="es-ES_tradnl" sz="1200" dirty="0" err="1">
                <a:ea typeface="MS PGothic" charset="-128"/>
                <a:cs typeface="MS PGothic" charset="-128"/>
              </a:rPr>
              <a:t>Crohns</a:t>
            </a:r>
            <a:r>
              <a:rPr lang="es-ES_tradnl" altLang="es-ES_tradnl" sz="1200" dirty="0">
                <a:ea typeface="MS PGothic" charset="-128"/>
                <a:cs typeface="MS PGothic" charset="-128"/>
              </a:rPr>
              <a:t> Colitis, </a:t>
            </a:r>
            <a:r>
              <a:rPr lang="es-ES_tradnl" altLang="es-ES_tradnl" sz="1200" dirty="0" smtClean="0">
                <a:ea typeface="MS PGothic" charset="-128"/>
                <a:cs typeface="MS PGothic" charset="-128"/>
              </a:rPr>
              <a:t>2017; </a:t>
            </a:r>
            <a:r>
              <a:rPr lang="es-ES_tradnl" altLang="es-ES_tradnl" sz="1200" dirty="0">
                <a:ea typeface="MS PGothic" charset="-128"/>
                <a:cs typeface="MS PGothic" charset="-128"/>
              </a:rPr>
              <a:t>4: </a:t>
            </a:r>
            <a:r>
              <a:rPr lang="en-US" altLang="es-ES_tradnl" sz="1200" dirty="0">
                <a:ea typeface="MS PGothic" charset="-128"/>
                <a:cs typeface="MS PGothic" charset="-128"/>
              </a:rPr>
              <a:t>28–62</a:t>
            </a:r>
          </a:p>
        </p:txBody>
      </p:sp>
      <p:pic>
        <p:nvPicPr>
          <p:cNvPr id="3" name="Imagen 2"/>
          <p:cNvPicPr>
            <a:picLocks noChangeAspect="1"/>
          </p:cNvPicPr>
          <p:nvPr/>
        </p:nvPicPr>
        <p:blipFill>
          <a:blip r:embed="rId10"/>
          <a:stretch>
            <a:fillRect/>
          </a:stretch>
        </p:blipFill>
        <p:spPr>
          <a:xfrm>
            <a:off x="0" y="1499360"/>
            <a:ext cx="4562242" cy="2088450"/>
          </a:xfrm>
          <a:prstGeom prst="rect">
            <a:avLst/>
          </a:prstGeom>
        </p:spPr>
      </p:pic>
    </p:spTree>
    <p:extLst>
      <p:ext uri="{BB962C8B-B14F-4D97-AF65-F5344CB8AC3E}">
        <p14:creationId xmlns:p14="http://schemas.microsoft.com/office/powerpoint/2010/main" val="1022001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22"/>
          <p:cNvGrpSpPr>
            <a:grpSpLocks/>
          </p:cNvGrpSpPr>
          <p:nvPr/>
        </p:nvGrpSpPr>
        <p:grpSpPr bwMode="auto">
          <a:xfrm>
            <a:off x="5028793" y="2303641"/>
            <a:ext cx="3226488" cy="1328652"/>
            <a:chOff x="0" y="-20715"/>
            <a:chExt cx="4133057" cy="1199668"/>
          </a:xfrm>
        </p:grpSpPr>
        <p:sp>
          <p:nvSpPr>
            <p:cNvPr id="5" name="Shape 219"/>
            <p:cNvSpPr/>
            <p:nvPr/>
          </p:nvSpPr>
          <p:spPr>
            <a:xfrm>
              <a:off x="1776754" y="52358"/>
              <a:ext cx="2356303" cy="1053522"/>
            </a:xfrm>
            <a:prstGeom prst="rect">
              <a:avLst/>
            </a:prstGeom>
            <a:solidFill>
              <a:srgbClr val="5AA2AE"/>
            </a:solidFill>
            <a:ln w="12700" cap="flat">
              <a:noFill/>
              <a:miter lim="400000"/>
            </a:ln>
            <a:effectLst>
              <a:outerShdw blurRad="38100" dist="20000" dir="5400000" rotWithShape="0">
                <a:srgbClr val="000000">
                  <a:alpha val="38000"/>
                </a:srgbClr>
              </a:outerShdw>
            </a:effectLst>
          </p:spPr>
          <p:txBody>
            <a:bodyPr lIns="45719" tIns="45719" rIns="45719" bIns="45719" anchor="ctr"/>
            <a:lstStyle/>
            <a:p>
              <a:pPr algn="ctr">
                <a:defRPr sz="1800">
                  <a:solidFill>
                    <a:schemeClr val="accent3">
                      <a:lumOff val="44000"/>
                    </a:schemeClr>
                  </a:solidFill>
                  <a:latin typeface="Calibri"/>
                  <a:ea typeface="Calibri"/>
                  <a:cs typeface="Calibri"/>
                  <a:sym typeface="Calibri"/>
                </a:defRPr>
              </a:pPr>
              <a:endParaRPr>
                <a:solidFill>
                  <a:schemeClr val="accent3">
                    <a:lumOff val="44000"/>
                  </a:schemeClr>
                </a:solidFill>
                <a:latin typeface="Calibri"/>
                <a:ea typeface="Calibri"/>
                <a:cs typeface="Calibri"/>
                <a:sym typeface="Calibri"/>
              </a:endParaRPr>
            </a:p>
          </p:txBody>
        </p:sp>
        <p:sp>
          <p:nvSpPr>
            <p:cNvPr id="6" name="Shape 220"/>
            <p:cNvSpPr/>
            <p:nvPr/>
          </p:nvSpPr>
          <p:spPr>
            <a:xfrm>
              <a:off x="0" y="52358"/>
              <a:ext cx="1590981" cy="10535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moveTo>
                    <a:pt x="21600" y="9510"/>
                  </a:moveTo>
                  <a:lnTo>
                    <a:pt x="18495" y="9510"/>
                  </a:lnTo>
                  <a:lnTo>
                    <a:pt x="0" y="9357"/>
                  </a:lnTo>
                </a:path>
              </a:pathLst>
            </a:custGeom>
            <a:noFill/>
            <a:ln w="38100" cap="flat">
              <a:solidFill>
                <a:schemeClr val="accent3">
                  <a:lumOff val="44000"/>
                </a:schemeClr>
              </a:solidFill>
              <a:prstDash val="solid"/>
              <a:round/>
            </a:ln>
            <a:effectLst/>
          </p:spPr>
          <p:txBody>
            <a:bodyPr lIns="45719" tIns="45719" rIns="45719" bIns="45719" anchor="ctr"/>
            <a:lstStyle/>
            <a:p>
              <a:pPr algn="ctr">
                <a:defRPr sz="1800">
                  <a:solidFill>
                    <a:schemeClr val="accent3">
                      <a:lumOff val="44000"/>
                    </a:schemeClr>
                  </a:solidFill>
                  <a:latin typeface="Calibri"/>
                  <a:ea typeface="Calibri"/>
                  <a:cs typeface="Calibri"/>
                  <a:sym typeface="Calibri"/>
                </a:defRPr>
              </a:pPr>
              <a:endParaRPr>
                <a:solidFill>
                  <a:schemeClr val="accent3">
                    <a:lumOff val="44000"/>
                  </a:schemeClr>
                </a:solidFill>
                <a:latin typeface="Calibri"/>
                <a:ea typeface="Calibri"/>
                <a:cs typeface="Calibri"/>
                <a:sym typeface="Calibri"/>
              </a:endParaRPr>
            </a:p>
          </p:txBody>
        </p:sp>
        <p:sp>
          <p:nvSpPr>
            <p:cNvPr id="7" name="Shape 221"/>
            <p:cNvSpPr/>
            <p:nvPr/>
          </p:nvSpPr>
          <p:spPr>
            <a:xfrm>
              <a:off x="1776753" y="-20715"/>
              <a:ext cx="2356304" cy="11996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lIns="45719" tIns="45719" rIns="45719" bIns="45719"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 altLang="es-ES_tradnl" sz="1800" b="1" dirty="0">
                  <a:solidFill>
                    <a:srgbClr val="FFFFFF"/>
                  </a:solidFill>
                  <a:latin typeface="Calibri" charset="0"/>
                  <a:sym typeface="Calibri" charset="0"/>
                </a:rPr>
                <a:t>Colitis Izquierda:  Enemas </a:t>
              </a:r>
            </a:p>
            <a:p>
              <a:pPr algn="ctr" eaLnBrk="1" hangingPunct="1"/>
              <a:r>
                <a:rPr lang="es-ES" altLang="es-ES_tradnl" sz="1800" dirty="0">
                  <a:solidFill>
                    <a:srgbClr val="FFFFFF"/>
                  </a:solidFill>
                  <a:latin typeface="Calibri" charset="0"/>
                  <a:sym typeface="Calibri" charset="0"/>
                </a:rPr>
                <a:t>(alcance hasta ángulo esplénico)</a:t>
              </a:r>
            </a:p>
          </p:txBody>
        </p:sp>
      </p:grpSp>
      <p:grpSp>
        <p:nvGrpSpPr>
          <p:cNvPr id="8" name="Group 226"/>
          <p:cNvGrpSpPr>
            <a:grpSpLocks/>
          </p:cNvGrpSpPr>
          <p:nvPr/>
        </p:nvGrpSpPr>
        <p:grpSpPr bwMode="auto">
          <a:xfrm>
            <a:off x="4584448" y="3262452"/>
            <a:ext cx="3695739" cy="1842913"/>
            <a:chOff x="0" y="-239865"/>
            <a:chExt cx="4608958" cy="1478789"/>
          </a:xfrm>
        </p:grpSpPr>
        <p:sp>
          <p:nvSpPr>
            <p:cNvPr id="9" name="Shape 223"/>
            <p:cNvSpPr/>
            <p:nvPr/>
          </p:nvSpPr>
          <p:spPr>
            <a:xfrm>
              <a:off x="2268757" y="0"/>
              <a:ext cx="2340201" cy="1167969"/>
            </a:xfrm>
            <a:prstGeom prst="rect">
              <a:avLst/>
            </a:prstGeom>
            <a:solidFill>
              <a:srgbClr val="000000"/>
            </a:solidFill>
            <a:ln w="12700" cap="flat">
              <a:noFill/>
              <a:miter lim="400000"/>
            </a:ln>
            <a:effectLst>
              <a:outerShdw blurRad="38100" dist="20000" dir="5400000" rotWithShape="0">
                <a:srgbClr val="000000">
                  <a:alpha val="38000"/>
                </a:srgbClr>
              </a:outerShdw>
            </a:effectLst>
          </p:spPr>
          <p:txBody>
            <a:bodyPr lIns="45719" tIns="45719" rIns="45719" bIns="45719" anchor="ctr"/>
            <a:lstStyle/>
            <a:p>
              <a:pPr algn="ctr">
                <a:defRPr sz="1800">
                  <a:solidFill>
                    <a:schemeClr val="accent3">
                      <a:lumOff val="44000"/>
                    </a:schemeClr>
                  </a:solidFill>
                  <a:latin typeface="Calibri"/>
                  <a:ea typeface="Calibri"/>
                  <a:cs typeface="Calibri"/>
                  <a:sym typeface="Calibri"/>
                </a:defRPr>
              </a:pPr>
              <a:endParaRPr>
                <a:solidFill>
                  <a:schemeClr val="accent3">
                    <a:lumOff val="44000"/>
                  </a:schemeClr>
                </a:solidFill>
                <a:latin typeface="Calibri"/>
                <a:ea typeface="Calibri"/>
                <a:cs typeface="Calibri"/>
                <a:sym typeface="Calibri"/>
              </a:endParaRPr>
            </a:p>
          </p:txBody>
        </p:sp>
        <p:sp>
          <p:nvSpPr>
            <p:cNvPr id="10" name="Shape 224"/>
            <p:cNvSpPr/>
            <p:nvPr/>
          </p:nvSpPr>
          <p:spPr>
            <a:xfrm>
              <a:off x="0" y="0"/>
              <a:ext cx="2127456" cy="11679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moveTo>
                    <a:pt x="21600" y="17844"/>
                  </a:moveTo>
                  <a:lnTo>
                    <a:pt x="19185" y="18131"/>
                  </a:lnTo>
                  <a:lnTo>
                    <a:pt x="0" y="16829"/>
                  </a:lnTo>
                </a:path>
              </a:pathLst>
            </a:custGeom>
            <a:noFill/>
            <a:ln w="38100" cap="flat">
              <a:solidFill>
                <a:schemeClr val="accent3">
                  <a:lumOff val="44000"/>
                </a:schemeClr>
              </a:solidFill>
              <a:prstDash val="solid"/>
              <a:round/>
            </a:ln>
            <a:effectLst/>
          </p:spPr>
          <p:txBody>
            <a:bodyPr lIns="45719" tIns="45719" rIns="45719" bIns="45719" anchor="ctr"/>
            <a:lstStyle/>
            <a:p>
              <a:pPr algn="ctr">
                <a:defRPr sz="1800">
                  <a:solidFill>
                    <a:schemeClr val="accent3">
                      <a:lumOff val="44000"/>
                    </a:schemeClr>
                  </a:solidFill>
                  <a:latin typeface="Calibri"/>
                  <a:ea typeface="Calibri"/>
                  <a:cs typeface="Calibri"/>
                  <a:sym typeface="Calibri"/>
                </a:defRPr>
              </a:pPr>
              <a:endParaRPr>
                <a:solidFill>
                  <a:schemeClr val="accent3">
                    <a:lumOff val="44000"/>
                  </a:schemeClr>
                </a:solidFill>
                <a:latin typeface="Calibri"/>
                <a:ea typeface="Calibri"/>
                <a:cs typeface="Calibri"/>
                <a:sym typeface="Calibri"/>
              </a:endParaRPr>
            </a:p>
          </p:txBody>
        </p:sp>
        <p:sp>
          <p:nvSpPr>
            <p:cNvPr id="11" name="Shape 225"/>
            <p:cNvSpPr/>
            <p:nvPr/>
          </p:nvSpPr>
          <p:spPr>
            <a:xfrm>
              <a:off x="2268758" y="-239865"/>
              <a:ext cx="2294094" cy="14787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anchor="ctr">
              <a:spAutoFit/>
            </a:bodyPr>
            <a:lstStyle/>
            <a:p>
              <a:pPr algn="ctr">
                <a:defRPr sz="1800" b="1">
                  <a:solidFill>
                    <a:schemeClr val="accent3">
                      <a:lumOff val="44000"/>
                    </a:schemeClr>
                  </a:solidFill>
                  <a:latin typeface="Calibri"/>
                  <a:ea typeface="Calibri"/>
                  <a:cs typeface="Calibri"/>
                  <a:sym typeface="Calibri"/>
                </a:defRPr>
              </a:pPr>
              <a:r>
                <a:rPr b="1" dirty="0">
                  <a:solidFill>
                    <a:schemeClr val="accent3">
                      <a:lumOff val="44000"/>
                    </a:schemeClr>
                  </a:solidFill>
                  <a:latin typeface="Calibri"/>
                  <a:ea typeface="Calibri"/>
                  <a:cs typeface="Calibri"/>
                  <a:sym typeface="Calibri"/>
                </a:rPr>
                <a:t>Rectosigmoiditis:</a:t>
              </a:r>
            </a:p>
            <a:p>
              <a:pPr algn="ctr">
                <a:defRPr sz="1800">
                  <a:solidFill>
                    <a:schemeClr val="accent3">
                      <a:lumOff val="44000"/>
                    </a:schemeClr>
                  </a:solidFill>
                  <a:latin typeface="Calibri"/>
                  <a:ea typeface="Calibri"/>
                  <a:cs typeface="Calibri"/>
                  <a:sym typeface="Calibri"/>
                </a:defRPr>
              </a:pPr>
              <a:r>
                <a:rPr dirty="0">
                  <a:solidFill>
                    <a:schemeClr val="accent3">
                      <a:lumOff val="44000"/>
                    </a:schemeClr>
                  </a:solidFill>
                  <a:latin typeface="Calibri"/>
                  <a:ea typeface="Calibri"/>
                  <a:cs typeface="Calibri"/>
                  <a:sym typeface="Calibri"/>
                </a:rPr>
                <a:t>Espuma rectal</a:t>
              </a:r>
            </a:p>
            <a:p>
              <a:pPr algn="ctr">
                <a:defRPr sz="1800">
                  <a:solidFill>
                    <a:schemeClr val="accent3">
                      <a:lumOff val="44000"/>
                    </a:schemeClr>
                  </a:solidFill>
                  <a:latin typeface="Calibri"/>
                  <a:ea typeface="Calibri"/>
                  <a:cs typeface="Calibri"/>
                  <a:sym typeface="Calibri"/>
                </a:defRPr>
              </a:pPr>
              <a:r>
                <a:rPr dirty="0">
                  <a:solidFill>
                    <a:schemeClr val="accent3">
                      <a:lumOff val="44000"/>
                    </a:schemeClr>
                  </a:solidFill>
                  <a:latin typeface="Calibri"/>
                  <a:ea typeface="Calibri"/>
                  <a:cs typeface="Calibri"/>
                  <a:sym typeface="Calibri"/>
                </a:rPr>
                <a:t>(mayor persistencia en la mucosa)</a:t>
              </a:r>
            </a:p>
          </p:txBody>
        </p:sp>
      </p:grpSp>
      <p:grpSp>
        <p:nvGrpSpPr>
          <p:cNvPr id="12" name="Group 230"/>
          <p:cNvGrpSpPr>
            <a:grpSpLocks/>
          </p:cNvGrpSpPr>
          <p:nvPr/>
        </p:nvGrpSpPr>
        <p:grpSpPr bwMode="auto">
          <a:xfrm>
            <a:off x="4370443" y="4818966"/>
            <a:ext cx="3947097" cy="1469349"/>
            <a:chOff x="0" y="-21538"/>
            <a:chExt cx="4789935" cy="1201314"/>
          </a:xfrm>
        </p:grpSpPr>
        <p:sp>
          <p:nvSpPr>
            <p:cNvPr id="13" name="Shape 227"/>
            <p:cNvSpPr/>
            <p:nvPr/>
          </p:nvSpPr>
          <p:spPr>
            <a:xfrm>
              <a:off x="2433865" y="28599"/>
              <a:ext cx="2356070" cy="1101042"/>
            </a:xfrm>
            <a:prstGeom prst="rect">
              <a:avLst/>
            </a:prstGeom>
            <a:solidFill>
              <a:srgbClr val="FF0000"/>
            </a:solidFill>
            <a:ln w="12700" cap="flat">
              <a:noFill/>
              <a:miter lim="400000"/>
            </a:ln>
            <a:effectLst>
              <a:outerShdw blurRad="38100" dist="20000" dir="5400000" rotWithShape="0">
                <a:srgbClr val="000000">
                  <a:alpha val="38000"/>
                </a:srgbClr>
              </a:outerShdw>
            </a:effectLst>
          </p:spPr>
          <p:txBody>
            <a:bodyPr lIns="45719" tIns="45719" rIns="45719" bIns="45719" anchor="ctr"/>
            <a:lstStyle/>
            <a:p>
              <a:pPr algn="ctr">
                <a:defRPr/>
              </a:pPr>
              <a:endParaRPr>
                <a:ea typeface="ＭＳ Ｐゴシック" charset="0"/>
                <a:cs typeface="ＭＳ Ｐゴシック" charset="0"/>
              </a:endParaRPr>
            </a:p>
          </p:txBody>
        </p:sp>
        <p:sp>
          <p:nvSpPr>
            <p:cNvPr id="14" name="Shape 228"/>
            <p:cNvSpPr/>
            <p:nvPr/>
          </p:nvSpPr>
          <p:spPr>
            <a:xfrm>
              <a:off x="0" y="28599"/>
              <a:ext cx="2257636" cy="11010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moveTo>
                    <a:pt x="21600" y="8223"/>
                  </a:moveTo>
                  <a:lnTo>
                    <a:pt x="19222" y="7901"/>
                  </a:lnTo>
                  <a:lnTo>
                    <a:pt x="0" y="7036"/>
                  </a:lnTo>
                </a:path>
              </a:pathLst>
            </a:custGeom>
            <a:noFill/>
            <a:ln w="38100" cap="flat">
              <a:solidFill>
                <a:schemeClr val="accent3">
                  <a:lumOff val="44000"/>
                </a:schemeClr>
              </a:solidFill>
              <a:prstDash val="solid"/>
              <a:round/>
            </a:ln>
            <a:effectLst/>
          </p:spPr>
          <p:txBody>
            <a:bodyPr lIns="45719" tIns="45719" rIns="45719" bIns="45719" anchor="ctr"/>
            <a:lstStyle/>
            <a:p>
              <a:pPr algn="ctr">
                <a:defRPr/>
              </a:pPr>
              <a:endParaRPr>
                <a:ea typeface="ＭＳ Ｐゴシック" charset="0"/>
                <a:cs typeface="ＭＳ Ｐゴシック" charset="0"/>
              </a:endParaRPr>
            </a:p>
          </p:txBody>
        </p:sp>
        <p:sp>
          <p:nvSpPr>
            <p:cNvPr id="15" name="Shape 229"/>
            <p:cNvSpPr/>
            <p:nvPr/>
          </p:nvSpPr>
          <p:spPr>
            <a:xfrm>
              <a:off x="2433865" y="-21538"/>
              <a:ext cx="2356070" cy="12013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lIns="45719" tIns="45719" rIns="45719" bIns="45719" anchor="ctr">
              <a:spAutoFit/>
            </a:bodyPr>
            <a:lstStyle/>
            <a:p>
              <a:pPr algn="ctr">
                <a:defRPr sz="1800" b="1">
                  <a:solidFill>
                    <a:schemeClr val="accent3">
                      <a:lumOff val="44000"/>
                    </a:schemeClr>
                  </a:solidFill>
                  <a:latin typeface="Calibri"/>
                  <a:ea typeface="Calibri"/>
                  <a:cs typeface="Calibri"/>
                  <a:sym typeface="Calibri"/>
                </a:defRPr>
              </a:pPr>
              <a:r>
                <a:rPr b="1" dirty="0">
                  <a:solidFill>
                    <a:schemeClr val="accent3">
                      <a:lumOff val="44000"/>
                    </a:schemeClr>
                  </a:solidFill>
                  <a:latin typeface="Calibri"/>
                  <a:ea typeface="Calibri"/>
                  <a:cs typeface="Calibri"/>
                  <a:sym typeface="Calibri"/>
                </a:rPr>
                <a:t>Rectitis:</a:t>
              </a:r>
            </a:p>
            <a:p>
              <a:pPr algn="ctr">
                <a:defRPr sz="1800">
                  <a:solidFill>
                    <a:schemeClr val="accent3">
                      <a:lumOff val="44000"/>
                    </a:schemeClr>
                  </a:solidFill>
                  <a:latin typeface="Calibri"/>
                  <a:ea typeface="Calibri"/>
                  <a:cs typeface="Calibri"/>
                  <a:sym typeface="Calibri"/>
                </a:defRPr>
              </a:pPr>
              <a:r>
                <a:rPr dirty="0">
                  <a:solidFill>
                    <a:schemeClr val="accent3">
                      <a:lumOff val="44000"/>
                    </a:schemeClr>
                  </a:solidFill>
                  <a:latin typeface="Calibri"/>
                  <a:ea typeface="Calibri"/>
                  <a:cs typeface="Calibri"/>
                  <a:sym typeface="Calibri"/>
                </a:rPr>
                <a:t>Supositorio </a:t>
              </a:r>
            </a:p>
            <a:p>
              <a:pPr algn="ctr">
                <a:defRPr sz="1800">
                  <a:solidFill>
                    <a:schemeClr val="accent3">
                      <a:lumOff val="44000"/>
                    </a:schemeClr>
                  </a:solidFill>
                  <a:latin typeface="Calibri"/>
                  <a:ea typeface="Calibri"/>
                  <a:cs typeface="Calibri"/>
                  <a:sym typeface="Calibri"/>
                </a:defRPr>
              </a:pPr>
              <a:r>
                <a:rPr dirty="0">
                  <a:solidFill>
                    <a:schemeClr val="accent3">
                      <a:lumOff val="44000"/>
                    </a:schemeClr>
                  </a:solidFill>
                  <a:latin typeface="Calibri"/>
                  <a:ea typeface="Calibri"/>
                  <a:cs typeface="Calibri"/>
                  <a:sym typeface="Calibri"/>
                </a:rPr>
                <a:t>(alta tolerabilidad y retencion) </a:t>
              </a:r>
            </a:p>
          </p:txBody>
        </p:sp>
      </p:grpSp>
      <p:sp>
        <p:nvSpPr>
          <p:cNvPr id="16" name="Shape 231"/>
          <p:cNvSpPr>
            <a:spLocks noChangeArrowheads="1"/>
          </p:cNvSpPr>
          <p:nvPr/>
        </p:nvSpPr>
        <p:spPr bwMode="auto">
          <a:xfrm>
            <a:off x="7130258" y="6262609"/>
            <a:ext cx="18389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none" lIns="45719" rIns="4571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s-ES" altLang="es-ES_tradnl" sz="1400" dirty="0" err="1"/>
              <a:t>Ginard</a:t>
            </a:r>
            <a:r>
              <a:rPr lang="es-ES" altLang="es-ES_tradnl" sz="1400" dirty="0"/>
              <a:t> EII al </a:t>
            </a:r>
            <a:r>
              <a:rPr lang="es-ES" altLang="es-ES_tradnl" sz="1400" dirty="0" smtClean="0"/>
              <a:t>día 2015 </a:t>
            </a:r>
            <a:endParaRPr lang="es-ES" altLang="es-ES_tradnl" sz="1400" dirty="0"/>
          </a:p>
        </p:txBody>
      </p:sp>
      <p:grpSp>
        <p:nvGrpSpPr>
          <p:cNvPr id="17" name="Group 239"/>
          <p:cNvGrpSpPr>
            <a:grpSpLocks/>
          </p:cNvGrpSpPr>
          <p:nvPr/>
        </p:nvGrpSpPr>
        <p:grpSpPr bwMode="auto">
          <a:xfrm>
            <a:off x="4118051" y="2731810"/>
            <a:ext cx="2234803" cy="3268663"/>
            <a:chOff x="0" y="0"/>
            <a:chExt cx="2980476" cy="3268233"/>
          </a:xfrm>
        </p:grpSpPr>
        <p:grpSp>
          <p:nvGrpSpPr>
            <p:cNvPr id="18" name="Group 237"/>
            <p:cNvGrpSpPr>
              <a:grpSpLocks/>
            </p:cNvGrpSpPr>
            <p:nvPr/>
          </p:nvGrpSpPr>
          <p:grpSpPr bwMode="auto">
            <a:xfrm>
              <a:off x="0" y="0"/>
              <a:ext cx="2980478" cy="2628471"/>
              <a:chOff x="0" y="0"/>
              <a:chExt cx="2980476" cy="2628470"/>
            </a:xfrm>
          </p:grpSpPr>
          <p:grpSp>
            <p:nvGrpSpPr>
              <p:cNvPr id="20" name="Group 235"/>
              <p:cNvGrpSpPr>
                <a:grpSpLocks/>
              </p:cNvGrpSpPr>
              <p:nvPr/>
            </p:nvGrpSpPr>
            <p:grpSpPr bwMode="auto">
              <a:xfrm>
                <a:off x="0" y="0"/>
                <a:ext cx="2980478" cy="2605043"/>
                <a:chOff x="0" y="0"/>
                <a:chExt cx="2980477" cy="2605042"/>
              </a:xfrm>
            </p:grpSpPr>
            <p:pic>
              <p:nvPicPr>
                <p:cNvPr id="22" name="image22.png"/>
                <p:cNvPicPr>
                  <a:picLocks noChangeAspect="1"/>
                </p:cNvPicPr>
                <p:nvPr/>
              </p:nvPicPr>
              <p:blipFill>
                <a:blip r:embed="rId2" cstate="print">
                  <a:extLst>
                    <a:ext uri="{28A0092B-C50C-407E-A947-70E740481C1C}">
                      <a14:useLocalDpi xmlns:a14="http://schemas.microsoft.com/office/drawing/2010/main" val="0"/>
                    </a:ext>
                  </a:extLst>
                </a:blip>
                <a:srcRect l="65346" r="4208" b="39079"/>
                <a:stretch>
                  <a:fillRect/>
                </a:stretch>
              </p:blipFill>
              <p:spPr bwMode="auto">
                <a:xfrm>
                  <a:off x="0" y="-1"/>
                  <a:ext cx="2909548" cy="260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3" name="image23.png"/>
                <p:cNvPicPr>
                  <a:picLocks noChangeAspect="1"/>
                </p:cNvPicPr>
                <p:nvPr/>
              </p:nvPicPr>
              <p:blipFill>
                <a:blip r:embed="rId3" cstate="print">
                  <a:extLst>
                    <a:ext uri="{28A0092B-C50C-407E-A947-70E740481C1C}">
                      <a14:useLocalDpi xmlns:a14="http://schemas.microsoft.com/office/drawing/2010/main" val="0"/>
                    </a:ext>
                  </a:extLst>
                </a:blip>
                <a:srcRect l="19492" t="3345" r="68816" b="55960"/>
                <a:stretch>
                  <a:fillRect/>
                </a:stretch>
              </p:blipFill>
              <p:spPr bwMode="auto">
                <a:xfrm>
                  <a:off x="1862919" y="135818"/>
                  <a:ext cx="1117559" cy="174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21" name="image24.png"/>
              <p:cNvPicPr>
                <a:picLocks noChangeAspect="1"/>
              </p:cNvPicPr>
              <p:nvPr/>
            </p:nvPicPr>
            <p:blipFill>
              <a:blip r:embed="rId4" cstate="print">
                <a:extLst>
                  <a:ext uri="{28A0092B-C50C-407E-A947-70E740481C1C}">
                    <a14:useLocalDpi xmlns:a14="http://schemas.microsoft.com/office/drawing/2010/main" val="0"/>
                  </a:ext>
                </a:extLst>
              </a:blip>
              <a:srcRect l="11115" t="43274" r="70898" b="39079"/>
              <a:stretch>
                <a:fillRect/>
              </a:stretch>
            </p:blipFill>
            <p:spPr bwMode="auto">
              <a:xfrm>
                <a:off x="1029988" y="1873868"/>
                <a:ext cx="1719130" cy="75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9" name="image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869" y="2628470"/>
              <a:ext cx="908051" cy="63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24" name="Shape 241"/>
          <p:cNvSpPr>
            <a:spLocks noChangeArrowheads="1"/>
          </p:cNvSpPr>
          <p:nvPr/>
        </p:nvSpPr>
        <p:spPr bwMode="auto">
          <a:xfrm>
            <a:off x="837146" y="4301445"/>
            <a:ext cx="2115694" cy="1200329"/>
          </a:xfrm>
          <a:prstGeom prst="rect">
            <a:avLst/>
          </a:prstGeom>
          <a:noFill/>
          <a:ln w="9525">
            <a:solidFill>
              <a:srgbClr val="629DD1"/>
            </a:solidFill>
            <a:miter lim="800000"/>
            <a:headEnd/>
            <a:tailEnd/>
          </a:ln>
          <a:extLst>
            <a:ext uri="{909E8E84-426E-40dd-AFC4-6F175D3DCCD1}">
              <a14:hiddenFill xmlns:a14="http://schemas.microsoft.com/office/drawing/2010/main">
                <a:solidFill>
                  <a:srgbClr val="FFFFFF"/>
                </a:solidFill>
              </a14:hiddenFill>
            </a:ext>
            <a:ext uri="{C572A759-6A51-4108-AA02-DFA0A04FC94B}">
              <ma14:wrappingTextBoxFlag xmlns:ma14="http://schemas.microsoft.com/office/mac/drawingml/2011/main" val="1"/>
            </a:ext>
          </a:extLst>
        </p:spPr>
        <p:txBody>
          <a:bodyPr wrap="square" lIns="45719" rIns="4571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s-ES" altLang="es-ES_tradnl" sz="1800" dirty="0"/>
              <a:t>&lt; 40% espuma y &lt; 10% de los enemas permanecen en el recto a las 4 horas </a:t>
            </a:r>
          </a:p>
        </p:txBody>
      </p:sp>
      <p:sp>
        <p:nvSpPr>
          <p:cNvPr id="25" name="Título 2"/>
          <p:cNvSpPr txBox="1">
            <a:spLocks/>
          </p:cNvSpPr>
          <p:nvPr/>
        </p:nvSpPr>
        <p:spPr>
          <a:xfrm>
            <a:off x="641960" y="216207"/>
            <a:ext cx="7143093" cy="953813"/>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s-ES" sz="3600" dirty="0" smtClean="0">
                <a:solidFill>
                  <a:srgbClr val="660066"/>
                </a:solidFill>
              </a:rPr>
              <a:t>Importancia tratamiento tópico</a:t>
            </a:r>
            <a:endParaRPr lang="es-ES" sz="3600" dirty="0">
              <a:solidFill>
                <a:srgbClr val="660066"/>
              </a:solidFill>
            </a:endParaRPr>
          </a:p>
        </p:txBody>
      </p:sp>
      <p:sp>
        <p:nvSpPr>
          <p:cNvPr id="26" name="Marcador de contenido 3"/>
          <p:cNvSpPr txBox="1">
            <a:spLocks/>
          </p:cNvSpPr>
          <p:nvPr/>
        </p:nvSpPr>
        <p:spPr>
          <a:xfrm>
            <a:off x="470422" y="820797"/>
            <a:ext cx="7852745" cy="130026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dirty="0" smtClean="0"/>
              <a:t>¡¡¡Independientemente de la gravedad!!!</a:t>
            </a:r>
            <a:endParaRPr lang="es-ES" dirty="0"/>
          </a:p>
        </p:txBody>
      </p:sp>
      <p:pic>
        <p:nvPicPr>
          <p:cNvPr id="27" name="Imagen 26"/>
          <p:cNvPicPr>
            <a:picLocks noChangeAspect="1"/>
          </p:cNvPicPr>
          <p:nvPr/>
        </p:nvPicPr>
        <p:blipFill>
          <a:blip r:embed="rId6" cstate="print"/>
          <a:stretch>
            <a:fillRect/>
          </a:stretch>
        </p:blipFill>
        <p:spPr>
          <a:xfrm>
            <a:off x="336572" y="1589064"/>
            <a:ext cx="3687581" cy="2223409"/>
          </a:xfrm>
          <a:prstGeom prst="rect">
            <a:avLst/>
          </a:prstGeom>
        </p:spPr>
      </p:pic>
      <p:sp>
        <p:nvSpPr>
          <p:cNvPr id="28" name="4 Marcador de texto"/>
          <p:cNvSpPr txBox="1">
            <a:spLocks/>
          </p:cNvSpPr>
          <p:nvPr/>
        </p:nvSpPr>
        <p:spPr>
          <a:xfrm>
            <a:off x="394681" y="5843206"/>
            <a:ext cx="3989924" cy="888659"/>
          </a:xfrm>
          <a:prstGeom prst="rect">
            <a:avLst/>
          </a:prstGeom>
        </p:spPr>
        <p:txBody>
          <a:bodyPr anchor="b">
            <a:normAutofit fontScale="85000" lnSpcReduction="10000"/>
          </a:bodyPr>
          <a:lstStyle>
            <a:lvl1pPr marL="0" indent="0" algn="l" defTabSz="457200" rtl="0" eaLnBrk="0" fontAlgn="base" hangingPunct="0">
              <a:spcBef>
                <a:spcPct val="20000"/>
              </a:spcBef>
              <a:spcAft>
                <a:spcPct val="0"/>
              </a:spcAft>
              <a:buFont typeface="Arial" charset="0"/>
              <a:buNone/>
              <a:defRPr sz="2400" b="1" kern="1200">
                <a:solidFill>
                  <a:schemeClr val="tx1"/>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s-ES" sz="2400" b="1" i="0" u="none" strike="noStrike" kern="1200" cap="none" spc="0" normalizeH="0" baseline="0" noProof="0" dirty="0" smtClean="0">
                <a:ln>
                  <a:noFill/>
                </a:ln>
                <a:solidFill>
                  <a:sysClr val="windowText" lastClr="000000"/>
                </a:solidFill>
                <a:effectLst/>
                <a:uLnTx/>
                <a:uFillTx/>
                <a:latin typeface="Calibri"/>
                <a:ea typeface="ＭＳ Ｐゴシック" charset="0"/>
                <a:cs typeface="ＭＳ Ｐゴシック" charset="0"/>
              </a:rPr>
              <a:t>La adherencia en CU es </a:t>
            </a:r>
            <a:r>
              <a:rPr kumimoji="0" lang="es-ES" sz="2400" b="1" i="0" u="none" strike="noStrike" kern="1200" cap="none" spc="0" normalizeH="0" baseline="0" noProof="0" dirty="0" err="1" smtClean="0">
                <a:ln>
                  <a:noFill/>
                </a:ln>
                <a:solidFill>
                  <a:sysClr val="windowText" lastClr="000000"/>
                </a:solidFill>
                <a:effectLst/>
                <a:uLnTx/>
                <a:uFillTx/>
                <a:latin typeface="Calibri"/>
                <a:ea typeface="ＭＳ Ｐゴシック" charset="0"/>
                <a:cs typeface="ＭＳ Ｐゴシック" charset="0"/>
              </a:rPr>
              <a:t>subóptima</a:t>
            </a:r>
            <a:endParaRPr kumimoji="0" lang="es-ES" sz="2400" b="1" i="0" u="none" strike="noStrike" kern="1200" cap="none" spc="0" normalizeH="0" baseline="0" noProof="0" dirty="0" smtClean="0">
              <a:ln>
                <a:noFill/>
              </a:ln>
              <a:solidFill>
                <a:sysClr val="windowText" lastClr="000000"/>
              </a:solidFill>
              <a:effectLst/>
              <a:uLnTx/>
              <a:uFillTx/>
              <a:latin typeface="Calibri"/>
              <a:ea typeface="ＭＳ Ｐゴシック" charset="0"/>
              <a:cs typeface="ＭＳ Ｐゴシック" charset="0"/>
            </a:endParaRPr>
          </a:p>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lang="es-ES" dirty="0" smtClean="0">
                <a:solidFill>
                  <a:sysClr val="windowText" lastClr="000000"/>
                </a:solidFill>
                <a:latin typeface="Calibri"/>
              </a:rPr>
              <a:t>La rectal peor…</a:t>
            </a:r>
            <a:endParaRPr kumimoji="0" lang="en-US" sz="2400" b="1" i="0" u="none" strike="noStrike" kern="1200" cap="none" spc="0" normalizeH="0" baseline="30000" noProof="0" dirty="0">
              <a:ln>
                <a:noFill/>
              </a:ln>
              <a:solidFill>
                <a:sysClr val="windowText" lastClr="000000"/>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1354011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Grp="1" noChangeArrowheads="1"/>
          </p:cNvSpPr>
          <p:nvPr>
            <p:ph type="title"/>
          </p:nvPr>
        </p:nvSpPr>
        <p:spPr bwMode="auto">
          <a:xfrm>
            <a:off x="-286838" y="32419"/>
            <a:ext cx="7648478" cy="10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s-ES" altLang="es-ES_tradnl" sz="3600" dirty="0" smtClean="0">
                <a:solidFill>
                  <a:srgbClr val="008000"/>
                </a:solidFill>
                <a:latin typeface="Calibri Light" pitchFamily="34" charset="0"/>
                <a:cs typeface="Calibri Light" pitchFamily="34" charset="0"/>
              </a:rPr>
              <a:t>Tratamiento </a:t>
            </a:r>
            <a:r>
              <a:rPr lang="es-ES" altLang="es-ES_tradnl" sz="3600" dirty="0">
                <a:solidFill>
                  <a:srgbClr val="008000"/>
                </a:solidFill>
                <a:latin typeface="Calibri Light" pitchFamily="34" charset="0"/>
                <a:cs typeface="Calibri Light" pitchFamily="34" charset="0"/>
              </a:rPr>
              <a:t>del brote de colitis ulcerosa</a:t>
            </a:r>
          </a:p>
        </p:txBody>
      </p:sp>
      <p:sp>
        <p:nvSpPr>
          <p:cNvPr id="5" name="1 Título"/>
          <p:cNvSpPr txBox="1">
            <a:spLocks/>
          </p:cNvSpPr>
          <p:nvPr/>
        </p:nvSpPr>
        <p:spPr bwMode="auto">
          <a:xfrm>
            <a:off x="1442806" y="1389417"/>
            <a:ext cx="617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s-ES" altLang="es-ES_tradnl" sz="2800" b="1" dirty="0" smtClean="0">
                <a:solidFill>
                  <a:srgbClr val="004678"/>
                </a:solidFill>
                <a:latin typeface="Calibri" charset="0"/>
              </a:rPr>
              <a:t>COLITIS </a:t>
            </a:r>
            <a:r>
              <a:rPr lang="es-ES" altLang="es-ES_tradnl" sz="2800" b="1" dirty="0">
                <a:solidFill>
                  <a:srgbClr val="004678"/>
                </a:solidFill>
                <a:latin typeface="Calibri" charset="0"/>
              </a:rPr>
              <a:t>ULCEROSA </a:t>
            </a:r>
            <a:r>
              <a:rPr lang="es-ES" altLang="es-ES_tradnl" sz="2800" b="1" dirty="0" smtClean="0">
                <a:solidFill>
                  <a:srgbClr val="004678"/>
                </a:solidFill>
                <a:latin typeface="Calibri" charset="0"/>
              </a:rPr>
              <a:t>LEVE-- ¿Qué hacer?</a:t>
            </a:r>
            <a:endParaRPr lang="es-ES" altLang="es-ES_tradnl" sz="2800" b="1" dirty="0">
              <a:solidFill>
                <a:srgbClr val="004678"/>
              </a:solidFill>
              <a:latin typeface="Calibri" charset="0"/>
            </a:endParaRPr>
          </a:p>
        </p:txBody>
      </p:sp>
      <p:graphicFrame>
        <p:nvGraphicFramePr>
          <p:cNvPr id="6" name="4 Marcador de contenido"/>
          <p:cNvGraphicFramePr>
            <a:graphicFrameLocks noGrp="1"/>
          </p:cNvGraphicFramePr>
          <p:nvPr>
            <p:extLst/>
          </p:nvPr>
        </p:nvGraphicFramePr>
        <p:xfrm>
          <a:off x="320148" y="2383015"/>
          <a:ext cx="4745831" cy="3748932"/>
        </p:xfrm>
        <a:graphic>
          <a:graphicData uri="http://schemas.openxmlformats.org/drawingml/2006/table">
            <a:tbl>
              <a:tblPr/>
              <a:tblGrid>
                <a:gridCol w="1582341"/>
                <a:gridCol w="1581150"/>
                <a:gridCol w="1582340"/>
              </a:tblGrid>
              <a:tr h="639763">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a:ln>
                            <a:noFill/>
                          </a:ln>
                          <a:solidFill>
                            <a:srgbClr val="FFFFFF"/>
                          </a:solidFill>
                          <a:effectLst/>
                          <a:latin typeface="Calibri" charset="0"/>
                          <a:ea typeface="ＭＳ Ｐゴシック" charset="-128"/>
                        </a:rPr>
                        <a:t>EXTENSIÓN</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a:ln>
                            <a:noFill/>
                          </a:ln>
                          <a:solidFill>
                            <a:srgbClr val="FFFFFF"/>
                          </a:solidFill>
                          <a:effectLst/>
                          <a:latin typeface="Calibri" charset="0"/>
                          <a:ea typeface="ＭＳ Ｐゴシック" charset="-128"/>
                        </a:rPr>
                        <a:t>FÁRMACO</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a:ln>
                            <a:noFill/>
                          </a:ln>
                          <a:solidFill>
                            <a:srgbClr val="FFFFFF"/>
                          </a:solidFill>
                          <a:effectLst/>
                          <a:latin typeface="Calibri" charset="0"/>
                          <a:ea typeface="ＭＳ Ｐゴシック" charset="-128"/>
                        </a:rPr>
                        <a:t>HASTA CUÁNDO?</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1309688">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Calibri" charset="0"/>
                          <a:ea typeface="ＭＳ Ｐゴシック" charset="-128"/>
                        </a:rPr>
                        <a:t>PROCTITIS</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SALICILATO TÓPICO</a:t>
                      </a:r>
                    </a:p>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BUDESONIDA TÓPICA</a:t>
                      </a:r>
                    </a:p>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COMBINACIÓN</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RESOLUCIÓN DE SÍNTOMAS O PASO A TRATAMIENTO COMO BROTE MODERADO</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1309688">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Calibri" charset="0"/>
                          <a:ea typeface="ＭＳ Ｐゴシック" charset="-128"/>
                        </a:rPr>
                        <a:t>COLITIS IZQUIERDA O PANCOLITIS</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SALICILATO TÓPICO Y ORAL</a:t>
                      </a:r>
                    </a:p>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CORTICOIDES ORALES DE ACCIÓN TÓPICA</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a:ln>
                            <a:noFill/>
                          </a:ln>
                          <a:solidFill>
                            <a:srgbClr val="000000"/>
                          </a:solidFill>
                          <a:effectLst/>
                          <a:latin typeface="Calibri" charset="0"/>
                          <a:ea typeface="ＭＳ Ｐゴシック" charset="-128"/>
                        </a:rPr>
                        <a:t> RESOLUCIÓN DE SÍNTOMAS O PASO A TRATAMIENTO COMO BROTE MODERADO</a:t>
                      </a:r>
                    </a:p>
                  </a:txBody>
                  <a:tcPr marL="68586" marR="68586"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sp>
        <p:nvSpPr>
          <p:cNvPr id="7" name="Rectángulo 6"/>
          <p:cNvSpPr/>
          <p:nvPr/>
        </p:nvSpPr>
        <p:spPr>
          <a:xfrm>
            <a:off x="5365750" y="2132170"/>
            <a:ext cx="3354917" cy="1938992"/>
          </a:xfrm>
          <a:prstGeom prst="rect">
            <a:avLst/>
          </a:prstGeom>
          <a:solidFill>
            <a:schemeClr val="accent6"/>
          </a:solidFill>
        </p:spPr>
        <p:txBody>
          <a:bodyPr wrap="square">
            <a:spAutoFit/>
          </a:bodyPr>
          <a:lstStyle/>
          <a:p>
            <a:pPr lvl="0"/>
            <a:r>
              <a:rPr lang="es-ES" sz="2400" dirty="0">
                <a:solidFill>
                  <a:schemeClr val="bg1"/>
                </a:solidFill>
              </a:rPr>
              <a:t>Aumentar la dosis de </a:t>
            </a:r>
            <a:r>
              <a:rPr lang="es-ES" sz="2400" dirty="0" err="1">
                <a:solidFill>
                  <a:schemeClr val="bg1"/>
                </a:solidFill>
              </a:rPr>
              <a:t>aminosalicilatos</a:t>
            </a:r>
            <a:r>
              <a:rPr lang="es-ES" sz="2400" dirty="0">
                <a:solidFill>
                  <a:schemeClr val="bg1"/>
                </a:solidFill>
              </a:rPr>
              <a:t> orales, a la dosis óptima, que suele ser de 4 ó 4,8 gr/día</a:t>
            </a:r>
          </a:p>
        </p:txBody>
      </p:sp>
      <p:sp>
        <p:nvSpPr>
          <p:cNvPr id="8" name="Rectángulo 7"/>
          <p:cNvSpPr/>
          <p:nvPr/>
        </p:nvSpPr>
        <p:spPr>
          <a:xfrm>
            <a:off x="5321299" y="4090791"/>
            <a:ext cx="3354917" cy="1938992"/>
          </a:xfrm>
          <a:prstGeom prst="rect">
            <a:avLst/>
          </a:prstGeom>
          <a:solidFill>
            <a:schemeClr val="accent6"/>
          </a:solidFill>
        </p:spPr>
        <p:txBody>
          <a:bodyPr wrap="square">
            <a:spAutoFit/>
          </a:bodyPr>
          <a:lstStyle/>
          <a:p>
            <a:pPr lvl="0"/>
            <a:r>
              <a:rPr lang="es-ES" sz="2400" dirty="0" smtClean="0">
                <a:solidFill>
                  <a:schemeClr val="bg1"/>
                </a:solidFill>
              </a:rPr>
              <a:t>Si ya está con dosis topes de </a:t>
            </a:r>
            <a:r>
              <a:rPr lang="es-ES" sz="2400" dirty="0" err="1" smtClean="0">
                <a:solidFill>
                  <a:schemeClr val="bg1"/>
                </a:solidFill>
              </a:rPr>
              <a:t>aminosalicilatos</a:t>
            </a:r>
            <a:r>
              <a:rPr lang="es-ES" sz="2400" dirty="0" smtClean="0">
                <a:solidFill>
                  <a:schemeClr val="bg1"/>
                </a:solidFill>
              </a:rPr>
              <a:t>---</a:t>
            </a:r>
            <a:r>
              <a:rPr lang="es-ES" sz="2400" dirty="0" err="1" smtClean="0">
                <a:solidFill>
                  <a:schemeClr val="bg1"/>
                </a:solidFill>
              </a:rPr>
              <a:t>Beclometasona</a:t>
            </a:r>
            <a:r>
              <a:rPr lang="es-ES" sz="2400" dirty="0" smtClean="0">
                <a:solidFill>
                  <a:schemeClr val="bg1"/>
                </a:solidFill>
              </a:rPr>
              <a:t> 5 mg/24h  durante un mes</a:t>
            </a:r>
            <a:endParaRPr lang="es-ES" sz="2400" dirty="0">
              <a:solidFill>
                <a:schemeClr val="bg1"/>
              </a:solidFill>
            </a:endParaRPr>
          </a:p>
        </p:txBody>
      </p:sp>
      <p:sp>
        <p:nvSpPr>
          <p:cNvPr id="9" name="Text Box 7"/>
          <p:cNvSpPr txBox="1">
            <a:spLocks noChangeArrowheads="1"/>
          </p:cNvSpPr>
          <p:nvPr/>
        </p:nvSpPr>
        <p:spPr bwMode="auto">
          <a:xfrm>
            <a:off x="1763688" y="6255174"/>
            <a:ext cx="6588640" cy="384721"/>
          </a:xfrm>
          <a:prstGeom prst="rect">
            <a:avLst/>
          </a:prstGeom>
          <a:noFill/>
          <a:ln w="9525">
            <a:noFill/>
            <a:miter lim="800000"/>
            <a:headEnd/>
            <a:tailEnd/>
          </a:ln>
        </p:spPr>
        <p:txBody>
          <a:bodyPr wrap="square">
            <a:spAutoFit/>
          </a:bodyPr>
          <a:lstStyle/>
          <a:p>
            <a:pPr>
              <a:lnSpc>
                <a:spcPct val="75000"/>
              </a:lnSpc>
              <a:spcBef>
                <a:spcPct val="50000"/>
              </a:spcBef>
            </a:pPr>
            <a:r>
              <a:rPr lang="es-ES" i="1" dirty="0" err="1" smtClean="0">
                <a:solidFill>
                  <a:srgbClr val="000000"/>
                </a:solidFill>
              </a:rPr>
              <a:t>Harbord</a:t>
            </a:r>
            <a:r>
              <a:rPr lang="es-ES" i="1" dirty="0" smtClean="0">
                <a:solidFill>
                  <a:srgbClr val="000000"/>
                </a:solidFill>
              </a:rPr>
              <a:t> et al. ECCO </a:t>
            </a:r>
            <a:r>
              <a:rPr lang="es-ES" i="1" dirty="0" err="1" smtClean="0">
                <a:solidFill>
                  <a:srgbClr val="000000"/>
                </a:solidFill>
              </a:rPr>
              <a:t>Gudelines</a:t>
            </a:r>
            <a:r>
              <a:rPr lang="es-ES" i="1" dirty="0" smtClean="0">
                <a:solidFill>
                  <a:srgbClr val="000000"/>
                </a:solidFill>
              </a:rPr>
              <a:t>: JCC 2017</a:t>
            </a:r>
            <a:endParaRPr lang="es-ES" i="1" dirty="0">
              <a:solidFill>
                <a:srgbClr val="000000"/>
              </a:solidFill>
            </a:endParaRPr>
          </a:p>
        </p:txBody>
      </p:sp>
    </p:spTree>
    <p:extLst>
      <p:ext uri="{BB962C8B-B14F-4D97-AF65-F5344CB8AC3E}">
        <p14:creationId xmlns:p14="http://schemas.microsoft.com/office/powerpoint/2010/main" val="19876886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68313"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4400" dirty="0" err="1" smtClean="0">
                <a:solidFill>
                  <a:srgbClr val="333399"/>
                </a:solidFill>
              </a:rPr>
              <a:t>Indice</a:t>
            </a:r>
            <a:endParaRPr lang="es-ES" altLang="es-ES_tradnl" sz="4400" dirty="0">
              <a:solidFill>
                <a:srgbClr val="333399"/>
              </a:solidFill>
            </a:endParaRPr>
          </a:p>
        </p:txBody>
      </p:sp>
      <p:sp>
        <p:nvSpPr>
          <p:cNvPr id="7170" name="Text Box 2"/>
          <p:cNvSpPr txBox="1">
            <a:spLocks noChangeArrowheads="1"/>
          </p:cNvSpPr>
          <p:nvPr/>
        </p:nvSpPr>
        <p:spPr bwMode="auto">
          <a:xfrm>
            <a:off x="827088" y="14763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eaLnBrk="1" hangingPunct="1">
              <a:spcBef>
                <a:spcPts val="700"/>
              </a:spcBef>
              <a:buClr>
                <a:srgbClr val="000000"/>
              </a:buClr>
              <a:buSzPct val="100000"/>
              <a:buFont typeface="Times New Roman" charset="0"/>
              <a:buBlip>
                <a:blip r:embed="rId3"/>
              </a:buBlip>
            </a:pPr>
            <a:r>
              <a:rPr lang="es-ES" altLang="es-ES_tradnl" sz="2800" dirty="0">
                <a:solidFill>
                  <a:srgbClr val="000000"/>
                </a:solidFill>
              </a:rPr>
              <a:t> La enfermedad </a:t>
            </a:r>
            <a:r>
              <a:rPr lang="es-ES" altLang="es-ES_tradnl" sz="2800" dirty="0" smtClean="0">
                <a:solidFill>
                  <a:srgbClr val="000000"/>
                </a:solidFill>
              </a:rPr>
              <a:t>inflamatoria intestinal…</a:t>
            </a:r>
            <a:r>
              <a:rPr lang="es-ES" altLang="es-ES_tradnl" sz="2800" dirty="0">
                <a:solidFill>
                  <a:srgbClr val="000000"/>
                </a:solidFill>
              </a:rPr>
              <a:t>una enfermedad especial…y en aumento</a:t>
            </a:r>
          </a:p>
          <a:p>
            <a:pPr eaLnBrk="1" hangingPunct="1">
              <a:spcBef>
                <a:spcPts val="700"/>
              </a:spcBef>
              <a:buClr>
                <a:srgbClr val="000000"/>
              </a:buClr>
              <a:buSzPct val="100000"/>
              <a:buFont typeface="Times New Roman" charset="0"/>
              <a:buBlip>
                <a:blip r:embed="rId3"/>
              </a:buBlip>
            </a:pPr>
            <a:r>
              <a:rPr lang="es-ES" altLang="es-ES_tradnl" sz="2800" dirty="0" smtClean="0">
                <a:solidFill>
                  <a:srgbClr val="000000"/>
                </a:solidFill>
              </a:rPr>
              <a:t>Diagnóstico y monitorización</a:t>
            </a:r>
            <a:endParaRPr lang="es-ES" altLang="es-ES_tradnl" sz="2800" dirty="0">
              <a:solidFill>
                <a:srgbClr val="000000"/>
              </a:solidFill>
            </a:endParaRPr>
          </a:p>
          <a:p>
            <a:pPr eaLnBrk="1" hangingPunct="1">
              <a:spcBef>
                <a:spcPts val="700"/>
              </a:spcBef>
              <a:buClr>
                <a:srgbClr val="000000"/>
              </a:buClr>
              <a:buSzPct val="100000"/>
              <a:buFont typeface="Times New Roman" charset="0"/>
              <a:buBlip>
                <a:blip r:embed="rId3"/>
              </a:buBlip>
            </a:pPr>
            <a:r>
              <a:rPr lang="es-ES" altLang="es-ES_tradnl" sz="2800" dirty="0" smtClean="0">
                <a:solidFill>
                  <a:srgbClr val="000000"/>
                </a:solidFill>
              </a:rPr>
              <a:t>Tratamiento</a:t>
            </a:r>
          </a:p>
          <a:p>
            <a:pPr lvl="1" eaLnBrk="1" hangingPunct="1">
              <a:spcBef>
                <a:spcPts val="700"/>
              </a:spcBef>
              <a:buClr>
                <a:srgbClr val="000000"/>
              </a:buClr>
              <a:buSzPct val="100000"/>
              <a:buFont typeface="Times New Roman" charset="0"/>
              <a:buBlip>
                <a:blip r:embed="rId3"/>
              </a:buBlip>
            </a:pPr>
            <a:r>
              <a:rPr lang="es-ES" altLang="es-ES_tradnl" sz="2800" dirty="0" smtClean="0">
                <a:solidFill>
                  <a:srgbClr val="000000"/>
                </a:solidFill>
              </a:rPr>
              <a:t>Manejo brotes</a:t>
            </a:r>
          </a:p>
          <a:p>
            <a:pPr eaLnBrk="1" hangingPunct="1">
              <a:spcBef>
                <a:spcPts val="700"/>
              </a:spcBef>
              <a:buClr>
                <a:srgbClr val="000000"/>
              </a:buClr>
              <a:buSzPct val="100000"/>
              <a:buFont typeface="Times New Roman" charset="0"/>
              <a:buBlip>
                <a:blip r:embed="rId3"/>
              </a:buBlip>
            </a:pPr>
            <a:r>
              <a:rPr lang="es-ES" altLang="es-ES_tradnl" sz="2800" dirty="0" smtClean="0">
                <a:solidFill>
                  <a:srgbClr val="000000"/>
                </a:solidFill>
              </a:rPr>
              <a:t>Consejos prácticos</a:t>
            </a:r>
          </a:p>
          <a:p>
            <a:pPr eaLnBrk="1" hangingPunct="1">
              <a:spcBef>
                <a:spcPts val="700"/>
              </a:spcBef>
              <a:buClr>
                <a:srgbClr val="000000"/>
              </a:buClr>
              <a:buSzPct val="100000"/>
              <a:buFont typeface="Times New Roman" charset="0"/>
              <a:buBlip>
                <a:blip r:embed="rId3"/>
              </a:buBlip>
            </a:pPr>
            <a:r>
              <a:rPr lang="es-ES" altLang="es-ES_tradnl" sz="2800" dirty="0">
                <a:solidFill>
                  <a:srgbClr val="000000"/>
                </a:solidFill>
              </a:rPr>
              <a:t> </a:t>
            </a:r>
            <a:r>
              <a:rPr lang="es-ES" altLang="es-ES_tradnl" sz="2800" dirty="0" smtClean="0">
                <a:solidFill>
                  <a:srgbClr val="000000"/>
                </a:solidFill>
              </a:rPr>
              <a:t>La unidad de enfermedad inflamatoria intestinal</a:t>
            </a:r>
            <a:endParaRPr lang="es-ES" altLang="es-ES_tradnl" sz="2800" dirty="0">
              <a:solidFill>
                <a:srgbClr val="000000"/>
              </a:solidFill>
            </a:endParaRPr>
          </a:p>
          <a:p>
            <a:pPr lvl="1" eaLnBrk="1" hangingPunct="1">
              <a:spcBef>
                <a:spcPts val="600"/>
              </a:spcBef>
              <a:buClr>
                <a:srgbClr val="000099"/>
              </a:buClr>
              <a:buSzPct val="100000"/>
              <a:buFont typeface="Times New Roman" charset="0"/>
              <a:buBlip>
                <a:blip r:embed="rId4"/>
              </a:buBlip>
            </a:pPr>
            <a:endParaRPr lang="es-ES" altLang="es-ES_tradnl" dirty="0">
              <a:solidFill>
                <a:srgbClr val="000099"/>
              </a:solidFill>
            </a:endParaRPr>
          </a:p>
          <a:p>
            <a:pPr lvl="1" eaLnBrk="1" hangingPunct="1">
              <a:spcBef>
                <a:spcPts val="600"/>
              </a:spcBef>
              <a:buClr>
                <a:srgbClr val="000099"/>
              </a:buClr>
              <a:buSzPct val="100000"/>
              <a:buFont typeface="Times New Roman" charset="0"/>
              <a:buNone/>
            </a:pPr>
            <a:endParaRPr lang="es-ES" altLang="es-ES_tradnl" dirty="0">
              <a:solidFill>
                <a:srgbClr val="000099"/>
              </a:solidFill>
            </a:endParaRPr>
          </a:p>
          <a:p>
            <a:pPr eaLnBrk="1" hangingPunct="1">
              <a:spcBef>
                <a:spcPts val="600"/>
              </a:spcBef>
              <a:buClr>
                <a:srgbClr val="000000"/>
              </a:buClr>
              <a:buSzPct val="133000"/>
              <a:buFont typeface="Times New Roman" charset="0"/>
              <a:buNone/>
            </a:pPr>
            <a:endParaRPr lang="es-ES" altLang="es-ES_tradnl" dirty="0">
              <a:solidFill>
                <a:srgbClr val="000000"/>
              </a:solidFill>
            </a:endParaRPr>
          </a:p>
        </p:txBody>
      </p:sp>
    </p:spTree>
    <p:extLst>
      <p:ext uri="{BB962C8B-B14F-4D97-AF65-F5344CB8AC3E}">
        <p14:creationId xmlns:p14="http://schemas.microsoft.com/office/powerpoint/2010/main" val="16629752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Grp="1" noChangeArrowheads="1"/>
          </p:cNvSpPr>
          <p:nvPr>
            <p:ph type="title"/>
          </p:nvPr>
        </p:nvSpPr>
        <p:spPr bwMode="auto">
          <a:xfrm>
            <a:off x="-165452" y="170730"/>
            <a:ext cx="7648478" cy="10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s-ES" altLang="es-ES_tradnl" sz="3600" dirty="0" smtClean="0">
                <a:solidFill>
                  <a:srgbClr val="008000"/>
                </a:solidFill>
                <a:latin typeface="Calibri Light" pitchFamily="34" charset="0"/>
                <a:cs typeface="Calibri Light" pitchFamily="34" charset="0"/>
              </a:rPr>
              <a:t>Tratamiento </a:t>
            </a:r>
            <a:r>
              <a:rPr lang="es-ES" altLang="es-ES_tradnl" sz="3600" dirty="0">
                <a:solidFill>
                  <a:srgbClr val="008000"/>
                </a:solidFill>
                <a:latin typeface="Calibri Light" pitchFamily="34" charset="0"/>
                <a:cs typeface="Calibri Light" pitchFamily="34" charset="0"/>
              </a:rPr>
              <a:t>del brote de colitis ulcerosa</a:t>
            </a:r>
          </a:p>
        </p:txBody>
      </p:sp>
      <p:sp>
        <p:nvSpPr>
          <p:cNvPr id="5" name="1 Título"/>
          <p:cNvSpPr txBox="1">
            <a:spLocks/>
          </p:cNvSpPr>
          <p:nvPr/>
        </p:nvSpPr>
        <p:spPr bwMode="auto">
          <a:xfrm>
            <a:off x="669016" y="1423576"/>
            <a:ext cx="7992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s-ES" altLang="es-ES_tradnl" sz="2800" b="1" dirty="0" smtClean="0">
                <a:solidFill>
                  <a:srgbClr val="004678"/>
                </a:solidFill>
                <a:latin typeface="Calibri" charset="0"/>
              </a:rPr>
              <a:t>COLITIS </a:t>
            </a:r>
            <a:r>
              <a:rPr lang="es-ES" altLang="es-ES_tradnl" sz="2800" b="1" dirty="0">
                <a:solidFill>
                  <a:srgbClr val="004678"/>
                </a:solidFill>
                <a:latin typeface="Calibri" charset="0"/>
              </a:rPr>
              <a:t>ULCEROSA </a:t>
            </a:r>
            <a:r>
              <a:rPr lang="es-ES" altLang="es-ES_tradnl" sz="2800" b="1" dirty="0" smtClean="0">
                <a:solidFill>
                  <a:srgbClr val="004678"/>
                </a:solidFill>
                <a:latin typeface="Calibri" charset="0"/>
              </a:rPr>
              <a:t>Moderada-- ¿Qué hacer?</a:t>
            </a:r>
            <a:endParaRPr lang="es-ES" altLang="es-ES_tradnl" sz="2800" b="1" dirty="0">
              <a:solidFill>
                <a:srgbClr val="004678"/>
              </a:solidFill>
              <a:latin typeface="Calibri" charset="0"/>
            </a:endParaRPr>
          </a:p>
        </p:txBody>
      </p:sp>
      <p:graphicFrame>
        <p:nvGraphicFramePr>
          <p:cNvPr id="6" name="4 Marcador de contenido"/>
          <p:cNvGraphicFramePr>
            <a:graphicFrameLocks noGrp="1"/>
          </p:cNvGraphicFramePr>
          <p:nvPr>
            <p:extLst/>
          </p:nvPr>
        </p:nvGraphicFramePr>
        <p:xfrm>
          <a:off x="522818" y="2201333"/>
          <a:ext cx="4745831" cy="3092796"/>
        </p:xfrm>
        <a:graphic>
          <a:graphicData uri="http://schemas.openxmlformats.org/drawingml/2006/table">
            <a:tbl>
              <a:tblPr/>
              <a:tblGrid>
                <a:gridCol w="1582341"/>
                <a:gridCol w="1581150"/>
                <a:gridCol w="1582340"/>
              </a:tblGrid>
              <a:tr h="1050675">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dirty="0">
                          <a:ln>
                            <a:noFill/>
                          </a:ln>
                          <a:solidFill>
                            <a:srgbClr val="FFFFFF"/>
                          </a:solidFill>
                          <a:effectLst/>
                          <a:latin typeface="Calibri" charset="0"/>
                          <a:ea typeface="ＭＳ Ｐゴシック" charset="-128"/>
                        </a:rPr>
                        <a:t>EXTENSIÓN</a:t>
                      </a:r>
                    </a:p>
                  </a:txBody>
                  <a:tcPr marL="68586" marR="68586"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a:ln>
                            <a:noFill/>
                          </a:ln>
                          <a:solidFill>
                            <a:srgbClr val="FFFFFF"/>
                          </a:solidFill>
                          <a:effectLst/>
                          <a:latin typeface="Calibri" charset="0"/>
                          <a:ea typeface="ＭＳ Ｐゴシック" charset="-128"/>
                        </a:rPr>
                        <a:t>FÁRMACO</a:t>
                      </a:r>
                    </a:p>
                  </a:txBody>
                  <a:tcPr marL="68586" marR="68586"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800" b="1" i="0" u="none" strike="noStrike" cap="none" normalizeH="0" baseline="0">
                          <a:ln>
                            <a:noFill/>
                          </a:ln>
                          <a:solidFill>
                            <a:srgbClr val="FFFFFF"/>
                          </a:solidFill>
                          <a:effectLst/>
                          <a:latin typeface="Calibri" charset="0"/>
                          <a:ea typeface="ＭＳ Ｐゴシック" charset="-128"/>
                        </a:rPr>
                        <a:t>HASTA CUÁNDO?</a:t>
                      </a:r>
                    </a:p>
                  </a:txBody>
                  <a:tcPr marL="68586" marR="68586"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041525">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Calibri" charset="0"/>
                          <a:ea typeface="ＭＳ Ｐゴシック" charset="-128"/>
                        </a:rPr>
                        <a:t>CUALQUIERA</a:t>
                      </a:r>
                    </a:p>
                  </a:txBody>
                  <a:tcPr marL="68586" marR="68586"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ESTEROIDES ORALES</a:t>
                      </a:r>
                    </a:p>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¿CORTICOIDES ORALES DE ACCIÓN TÓPICA?</a:t>
                      </a:r>
                    </a:p>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a:ln>
                            <a:noFill/>
                          </a:ln>
                          <a:solidFill>
                            <a:srgbClr val="000000"/>
                          </a:solidFill>
                          <a:effectLst/>
                          <a:latin typeface="Calibri" charset="0"/>
                          <a:ea typeface="ＭＳ Ｐゴシック" charset="-128"/>
                        </a:rPr>
                        <a:t> NO OLVIDAR TRATAMIENTO TÓPICO</a:t>
                      </a:r>
                    </a:p>
                  </a:txBody>
                  <a:tcPr marL="68586" marR="68586"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a:ln>
                            <a:noFill/>
                          </a:ln>
                          <a:solidFill>
                            <a:srgbClr val="000000"/>
                          </a:solidFill>
                          <a:effectLst/>
                          <a:latin typeface="Calibri" charset="0"/>
                          <a:ea typeface="ＭＳ Ｐゴシック" charset="-128"/>
                        </a:rPr>
                        <a:t> RESOLUCIÓN DE SÍNTOMAS O DEFINICIÓN DE DEPENDENCIA O REFRACTARIEDAD A ESTEROIDES</a:t>
                      </a:r>
                    </a:p>
                  </a:txBody>
                  <a:tcPr marL="68586" marR="68586"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
        <p:nvSpPr>
          <p:cNvPr id="7" name="Rectángulo 6"/>
          <p:cNvSpPr/>
          <p:nvPr/>
        </p:nvSpPr>
        <p:spPr>
          <a:xfrm>
            <a:off x="5461000" y="2456727"/>
            <a:ext cx="3354917" cy="1200328"/>
          </a:xfrm>
          <a:prstGeom prst="rect">
            <a:avLst/>
          </a:prstGeom>
          <a:solidFill>
            <a:schemeClr val="accent6"/>
          </a:solidFill>
        </p:spPr>
        <p:txBody>
          <a:bodyPr wrap="square">
            <a:spAutoFit/>
          </a:bodyPr>
          <a:lstStyle/>
          <a:p>
            <a:pPr lvl="0"/>
            <a:r>
              <a:rPr lang="es-ES" sz="2400" dirty="0" smtClean="0">
                <a:solidFill>
                  <a:schemeClr val="bg1"/>
                </a:solidFill>
              </a:rPr>
              <a:t>Dosis de corticoides plenas, nunca inferiores  a 40 </a:t>
            </a:r>
            <a:r>
              <a:rPr lang="es-ES" sz="2400" dirty="0" err="1" smtClean="0">
                <a:solidFill>
                  <a:schemeClr val="bg1"/>
                </a:solidFill>
              </a:rPr>
              <a:t>mgr</a:t>
            </a:r>
            <a:endParaRPr lang="es-ES" sz="2400" dirty="0">
              <a:solidFill>
                <a:schemeClr val="bg1"/>
              </a:solidFill>
            </a:endParaRPr>
          </a:p>
        </p:txBody>
      </p:sp>
      <p:sp>
        <p:nvSpPr>
          <p:cNvPr id="8" name="Rectángulo 7"/>
          <p:cNvSpPr/>
          <p:nvPr/>
        </p:nvSpPr>
        <p:spPr>
          <a:xfrm>
            <a:off x="5480050" y="4034349"/>
            <a:ext cx="3354917" cy="830997"/>
          </a:xfrm>
          <a:prstGeom prst="rect">
            <a:avLst/>
          </a:prstGeom>
          <a:solidFill>
            <a:schemeClr val="accent6"/>
          </a:solidFill>
        </p:spPr>
        <p:txBody>
          <a:bodyPr wrap="square">
            <a:spAutoFit/>
          </a:bodyPr>
          <a:lstStyle/>
          <a:p>
            <a:pPr lvl="0"/>
            <a:r>
              <a:rPr lang="es-ES" sz="2400" dirty="0" smtClean="0">
                <a:solidFill>
                  <a:schemeClr val="bg1"/>
                </a:solidFill>
              </a:rPr>
              <a:t>Reforzar medicación rectal</a:t>
            </a:r>
            <a:endParaRPr lang="es-ES" sz="2400" dirty="0">
              <a:solidFill>
                <a:schemeClr val="bg1"/>
              </a:solidFill>
            </a:endParaRPr>
          </a:p>
        </p:txBody>
      </p:sp>
    </p:spTree>
    <p:extLst>
      <p:ext uri="{BB962C8B-B14F-4D97-AF65-F5344CB8AC3E}">
        <p14:creationId xmlns:p14="http://schemas.microsoft.com/office/powerpoint/2010/main" val="8271748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7643192" cy="1141412"/>
          </a:xfrm>
        </p:spPr>
        <p:txBody>
          <a:bodyPr>
            <a:normAutofit fontScale="90000"/>
          </a:bodyPr>
          <a:lstStyle/>
          <a:p>
            <a:r>
              <a:rPr lang="es-ES" dirty="0" smtClean="0"/>
              <a:t>Optimización del tratamiento en la colitis ulcerosa</a:t>
            </a:r>
            <a:endParaRPr lang="es-ES" dirty="0"/>
          </a:p>
        </p:txBody>
      </p:sp>
      <p:sp>
        <p:nvSpPr>
          <p:cNvPr id="3" name="Marcador de contenido 2"/>
          <p:cNvSpPr>
            <a:spLocks noGrp="1"/>
          </p:cNvSpPr>
          <p:nvPr>
            <p:ph idx="1"/>
          </p:nvPr>
        </p:nvSpPr>
        <p:spPr>
          <a:xfrm>
            <a:off x="526597" y="1819805"/>
            <a:ext cx="8230541" cy="974196"/>
          </a:xfrm>
        </p:spPr>
        <p:txBody>
          <a:bodyPr/>
          <a:lstStyle/>
          <a:p>
            <a:pPr lvl="0"/>
            <a:r>
              <a:rPr lang="es-ES" dirty="0"/>
              <a:t>Añadir tratamiento tópico según la extensión de la colitis. En el caso del que el paciente ya lleve tratamiento tópico, investigar su cumplimiento.</a:t>
            </a:r>
          </a:p>
          <a:p>
            <a:pPr marL="0" indent="0">
              <a:buNone/>
            </a:pPr>
            <a:endParaRPr lang="es-ES" dirty="0"/>
          </a:p>
        </p:txBody>
      </p:sp>
      <p:pic>
        <p:nvPicPr>
          <p:cNvPr id="4" name="Imagen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3429000"/>
            <a:ext cx="4975508" cy="280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903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4 Marcador de texto"/>
          <p:cNvSpPr txBox="1">
            <a:spLocks/>
          </p:cNvSpPr>
          <p:nvPr/>
        </p:nvSpPr>
        <p:spPr>
          <a:xfrm>
            <a:off x="656160" y="1489430"/>
            <a:ext cx="3989924" cy="888659"/>
          </a:xfrm>
          <a:prstGeom prst="rect">
            <a:avLst/>
          </a:prstGeom>
        </p:spPr>
        <p:txBody>
          <a:bodyPr anchor="b">
            <a:normAutofit fontScale="85000" lnSpcReduction="10000"/>
          </a:bodyPr>
          <a:lstStyle>
            <a:lvl1pPr marL="0" indent="0" algn="l" defTabSz="457200" rtl="0" eaLnBrk="0" fontAlgn="base" hangingPunct="0">
              <a:spcBef>
                <a:spcPct val="20000"/>
              </a:spcBef>
              <a:spcAft>
                <a:spcPct val="0"/>
              </a:spcAft>
              <a:buFont typeface="Arial" charset="0"/>
              <a:buNone/>
              <a:defRPr sz="2400" b="1" kern="1200">
                <a:solidFill>
                  <a:schemeClr val="tx1"/>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s-ES" sz="2400" b="1" i="0" u="none" strike="noStrike" kern="1200" cap="none" spc="0" normalizeH="0" baseline="0" noProof="0" dirty="0" smtClean="0">
                <a:ln>
                  <a:noFill/>
                </a:ln>
                <a:solidFill>
                  <a:sysClr val="windowText" lastClr="000000"/>
                </a:solidFill>
                <a:effectLst/>
                <a:uLnTx/>
                <a:uFillTx/>
                <a:latin typeface="Calibri"/>
                <a:ea typeface="ＭＳ Ｐゴシック" charset="0"/>
                <a:cs typeface="ＭＳ Ｐゴシック" charset="0"/>
              </a:rPr>
              <a:t>La adherencia en CU es </a:t>
            </a:r>
            <a:r>
              <a:rPr kumimoji="0" lang="es-ES" sz="2400" b="1" i="0" u="none" strike="noStrike" kern="1200" cap="none" spc="0" normalizeH="0" baseline="0" noProof="0" dirty="0" err="1" smtClean="0">
                <a:ln>
                  <a:noFill/>
                </a:ln>
                <a:solidFill>
                  <a:sysClr val="windowText" lastClr="000000"/>
                </a:solidFill>
                <a:effectLst/>
                <a:uLnTx/>
                <a:uFillTx/>
                <a:latin typeface="Calibri"/>
                <a:ea typeface="ＭＳ Ｐゴシック" charset="0"/>
                <a:cs typeface="ＭＳ Ｐゴシック" charset="0"/>
              </a:rPr>
              <a:t>subóptima</a:t>
            </a:r>
            <a:endParaRPr kumimoji="0" lang="es-ES" sz="2400" b="1" i="0" u="none" strike="noStrike" kern="1200" cap="none" spc="0" normalizeH="0" baseline="0" noProof="0" dirty="0" smtClean="0">
              <a:ln>
                <a:noFill/>
              </a:ln>
              <a:solidFill>
                <a:sysClr val="windowText" lastClr="000000"/>
              </a:solidFill>
              <a:effectLst/>
              <a:uLnTx/>
              <a:uFillTx/>
              <a:latin typeface="Calibri"/>
              <a:ea typeface="ＭＳ Ｐゴシック" charset="0"/>
              <a:cs typeface="ＭＳ Ｐゴシック" charset="0"/>
            </a:endParaRPr>
          </a:p>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lang="es-ES" dirty="0" smtClean="0">
                <a:solidFill>
                  <a:sysClr val="windowText" lastClr="000000"/>
                </a:solidFill>
                <a:latin typeface="Calibri"/>
              </a:rPr>
              <a:t>La rectal peor</a:t>
            </a:r>
            <a:endParaRPr kumimoji="0" lang="en-US" sz="2400" b="1" i="0" u="none" strike="noStrike" kern="1200" cap="none" spc="0" normalizeH="0" baseline="30000" noProof="0" dirty="0">
              <a:ln>
                <a:noFill/>
              </a:ln>
              <a:solidFill>
                <a:sysClr val="windowText" lastClr="000000"/>
              </a:solidFill>
              <a:effectLst/>
              <a:uLnTx/>
              <a:uFillTx/>
              <a:latin typeface="Calibri"/>
              <a:ea typeface="ＭＳ Ｐゴシック" charset="0"/>
              <a:cs typeface="ＭＳ Ｐゴシック" charset="0"/>
            </a:endParaRPr>
          </a:p>
        </p:txBody>
      </p:sp>
      <p:pic>
        <p:nvPicPr>
          <p:cNvPr id="1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508" y="2252785"/>
            <a:ext cx="3098023" cy="252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38 Título"/>
          <p:cNvSpPr txBox="1">
            <a:spLocks/>
          </p:cNvSpPr>
          <p:nvPr/>
        </p:nvSpPr>
        <p:spPr>
          <a:xfrm>
            <a:off x="1501666" y="416528"/>
            <a:ext cx="51435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ES" sz="3600" i="0" u="none" strike="noStrike" kern="1200" cap="none" spc="0" normalizeH="0" baseline="0" noProof="0" dirty="0" smtClean="0">
                <a:ln>
                  <a:noFill/>
                </a:ln>
                <a:solidFill>
                  <a:srgbClr val="315CA7"/>
                </a:solidFill>
                <a:effectLst/>
                <a:uLnTx/>
                <a:uFillTx/>
                <a:latin typeface="Calibri Light" pitchFamily="34" charset="0"/>
                <a:cs typeface="Calibri Light" pitchFamily="34" charset="0"/>
              </a:rPr>
              <a:t>Adherencia en CU</a:t>
            </a:r>
            <a:endParaRPr kumimoji="0" lang="en-US" sz="3600" i="0" u="none" strike="noStrike" kern="1200" cap="none" spc="0" normalizeH="0" baseline="0" noProof="0" dirty="0">
              <a:ln>
                <a:noFill/>
              </a:ln>
              <a:solidFill>
                <a:srgbClr val="315CA7"/>
              </a:solidFill>
              <a:effectLst/>
              <a:uLnTx/>
              <a:uFillTx/>
              <a:latin typeface="Calibri Light" pitchFamily="34" charset="0"/>
              <a:cs typeface="Calibri Light" pitchFamily="34" charset="0"/>
            </a:endParaRPr>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410" y="3177577"/>
            <a:ext cx="4177548" cy="265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23 Elipse"/>
          <p:cNvSpPr/>
          <p:nvPr/>
        </p:nvSpPr>
        <p:spPr>
          <a:xfrm>
            <a:off x="6265371" y="5288103"/>
            <a:ext cx="1401121" cy="525783"/>
          </a:xfrm>
          <a:prstGeom prst="ellipse">
            <a:avLst/>
          </a:prstGeom>
          <a:noFill/>
          <a:ln w="127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F0000"/>
                </a:solidFill>
              </a:ln>
              <a:noFill/>
              <a:effectLst/>
              <a:uLnTx/>
              <a:uFillTx/>
              <a:latin typeface="Calibri"/>
              <a:ea typeface="+mn-ea"/>
              <a:cs typeface="+mn-cs"/>
            </a:endParaRPr>
          </a:p>
        </p:txBody>
      </p:sp>
      <p:sp>
        <p:nvSpPr>
          <p:cNvPr id="16" name="2 Marcador de contenido"/>
          <p:cNvSpPr txBox="1">
            <a:spLocks/>
          </p:cNvSpPr>
          <p:nvPr/>
        </p:nvSpPr>
        <p:spPr>
          <a:xfrm>
            <a:off x="5658648" y="1401091"/>
            <a:ext cx="2299117" cy="1734152"/>
          </a:xfrm>
          <a:prstGeom prst="rect">
            <a:avLst/>
          </a:prstGeom>
        </p:spPr>
        <p:txBody>
          <a:bodyPr anchor="b">
            <a:normAutofit fontScale="77500" lnSpcReduction="20000"/>
          </a:bodyPr>
          <a:lstStyle>
            <a:lvl1pPr marL="0" indent="0" algn="l" defTabSz="457200" rtl="0" eaLnBrk="0" fontAlgn="base" hangingPunct="0">
              <a:spcBef>
                <a:spcPct val="20000"/>
              </a:spcBef>
              <a:spcAft>
                <a:spcPct val="0"/>
              </a:spcAft>
              <a:buFont typeface="Arial" charset="0"/>
              <a:buNone/>
              <a:defRPr sz="2400" b="1" kern="1200">
                <a:solidFill>
                  <a:schemeClr val="tx1"/>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s-ES" sz="2400" b="1" i="0" u="none" strike="noStrike" kern="1200" cap="none" spc="0" normalizeH="0" baseline="0" noProof="0" dirty="0" smtClean="0">
                <a:ln>
                  <a:noFill/>
                </a:ln>
                <a:solidFill>
                  <a:sysClr val="windowText" lastClr="000000"/>
                </a:solidFill>
                <a:effectLst/>
                <a:uLnTx/>
                <a:uFillTx/>
                <a:latin typeface="Calibri"/>
                <a:ea typeface="ＭＳ Ｐゴシック" charset="0"/>
                <a:cs typeface="ＭＳ Ｐゴシック" charset="0"/>
              </a:rPr>
              <a:t>Un número mayor de comprimidos/sobres y tomas por día impactan negativamente en la adherencia </a:t>
            </a:r>
            <a:endParaRPr kumimoji="0" lang="en-US" sz="2400" b="1" i="0" u="none" strike="noStrike" kern="1200" cap="none" spc="0" normalizeH="0" baseline="0" noProof="0" dirty="0">
              <a:ln>
                <a:noFill/>
              </a:ln>
              <a:solidFill>
                <a:sysClr val="windowText" lastClr="000000"/>
              </a:solidFill>
              <a:effectLst/>
              <a:uLnTx/>
              <a:uFillTx/>
              <a:latin typeface="Calibri"/>
              <a:ea typeface="ＭＳ Ｐゴシック" charset="0"/>
              <a:cs typeface="ＭＳ Ｐゴシック" charset="0"/>
            </a:endParaRPr>
          </a:p>
        </p:txBody>
      </p:sp>
      <p:sp>
        <p:nvSpPr>
          <p:cNvPr id="17" name="22 Marcador de pie de página"/>
          <p:cNvSpPr txBox="1">
            <a:spLocks/>
          </p:cNvSpPr>
          <p:nvPr/>
        </p:nvSpPr>
        <p:spPr>
          <a:xfrm>
            <a:off x="4148763" y="6413165"/>
            <a:ext cx="6167249" cy="44483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mn-cs"/>
              </a:rPr>
              <a:t>Loftus EV. </a:t>
            </a:r>
            <a:r>
              <a:rPr kumimoji="0" lang="en-US" sz="1800" b="0" i="0" u="none" strike="noStrike" kern="1200" cap="none" spc="0" normalizeH="0" baseline="0" noProof="0" dirty="0" err="1" smtClean="0">
                <a:ln>
                  <a:noFill/>
                </a:ln>
                <a:solidFill>
                  <a:srgbClr val="000000"/>
                </a:solidFill>
                <a:effectLst/>
                <a:uLnTx/>
                <a:uFillTx/>
                <a:latin typeface="Calibri"/>
                <a:ea typeface="+mn-ea"/>
                <a:cs typeface="+mn-cs"/>
              </a:rPr>
              <a:t>Inflamm</a:t>
            </a:r>
            <a:r>
              <a:rPr kumimoji="0" lang="en-US" sz="1800" b="0" i="0" u="none" strike="noStrike" kern="1200" cap="none" spc="0" normalizeH="0" baseline="0" noProof="0" dirty="0" smtClean="0">
                <a:ln>
                  <a:noFill/>
                </a:ln>
                <a:solidFill>
                  <a:srgbClr val="000000"/>
                </a:solidFill>
                <a:effectLst/>
                <a:uLnTx/>
                <a:uFillTx/>
                <a:latin typeface="Calibri"/>
                <a:ea typeface="+mn-ea"/>
                <a:cs typeface="+mn-cs"/>
              </a:rPr>
              <a:t> Bowel Dis.2006.12;1107-13</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11" descr="Cuarto desordenado"/>
          <p:cNvPicPr>
            <a:picLocks noChangeAspect="1" noChangeArrowheads="1"/>
          </p:cNvPicPr>
          <p:nvPr/>
        </p:nvPicPr>
        <p:blipFill>
          <a:blip r:embed="rId4" cstate="print"/>
          <a:srcRect/>
          <a:stretch>
            <a:fillRect/>
          </a:stretch>
        </p:blipFill>
        <p:spPr bwMode="auto">
          <a:xfrm>
            <a:off x="766261" y="4741687"/>
            <a:ext cx="2777676" cy="2116313"/>
          </a:xfrm>
          <a:prstGeom prst="rect">
            <a:avLst/>
          </a:prstGeom>
          <a:noFill/>
          <a:ln w="9525">
            <a:noFill/>
            <a:miter lim="800000"/>
            <a:headEnd/>
            <a:tailEnd/>
          </a:ln>
        </p:spPr>
      </p:pic>
    </p:spTree>
    <p:extLst>
      <p:ext uri="{BB962C8B-B14F-4D97-AF65-F5344CB8AC3E}">
        <p14:creationId xmlns:p14="http://schemas.microsoft.com/office/powerpoint/2010/main" val="40906905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2"/>
          <p:cNvSpPr txBox="1">
            <a:spLocks noChangeAspect="1" noChangeArrowheads="1"/>
          </p:cNvSpPr>
          <p:nvPr/>
        </p:nvSpPr>
        <p:spPr bwMode="auto">
          <a:xfrm>
            <a:off x="1236663" y="4941888"/>
            <a:ext cx="268287" cy="274637"/>
          </a:xfrm>
          <a:prstGeom prst="rect">
            <a:avLst/>
          </a:prstGeom>
          <a:noFill/>
          <a:ln w="9525">
            <a:noFill/>
            <a:miter lim="800000"/>
            <a:headEnd/>
            <a:tailEnd/>
          </a:ln>
        </p:spPr>
        <p:txBody>
          <a:bodyPr wrap="none">
            <a:spAutoFit/>
          </a:bodyPr>
          <a:lstStyle/>
          <a:p>
            <a:pPr algn="r" eaLnBrk="0" hangingPunct="0"/>
            <a:r>
              <a:rPr lang="en-US" sz="1200" b="1"/>
              <a:t>0</a:t>
            </a:r>
          </a:p>
        </p:txBody>
      </p:sp>
      <p:sp>
        <p:nvSpPr>
          <p:cNvPr id="232450" name="Rectangle 3"/>
          <p:cNvSpPr>
            <a:spLocks noChangeArrowheads="1"/>
          </p:cNvSpPr>
          <p:nvPr/>
        </p:nvSpPr>
        <p:spPr bwMode="auto">
          <a:xfrm>
            <a:off x="1547813" y="1628775"/>
            <a:ext cx="6218237" cy="3429000"/>
          </a:xfrm>
          <a:prstGeom prst="rect">
            <a:avLst/>
          </a:prstGeom>
          <a:solidFill>
            <a:srgbClr val="00FF00"/>
          </a:solidFill>
          <a:ln w="9525">
            <a:noFill/>
            <a:miter lim="800000"/>
            <a:headEnd/>
            <a:tailEnd/>
          </a:ln>
        </p:spPr>
        <p:txBody>
          <a:bodyPr wrap="none" anchor="ctr"/>
          <a:lstStyle/>
          <a:p>
            <a:endParaRPr lang="es-ES"/>
          </a:p>
        </p:txBody>
      </p:sp>
      <p:sp>
        <p:nvSpPr>
          <p:cNvPr id="232451" name="Freeform 4"/>
          <p:cNvSpPr>
            <a:spLocks noChangeAspect="1"/>
          </p:cNvSpPr>
          <p:nvPr/>
        </p:nvSpPr>
        <p:spPr bwMode="auto">
          <a:xfrm>
            <a:off x="1552575" y="2033588"/>
            <a:ext cx="6224588" cy="3044825"/>
          </a:xfrm>
          <a:custGeom>
            <a:avLst/>
            <a:gdLst>
              <a:gd name="T0" fmla="*/ 33453825 w 3728"/>
              <a:gd name="T1" fmla="*/ 0 h 1824"/>
              <a:gd name="T2" fmla="*/ 144968799 w 3728"/>
              <a:gd name="T3" fmla="*/ 278659943 h 1824"/>
              <a:gd name="T4" fmla="*/ 401450862 w 3728"/>
              <a:gd name="T5" fmla="*/ 546173893 h 1824"/>
              <a:gd name="T6" fmla="*/ 847505694 w 3728"/>
              <a:gd name="T7" fmla="*/ 824833732 h 1824"/>
              <a:gd name="T8" fmla="*/ 1427379219 w 3728"/>
              <a:gd name="T9" fmla="*/ 1092347787 h 1824"/>
              <a:gd name="T10" fmla="*/ 2040706765 w 3728"/>
              <a:gd name="T11" fmla="*/ 1371007626 h 1824"/>
              <a:gd name="T12" fmla="*/ 2147483647 w 3728"/>
              <a:gd name="T13" fmla="*/ 1649669134 h 1824"/>
              <a:gd name="T14" fmla="*/ 2147483647 w 3728"/>
              <a:gd name="T15" fmla="*/ 1872597756 h 1824"/>
              <a:gd name="T16" fmla="*/ 2147483647 w 3728"/>
              <a:gd name="T17" fmla="*/ 2147483647 h 1824"/>
              <a:gd name="T18" fmla="*/ 2147483647 w 3728"/>
              <a:gd name="T19" fmla="*/ 2147483647 h 1824"/>
              <a:gd name="T20" fmla="*/ 2147483647 w 3728"/>
              <a:gd name="T21" fmla="*/ 2147483647 h 1824"/>
              <a:gd name="T22" fmla="*/ 2147483647 w 3728"/>
              <a:gd name="T23" fmla="*/ 2147483647 h 1824"/>
              <a:gd name="T24" fmla="*/ 2147483647 w 3728"/>
              <a:gd name="T25" fmla="*/ 2147483647 h 1824"/>
              <a:gd name="T26" fmla="*/ 2147483647 w 3728"/>
              <a:gd name="T27" fmla="*/ 2147483647 h 1824"/>
              <a:gd name="T28" fmla="*/ 2147483647 w 3728"/>
              <a:gd name="T29" fmla="*/ 2147483647 h 1824"/>
              <a:gd name="T30" fmla="*/ 2147483647 w 3728"/>
              <a:gd name="T31" fmla="*/ 2147483647 h 1824"/>
              <a:gd name="T32" fmla="*/ 2147483647 w 3728"/>
              <a:gd name="T33" fmla="*/ 2147483647 h 1824"/>
              <a:gd name="T34" fmla="*/ 2147483647 w 3728"/>
              <a:gd name="T35" fmla="*/ 2147483647 h 1824"/>
              <a:gd name="T36" fmla="*/ 2147483647 w 3728"/>
              <a:gd name="T37" fmla="*/ 2147483647 h 1824"/>
              <a:gd name="T38" fmla="*/ 2147483647 w 3728"/>
              <a:gd name="T39" fmla="*/ 2147483647 h 1824"/>
              <a:gd name="T40" fmla="*/ 2147483647 w 3728"/>
              <a:gd name="T41" fmla="*/ 2147483647 h 1824"/>
              <a:gd name="T42" fmla="*/ 0 w 3728"/>
              <a:gd name="T43" fmla="*/ 2147483647 h 1824"/>
              <a:gd name="T44" fmla="*/ 33453825 w 3728"/>
              <a:gd name="T45" fmla="*/ 0 h 18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28"/>
              <a:gd name="T70" fmla="*/ 0 h 1824"/>
              <a:gd name="T71" fmla="*/ 3728 w 3728"/>
              <a:gd name="T72" fmla="*/ 1824 h 18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28" h="1824">
                <a:moveTo>
                  <a:pt x="12" y="0"/>
                </a:moveTo>
                <a:lnTo>
                  <a:pt x="52" y="100"/>
                </a:lnTo>
                <a:lnTo>
                  <a:pt x="144" y="196"/>
                </a:lnTo>
                <a:lnTo>
                  <a:pt x="304" y="296"/>
                </a:lnTo>
                <a:lnTo>
                  <a:pt x="512" y="392"/>
                </a:lnTo>
                <a:lnTo>
                  <a:pt x="732" y="492"/>
                </a:lnTo>
                <a:lnTo>
                  <a:pt x="984" y="592"/>
                </a:lnTo>
                <a:lnTo>
                  <a:pt x="1180" y="672"/>
                </a:lnTo>
                <a:lnTo>
                  <a:pt x="1484" y="784"/>
                </a:lnTo>
                <a:lnTo>
                  <a:pt x="1692" y="844"/>
                </a:lnTo>
                <a:lnTo>
                  <a:pt x="1972" y="936"/>
                </a:lnTo>
                <a:lnTo>
                  <a:pt x="2272" y="1036"/>
                </a:lnTo>
                <a:lnTo>
                  <a:pt x="2528" y="1072"/>
                </a:lnTo>
                <a:lnTo>
                  <a:pt x="2820" y="1096"/>
                </a:lnTo>
                <a:lnTo>
                  <a:pt x="3096" y="1128"/>
                </a:lnTo>
                <a:lnTo>
                  <a:pt x="3256" y="1176"/>
                </a:lnTo>
                <a:lnTo>
                  <a:pt x="3448" y="1200"/>
                </a:lnTo>
                <a:lnTo>
                  <a:pt x="3568" y="1228"/>
                </a:lnTo>
                <a:lnTo>
                  <a:pt x="3696" y="1252"/>
                </a:lnTo>
                <a:lnTo>
                  <a:pt x="3728" y="1256"/>
                </a:lnTo>
                <a:lnTo>
                  <a:pt x="3728" y="1824"/>
                </a:lnTo>
                <a:lnTo>
                  <a:pt x="0" y="1824"/>
                </a:lnTo>
                <a:lnTo>
                  <a:pt x="12" y="0"/>
                </a:lnTo>
                <a:close/>
              </a:path>
            </a:pathLst>
          </a:custGeom>
          <a:solidFill>
            <a:srgbClr val="FFFF00"/>
          </a:solidFill>
          <a:ln w="9525">
            <a:noFill/>
            <a:round/>
            <a:headEnd/>
            <a:tailEnd/>
          </a:ln>
        </p:spPr>
        <p:txBody>
          <a:bodyPr wrap="none" anchor="ctr"/>
          <a:lstStyle/>
          <a:p>
            <a:endParaRPr lang="es-ES"/>
          </a:p>
        </p:txBody>
      </p:sp>
      <p:sp>
        <p:nvSpPr>
          <p:cNvPr id="232452" name="Freeform 5"/>
          <p:cNvSpPr>
            <a:spLocks noChangeAspect="1"/>
          </p:cNvSpPr>
          <p:nvPr/>
        </p:nvSpPr>
        <p:spPr bwMode="auto">
          <a:xfrm>
            <a:off x="1558925" y="2127250"/>
            <a:ext cx="6224588" cy="2951163"/>
          </a:xfrm>
          <a:custGeom>
            <a:avLst/>
            <a:gdLst>
              <a:gd name="T0" fmla="*/ 0 w 3728"/>
              <a:gd name="T1" fmla="*/ 0 h 1768"/>
              <a:gd name="T2" fmla="*/ 144968799 w 3728"/>
              <a:gd name="T3" fmla="*/ 300916825 h 1768"/>
              <a:gd name="T4" fmla="*/ 379147207 w 3728"/>
              <a:gd name="T5" fmla="*/ 668702179 h 1768"/>
              <a:gd name="T6" fmla="*/ 680234962 w 3728"/>
              <a:gd name="T7" fmla="*/ 925039533 h 1768"/>
              <a:gd name="T8" fmla="*/ 1293562299 w 3728"/>
              <a:gd name="T9" fmla="*/ 1326260715 h 1768"/>
              <a:gd name="T10" fmla="*/ 1996101125 w 3728"/>
              <a:gd name="T11" fmla="*/ 1760918248 h 1768"/>
              <a:gd name="T12" fmla="*/ 2147483647 w 3728"/>
              <a:gd name="T13" fmla="*/ 2084123922 h 1768"/>
              <a:gd name="T14" fmla="*/ 2147483647 w 3728"/>
              <a:gd name="T15" fmla="*/ 2147483647 h 1768"/>
              <a:gd name="T16" fmla="*/ 2147483647 w 3728"/>
              <a:gd name="T17" fmla="*/ 2147483647 h 1768"/>
              <a:gd name="T18" fmla="*/ 2147483647 w 3728"/>
              <a:gd name="T19" fmla="*/ 2147483647 h 1768"/>
              <a:gd name="T20" fmla="*/ 2147483647 w 3728"/>
              <a:gd name="T21" fmla="*/ 2147483647 h 1768"/>
              <a:gd name="T22" fmla="*/ 2147483647 w 3728"/>
              <a:gd name="T23" fmla="*/ 2147483647 h 1768"/>
              <a:gd name="T24" fmla="*/ 2147483647 w 3728"/>
              <a:gd name="T25" fmla="*/ 2147483647 h 1768"/>
              <a:gd name="T26" fmla="*/ 2147483647 w 3728"/>
              <a:gd name="T27" fmla="*/ 2147483647 h 1768"/>
              <a:gd name="T28" fmla="*/ 2147483647 w 3728"/>
              <a:gd name="T29" fmla="*/ 2147483647 h 1768"/>
              <a:gd name="T30" fmla="*/ 2147483647 w 3728"/>
              <a:gd name="T31" fmla="*/ 2147483647 h 1768"/>
              <a:gd name="T32" fmla="*/ 2147483647 w 3728"/>
              <a:gd name="T33" fmla="*/ 2147483647 h 1768"/>
              <a:gd name="T34" fmla="*/ 2147483647 w 3728"/>
              <a:gd name="T35" fmla="*/ 2147483647 h 1768"/>
              <a:gd name="T36" fmla="*/ 2147483647 w 3728"/>
              <a:gd name="T37" fmla="*/ 2147483647 h 1768"/>
              <a:gd name="T38" fmla="*/ 0 w 3728"/>
              <a:gd name="T39" fmla="*/ 2147483647 h 1768"/>
              <a:gd name="T40" fmla="*/ 0 w 3728"/>
              <a:gd name="T41" fmla="*/ 0 h 1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28"/>
              <a:gd name="T64" fmla="*/ 0 h 1768"/>
              <a:gd name="T65" fmla="*/ 3728 w 3728"/>
              <a:gd name="T66" fmla="*/ 1768 h 1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28" h="1768">
                <a:moveTo>
                  <a:pt x="0" y="0"/>
                </a:moveTo>
                <a:lnTo>
                  <a:pt x="52" y="108"/>
                </a:lnTo>
                <a:lnTo>
                  <a:pt x="136" y="240"/>
                </a:lnTo>
                <a:lnTo>
                  <a:pt x="244" y="332"/>
                </a:lnTo>
                <a:lnTo>
                  <a:pt x="464" y="476"/>
                </a:lnTo>
                <a:lnTo>
                  <a:pt x="716" y="632"/>
                </a:lnTo>
                <a:lnTo>
                  <a:pt x="916" y="748"/>
                </a:lnTo>
                <a:lnTo>
                  <a:pt x="1120" y="848"/>
                </a:lnTo>
                <a:lnTo>
                  <a:pt x="1376" y="976"/>
                </a:lnTo>
                <a:lnTo>
                  <a:pt x="1652" y="1076"/>
                </a:lnTo>
                <a:lnTo>
                  <a:pt x="1844" y="1132"/>
                </a:lnTo>
                <a:lnTo>
                  <a:pt x="2108" y="1228"/>
                </a:lnTo>
                <a:lnTo>
                  <a:pt x="2468" y="1304"/>
                </a:lnTo>
                <a:lnTo>
                  <a:pt x="2764" y="1340"/>
                </a:lnTo>
                <a:lnTo>
                  <a:pt x="3076" y="1384"/>
                </a:lnTo>
                <a:lnTo>
                  <a:pt x="3412" y="1456"/>
                </a:lnTo>
                <a:lnTo>
                  <a:pt x="3680" y="1520"/>
                </a:lnTo>
                <a:lnTo>
                  <a:pt x="3728" y="1528"/>
                </a:lnTo>
                <a:lnTo>
                  <a:pt x="3728" y="1768"/>
                </a:lnTo>
                <a:lnTo>
                  <a:pt x="0" y="1768"/>
                </a:lnTo>
                <a:lnTo>
                  <a:pt x="0" y="0"/>
                </a:lnTo>
                <a:close/>
              </a:path>
            </a:pathLst>
          </a:custGeom>
          <a:solidFill>
            <a:srgbClr val="FF0000"/>
          </a:solidFill>
          <a:ln w="9525">
            <a:noFill/>
            <a:round/>
            <a:headEnd/>
            <a:tailEnd/>
          </a:ln>
        </p:spPr>
        <p:txBody>
          <a:bodyPr wrap="none" anchor="ctr"/>
          <a:lstStyle/>
          <a:p>
            <a:endParaRPr lang="es-ES"/>
          </a:p>
        </p:txBody>
      </p:sp>
      <p:grpSp>
        <p:nvGrpSpPr>
          <p:cNvPr id="232453" name="Group 6"/>
          <p:cNvGrpSpPr>
            <a:grpSpLocks/>
          </p:cNvGrpSpPr>
          <p:nvPr/>
        </p:nvGrpSpPr>
        <p:grpSpPr bwMode="auto">
          <a:xfrm>
            <a:off x="1835150" y="5084763"/>
            <a:ext cx="5910263" cy="112712"/>
            <a:chOff x="1173" y="3204"/>
            <a:chExt cx="3723" cy="71"/>
          </a:xfrm>
        </p:grpSpPr>
        <p:sp>
          <p:nvSpPr>
            <p:cNvPr id="232505" name="Line 7"/>
            <p:cNvSpPr>
              <a:spLocks noChangeAspect="1" noChangeShapeType="1"/>
            </p:cNvSpPr>
            <p:nvPr/>
          </p:nvSpPr>
          <p:spPr bwMode="auto">
            <a:xfrm flipV="1">
              <a:off x="1173" y="3204"/>
              <a:ext cx="0" cy="71"/>
            </a:xfrm>
            <a:prstGeom prst="line">
              <a:avLst/>
            </a:prstGeom>
            <a:noFill/>
            <a:ln w="9525">
              <a:solidFill>
                <a:schemeClr val="tx1"/>
              </a:solidFill>
              <a:round/>
              <a:headEnd/>
              <a:tailEnd/>
            </a:ln>
          </p:spPr>
          <p:txBody>
            <a:bodyPr wrap="none" anchor="ctr"/>
            <a:lstStyle/>
            <a:p>
              <a:endParaRPr lang="es-ES"/>
            </a:p>
          </p:txBody>
        </p:sp>
        <p:sp>
          <p:nvSpPr>
            <p:cNvPr id="232506" name="Line 8"/>
            <p:cNvSpPr>
              <a:spLocks noChangeAspect="1" noChangeShapeType="1"/>
            </p:cNvSpPr>
            <p:nvPr/>
          </p:nvSpPr>
          <p:spPr bwMode="auto">
            <a:xfrm flipV="1">
              <a:off x="1369" y="3204"/>
              <a:ext cx="0" cy="71"/>
            </a:xfrm>
            <a:prstGeom prst="line">
              <a:avLst/>
            </a:prstGeom>
            <a:noFill/>
            <a:ln w="9525">
              <a:solidFill>
                <a:schemeClr val="tx1"/>
              </a:solidFill>
              <a:round/>
              <a:headEnd/>
              <a:tailEnd/>
            </a:ln>
          </p:spPr>
          <p:txBody>
            <a:bodyPr wrap="none" anchor="ctr"/>
            <a:lstStyle/>
            <a:p>
              <a:endParaRPr lang="es-ES"/>
            </a:p>
          </p:txBody>
        </p:sp>
        <p:sp>
          <p:nvSpPr>
            <p:cNvPr id="232507" name="Line 9"/>
            <p:cNvSpPr>
              <a:spLocks noChangeAspect="1" noChangeShapeType="1"/>
            </p:cNvSpPr>
            <p:nvPr/>
          </p:nvSpPr>
          <p:spPr bwMode="auto">
            <a:xfrm flipV="1">
              <a:off x="1566" y="3204"/>
              <a:ext cx="0" cy="71"/>
            </a:xfrm>
            <a:prstGeom prst="line">
              <a:avLst/>
            </a:prstGeom>
            <a:noFill/>
            <a:ln w="9525">
              <a:solidFill>
                <a:schemeClr val="tx1"/>
              </a:solidFill>
              <a:round/>
              <a:headEnd/>
              <a:tailEnd/>
            </a:ln>
          </p:spPr>
          <p:txBody>
            <a:bodyPr wrap="none" anchor="ctr"/>
            <a:lstStyle/>
            <a:p>
              <a:endParaRPr lang="es-ES"/>
            </a:p>
          </p:txBody>
        </p:sp>
        <p:sp>
          <p:nvSpPr>
            <p:cNvPr id="232508" name="Line 10"/>
            <p:cNvSpPr>
              <a:spLocks noChangeAspect="1" noChangeShapeType="1"/>
            </p:cNvSpPr>
            <p:nvPr/>
          </p:nvSpPr>
          <p:spPr bwMode="auto">
            <a:xfrm flipV="1">
              <a:off x="1763" y="3204"/>
              <a:ext cx="0" cy="71"/>
            </a:xfrm>
            <a:prstGeom prst="line">
              <a:avLst/>
            </a:prstGeom>
            <a:noFill/>
            <a:ln w="9525">
              <a:solidFill>
                <a:schemeClr val="tx1"/>
              </a:solidFill>
              <a:round/>
              <a:headEnd/>
              <a:tailEnd/>
            </a:ln>
          </p:spPr>
          <p:txBody>
            <a:bodyPr wrap="none" anchor="ctr"/>
            <a:lstStyle/>
            <a:p>
              <a:endParaRPr lang="es-ES"/>
            </a:p>
          </p:txBody>
        </p:sp>
        <p:sp>
          <p:nvSpPr>
            <p:cNvPr id="232509" name="Line 11"/>
            <p:cNvSpPr>
              <a:spLocks noChangeAspect="1" noChangeShapeType="1"/>
            </p:cNvSpPr>
            <p:nvPr/>
          </p:nvSpPr>
          <p:spPr bwMode="auto">
            <a:xfrm flipV="1">
              <a:off x="1959" y="3204"/>
              <a:ext cx="0" cy="71"/>
            </a:xfrm>
            <a:prstGeom prst="line">
              <a:avLst/>
            </a:prstGeom>
            <a:noFill/>
            <a:ln w="9525">
              <a:solidFill>
                <a:schemeClr val="tx1"/>
              </a:solidFill>
              <a:round/>
              <a:headEnd/>
              <a:tailEnd/>
            </a:ln>
          </p:spPr>
          <p:txBody>
            <a:bodyPr wrap="none" anchor="ctr"/>
            <a:lstStyle/>
            <a:p>
              <a:endParaRPr lang="es-ES"/>
            </a:p>
          </p:txBody>
        </p:sp>
        <p:sp>
          <p:nvSpPr>
            <p:cNvPr id="232510" name="Line 12"/>
            <p:cNvSpPr>
              <a:spLocks noChangeAspect="1" noChangeShapeType="1"/>
            </p:cNvSpPr>
            <p:nvPr/>
          </p:nvSpPr>
          <p:spPr bwMode="auto">
            <a:xfrm flipV="1">
              <a:off x="2156" y="3204"/>
              <a:ext cx="0" cy="71"/>
            </a:xfrm>
            <a:prstGeom prst="line">
              <a:avLst/>
            </a:prstGeom>
            <a:noFill/>
            <a:ln w="9525">
              <a:solidFill>
                <a:schemeClr val="tx1"/>
              </a:solidFill>
              <a:round/>
              <a:headEnd/>
              <a:tailEnd/>
            </a:ln>
          </p:spPr>
          <p:txBody>
            <a:bodyPr wrap="none" anchor="ctr"/>
            <a:lstStyle/>
            <a:p>
              <a:endParaRPr lang="es-ES"/>
            </a:p>
          </p:txBody>
        </p:sp>
        <p:sp>
          <p:nvSpPr>
            <p:cNvPr id="232511" name="Line 13"/>
            <p:cNvSpPr>
              <a:spLocks noChangeAspect="1" noChangeShapeType="1"/>
            </p:cNvSpPr>
            <p:nvPr/>
          </p:nvSpPr>
          <p:spPr bwMode="auto">
            <a:xfrm flipV="1">
              <a:off x="2353" y="3204"/>
              <a:ext cx="0" cy="71"/>
            </a:xfrm>
            <a:prstGeom prst="line">
              <a:avLst/>
            </a:prstGeom>
            <a:noFill/>
            <a:ln w="9525">
              <a:solidFill>
                <a:schemeClr val="tx1"/>
              </a:solidFill>
              <a:round/>
              <a:headEnd/>
              <a:tailEnd/>
            </a:ln>
          </p:spPr>
          <p:txBody>
            <a:bodyPr wrap="none" anchor="ctr"/>
            <a:lstStyle/>
            <a:p>
              <a:endParaRPr lang="es-ES"/>
            </a:p>
          </p:txBody>
        </p:sp>
        <p:sp>
          <p:nvSpPr>
            <p:cNvPr id="232512" name="Line 14"/>
            <p:cNvSpPr>
              <a:spLocks noChangeAspect="1" noChangeShapeType="1"/>
            </p:cNvSpPr>
            <p:nvPr/>
          </p:nvSpPr>
          <p:spPr bwMode="auto">
            <a:xfrm flipV="1">
              <a:off x="2549" y="3204"/>
              <a:ext cx="0" cy="71"/>
            </a:xfrm>
            <a:prstGeom prst="line">
              <a:avLst/>
            </a:prstGeom>
            <a:noFill/>
            <a:ln w="9525">
              <a:solidFill>
                <a:schemeClr val="tx1"/>
              </a:solidFill>
              <a:round/>
              <a:headEnd/>
              <a:tailEnd/>
            </a:ln>
          </p:spPr>
          <p:txBody>
            <a:bodyPr wrap="none" anchor="ctr"/>
            <a:lstStyle/>
            <a:p>
              <a:endParaRPr lang="es-ES"/>
            </a:p>
          </p:txBody>
        </p:sp>
        <p:sp>
          <p:nvSpPr>
            <p:cNvPr id="232513" name="Line 15"/>
            <p:cNvSpPr>
              <a:spLocks noChangeAspect="1" noChangeShapeType="1"/>
            </p:cNvSpPr>
            <p:nvPr/>
          </p:nvSpPr>
          <p:spPr bwMode="auto">
            <a:xfrm flipV="1">
              <a:off x="2746" y="3204"/>
              <a:ext cx="0" cy="71"/>
            </a:xfrm>
            <a:prstGeom prst="line">
              <a:avLst/>
            </a:prstGeom>
            <a:noFill/>
            <a:ln w="9525">
              <a:solidFill>
                <a:schemeClr val="tx1"/>
              </a:solidFill>
              <a:round/>
              <a:headEnd/>
              <a:tailEnd/>
            </a:ln>
          </p:spPr>
          <p:txBody>
            <a:bodyPr wrap="none" anchor="ctr"/>
            <a:lstStyle/>
            <a:p>
              <a:endParaRPr lang="es-ES"/>
            </a:p>
          </p:txBody>
        </p:sp>
        <p:sp>
          <p:nvSpPr>
            <p:cNvPr id="232514" name="Line 16"/>
            <p:cNvSpPr>
              <a:spLocks noChangeAspect="1" noChangeShapeType="1"/>
            </p:cNvSpPr>
            <p:nvPr/>
          </p:nvSpPr>
          <p:spPr bwMode="auto">
            <a:xfrm flipV="1">
              <a:off x="2943" y="3204"/>
              <a:ext cx="0" cy="71"/>
            </a:xfrm>
            <a:prstGeom prst="line">
              <a:avLst/>
            </a:prstGeom>
            <a:noFill/>
            <a:ln w="9525">
              <a:solidFill>
                <a:schemeClr val="tx1"/>
              </a:solidFill>
              <a:round/>
              <a:headEnd/>
              <a:tailEnd/>
            </a:ln>
          </p:spPr>
          <p:txBody>
            <a:bodyPr wrap="none" anchor="ctr"/>
            <a:lstStyle/>
            <a:p>
              <a:endParaRPr lang="es-ES"/>
            </a:p>
          </p:txBody>
        </p:sp>
        <p:sp>
          <p:nvSpPr>
            <p:cNvPr id="232515" name="Line 17"/>
            <p:cNvSpPr>
              <a:spLocks noChangeAspect="1" noChangeShapeType="1"/>
            </p:cNvSpPr>
            <p:nvPr/>
          </p:nvSpPr>
          <p:spPr bwMode="auto">
            <a:xfrm flipV="1">
              <a:off x="3139" y="3204"/>
              <a:ext cx="0" cy="71"/>
            </a:xfrm>
            <a:prstGeom prst="line">
              <a:avLst/>
            </a:prstGeom>
            <a:noFill/>
            <a:ln w="9525">
              <a:solidFill>
                <a:schemeClr val="tx1"/>
              </a:solidFill>
              <a:round/>
              <a:headEnd/>
              <a:tailEnd/>
            </a:ln>
          </p:spPr>
          <p:txBody>
            <a:bodyPr wrap="none" anchor="ctr"/>
            <a:lstStyle/>
            <a:p>
              <a:endParaRPr lang="es-ES"/>
            </a:p>
          </p:txBody>
        </p:sp>
        <p:sp>
          <p:nvSpPr>
            <p:cNvPr id="232516" name="Line 18"/>
            <p:cNvSpPr>
              <a:spLocks noChangeAspect="1" noChangeShapeType="1"/>
            </p:cNvSpPr>
            <p:nvPr/>
          </p:nvSpPr>
          <p:spPr bwMode="auto">
            <a:xfrm flipV="1">
              <a:off x="3336" y="3204"/>
              <a:ext cx="0" cy="71"/>
            </a:xfrm>
            <a:prstGeom prst="line">
              <a:avLst/>
            </a:prstGeom>
            <a:noFill/>
            <a:ln w="9525">
              <a:solidFill>
                <a:schemeClr val="tx1"/>
              </a:solidFill>
              <a:round/>
              <a:headEnd/>
              <a:tailEnd/>
            </a:ln>
          </p:spPr>
          <p:txBody>
            <a:bodyPr wrap="none" anchor="ctr"/>
            <a:lstStyle/>
            <a:p>
              <a:endParaRPr lang="es-ES"/>
            </a:p>
          </p:txBody>
        </p:sp>
        <p:sp>
          <p:nvSpPr>
            <p:cNvPr id="232517" name="Line 19"/>
            <p:cNvSpPr>
              <a:spLocks noChangeAspect="1" noChangeShapeType="1"/>
            </p:cNvSpPr>
            <p:nvPr/>
          </p:nvSpPr>
          <p:spPr bwMode="auto">
            <a:xfrm flipV="1">
              <a:off x="3532" y="3204"/>
              <a:ext cx="0" cy="71"/>
            </a:xfrm>
            <a:prstGeom prst="line">
              <a:avLst/>
            </a:prstGeom>
            <a:noFill/>
            <a:ln w="9525">
              <a:solidFill>
                <a:schemeClr val="tx1"/>
              </a:solidFill>
              <a:round/>
              <a:headEnd/>
              <a:tailEnd/>
            </a:ln>
          </p:spPr>
          <p:txBody>
            <a:bodyPr wrap="none" anchor="ctr"/>
            <a:lstStyle/>
            <a:p>
              <a:endParaRPr lang="es-ES"/>
            </a:p>
          </p:txBody>
        </p:sp>
        <p:sp>
          <p:nvSpPr>
            <p:cNvPr id="232518" name="Line 20"/>
            <p:cNvSpPr>
              <a:spLocks noChangeAspect="1" noChangeShapeType="1"/>
            </p:cNvSpPr>
            <p:nvPr/>
          </p:nvSpPr>
          <p:spPr bwMode="auto">
            <a:xfrm flipV="1">
              <a:off x="3729" y="3204"/>
              <a:ext cx="0" cy="71"/>
            </a:xfrm>
            <a:prstGeom prst="line">
              <a:avLst/>
            </a:prstGeom>
            <a:noFill/>
            <a:ln w="9525">
              <a:solidFill>
                <a:schemeClr val="tx1"/>
              </a:solidFill>
              <a:round/>
              <a:headEnd/>
              <a:tailEnd/>
            </a:ln>
          </p:spPr>
          <p:txBody>
            <a:bodyPr wrap="none" anchor="ctr"/>
            <a:lstStyle/>
            <a:p>
              <a:endParaRPr lang="es-ES"/>
            </a:p>
          </p:txBody>
        </p:sp>
        <p:sp>
          <p:nvSpPr>
            <p:cNvPr id="232519" name="Line 21"/>
            <p:cNvSpPr>
              <a:spLocks noChangeAspect="1" noChangeShapeType="1"/>
            </p:cNvSpPr>
            <p:nvPr/>
          </p:nvSpPr>
          <p:spPr bwMode="auto">
            <a:xfrm flipV="1">
              <a:off x="3926" y="3204"/>
              <a:ext cx="0" cy="71"/>
            </a:xfrm>
            <a:prstGeom prst="line">
              <a:avLst/>
            </a:prstGeom>
            <a:noFill/>
            <a:ln w="9525">
              <a:solidFill>
                <a:schemeClr val="tx1"/>
              </a:solidFill>
              <a:round/>
              <a:headEnd/>
              <a:tailEnd/>
            </a:ln>
          </p:spPr>
          <p:txBody>
            <a:bodyPr wrap="none" anchor="ctr"/>
            <a:lstStyle/>
            <a:p>
              <a:endParaRPr lang="es-ES"/>
            </a:p>
          </p:txBody>
        </p:sp>
        <p:sp>
          <p:nvSpPr>
            <p:cNvPr id="232520" name="Line 22"/>
            <p:cNvSpPr>
              <a:spLocks noChangeAspect="1" noChangeShapeType="1"/>
            </p:cNvSpPr>
            <p:nvPr/>
          </p:nvSpPr>
          <p:spPr bwMode="auto">
            <a:xfrm flipV="1">
              <a:off x="4122" y="3204"/>
              <a:ext cx="0" cy="71"/>
            </a:xfrm>
            <a:prstGeom prst="line">
              <a:avLst/>
            </a:prstGeom>
            <a:noFill/>
            <a:ln w="9525">
              <a:solidFill>
                <a:schemeClr val="tx1"/>
              </a:solidFill>
              <a:round/>
              <a:headEnd/>
              <a:tailEnd/>
            </a:ln>
          </p:spPr>
          <p:txBody>
            <a:bodyPr wrap="none" anchor="ctr"/>
            <a:lstStyle/>
            <a:p>
              <a:endParaRPr lang="es-ES"/>
            </a:p>
          </p:txBody>
        </p:sp>
        <p:sp>
          <p:nvSpPr>
            <p:cNvPr id="232521" name="Line 23"/>
            <p:cNvSpPr>
              <a:spLocks noChangeAspect="1" noChangeShapeType="1"/>
            </p:cNvSpPr>
            <p:nvPr/>
          </p:nvSpPr>
          <p:spPr bwMode="auto">
            <a:xfrm flipV="1">
              <a:off x="4319" y="3204"/>
              <a:ext cx="0" cy="71"/>
            </a:xfrm>
            <a:prstGeom prst="line">
              <a:avLst/>
            </a:prstGeom>
            <a:noFill/>
            <a:ln w="9525">
              <a:solidFill>
                <a:schemeClr val="tx1"/>
              </a:solidFill>
              <a:round/>
              <a:headEnd/>
              <a:tailEnd/>
            </a:ln>
          </p:spPr>
          <p:txBody>
            <a:bodyPr wrap="none" anchor="ctr"/>
            <a:lstStyle/>
            <a:p>
              <a:endParaRPr lang="es-ES"/>
            </a:p>
          </p:txBody>
        </p:sp>
        <p:sp>
          <p:nvSpPr>
            <p:cNvPr id="232522" name="Line 24"/>
            <p:cNvSpPr>
              <a:spLocks noChangeAspect="1" noChangeShapeType="1"/>
            </p:cNvSpPr>
            <p:nvPr/>
          </p:nvSpPr>
          <p:spPr bwMode="auto">
            <a:xfrm flipV="1">
              <a:off x="4516" y="3204"/>
              <a:ext cx="0" cy="71"/>
            </a:xfrm>
            <a:prstGeom prst="line">
              <a:avLst/>
            </a:prstGeom>
            <a:noFill/>
            <a:ln w="9525">
              <a:solidFill>
                <a:schemeClr val="tx1"/>
              </a:solidFill>
              <a:round/>
              <a:headEnd/>
              <a:tailEnd/>
            </a:ln>
          </p:spPr>
          <p:txBody>
            <a:bodyPr wrap="none" anchor="ctr"/>
            <a:lstStyle/>
            <a:p>
              <a:endParaRPr lang="es-ES"/>
            </a:p>
          </p:txBody>
        </p:sp>
        <p:sp>
          <p:nvSpPr>
            <p:cNvPr id="232523" name="Line 25"/>
            <p:cNvSpPr>
              <a:spLocks noChangeAspect="1" noChangeShapeType="1"/>
            </p:cNvSpPr>
            <p:nvPr/>
          </p:nvSpPr>
          <p:spPr bwMode="auto">
            <a:xfrm flipV="1">
              <a:off x="4712" y="3204"/>
              <a:ext cx="0" cy="71"/>
            </a:xfrm>
            <a:prstGeom prst="line">
              <a:avLst/>
            </a:prstGeom>
            <a:noFill/>
            <a:ln w="9525">
              <a:solidFill>
                <a:schemeClr val="tx1"/>
              </a:solidFill>
              <a:round/>
              <a:headEnd/>
              <a:tailEnd/>
            </a:ln>
          </p:spPr>
          <p:txBody>
            <a:bodyPr wrap="none" anchor="ctr"/>
            <a:lstStyle/>
            <a:p>
              <a:endParaRPr lang="es-ES"/>
            </a:p>
          </p:txBody>
        </p:sp>
        <p:sp>
          <p:nvSpPr>
            <p:cNvPr id="232524" name="Line 26"/>
            <p:cNvSpPr>
              <a:spLocks noChangeAspect="1" noChangeShapeType="1"/>
            </p:cNvSpPr>
            <p:nvPr/>
          </p:nvSpPr>
          <p:spPr bwMode="auto">
            <a:xfrm flipV="1">
              <a:off x="4896" y="3204"/>
              <a:ext cx="0" cy="71"/>
            </a:xfrm>
            <a:prstGeom prst="line">
              <a:avLst/>
            </a:prstGeom>
            <a:noFill/>
            <a:ln w="9525">
              <a:solidFill>
                <a:schemeClr val="tx1"/>
              </a:solidFill>
              <a:round/>
              <a:headEnd/>
              <a:tailEnd/>
            </a:ln>
          </p:spPr>
          <p:txBody>
            <a:bodyPr wrap="none" anchor="ctr"/>
            <a:lstStyle/>
            <a:p>
              <a:endParaRPr lang="es-ES"/>
            </a:p>
          </p:txBody>
        </p:sp>
      </p:grpSp>
      <p:sp>
        <p:nvSpPr>
          <p:cNvPr id="232454" name="Text Box 27"/>
          <p:cNvSpPr txBox="1">
            <a:spLocks noChangeAspect="1" noChangeArrowheads="1"/>
          </p:cNvSpPr>
          <p:nvPr/>
        </p:nvSpPr>
        <p:spPr bwMode="auto">
          <a:xfrm>
            <a:off x="7581900" y="5210175"/>
            <a:ext cx="436563" cy="274638"/>
          </a:xfrm>
          <a:prstGeom prst="rect">
            <a:avLst/>
          </a:prstGeom>
          <a:noFill/>
          <a:ln w="9525">
            <a:noFill/>
            <a:miter lim="800000"/>
            <a:headEnd/>
            <a:tailEnd/>
          </a:ln>
        </p:spPr>
        <p:txBody>
          <a:bodyPr wrap="none">
            <a:spAutoFit/>
          </a:bodyPr>
          <a:lstStyle/>
          <a:p>
            <a:pPr algn="ctr" eaLnBrk="0" hangingPunct="0"/>
            <a:r>
              <a:rPr lang="en-US" sz="1200" b="1"/>
              <a:t>240</a:t>
            </a:r>
          </a:p>
        </p:txBody>
      </p:sp>
      <p:sp>
        <p:nvSpPr>
          <p:cNvPr id="232455" name="Text Box 28"/>
          <p:cNvSpPr txBox="1">
            <a:spLocks noChangeAspect="1" noChangeArrowheads="1"/>
          </p:cNvSpPr>
          <p:nvPr/>
        </p:nvSpPr>
        <p:spPr bwMode="auto">
          <a:xfrm>
            <a:off x="1419225" y="5210175"/>
            <a:ext cx="268288" cy="274638"/>
          </a:xfrm>
          <a:prstGeom prst="rect">
            <a:avLst/>
          </a:prstGeom>
          <a:noFill/>
          <a:ln w="9525">
            <a:noFill/>
            <a:miter lim="800000"/>
            <a:headEnd/>
            <a:tailEnd/>
          </a:ln>
        </p:spPr>
        <p:txBody>
          <a:bodyPr wrap="none">
            <a:spAutoFit/>
          </a:bodyPr>
          <a:lstStyle/>
          <a:p>
            <a:pPr algn="ctr" eaLnBrk="0" hangingPunct="0"/>
            <a:r>
              <a:rPr lang="en-US" sz="1200" b="1"/>
              <a:t>0</a:t>
            </a:r>
          </a:p>
        </p:txBody>
      </p:sp>
      <p:sp>
        <p:nvSpPr>
          <p:cNvPr id="232456" name="Text Box 29"/>
          <p:cNvSpPr txBox="1">
            <a:spLocks noChangeAspect="1" noChangeArrowheads="1"/>
          </p:cNvSpPr>
          <p:nvPr/>
        </p:nvSpPr>
        <p:spPr bwMode="auto">
          <a:xfrm>
            <a:off x="1663700" y="5210175"/>
            <a:ext cx="352425" cy="274638"/>
          </a:xfrm>
          <a:prstGeom prst="rect">
            <a:avLst/>
          </a:prstGeom>
          <a:noFill/>
          <a:ln w="9525">
            <a:noFill/>
            <a:miter lim="800000"/>
            <a:headEnd/>
            <a:tailEnd/>
          </a:ln>
        </p:spPr>
        <p:txBody>
          <a:bodyPr wrap="none">
            <a:spAutoFit/>
          </a:bodyPr>
          <a:lstStyle/>
          <a:p>
            <a:pPr algn="ctr" eaLnBrk="0" hangingPunct="0"/>
            <a:r>
              <a:rPr lang="en-US" sz="1200" b="1"/>
              <a:t>12</a:t>
            </a:r>
          </a:p>
        </p:txBody>
      </p:sp>
      <p:sp>
        <p:nvSpPr>
          <p:cNvPr id="232457" name="Text Box 30"/>
          <p:cNvSpPr txBox="1">
            <a:spLocks noChangeAspect="1" noChangeArrowheads="1"/>
          </p:cNvSpPr>
          <p:nvPr/>
        </p:nvSpPr>
        <p:spPr bwMode="auto">
          <a:xfrm>
            <a:off x="1985963" y="5210175"/>
            <a:ext cx="352425" cy="274638"/>
          </a:xfrm>
          <a:prstGeom prst="rect">
            <a:avLst/>
          </a:prstGeom>
          <a:noFill/>
          <a:ln w="9525">
            <a:noFill/>
            <a:miter lim="800000"/>
            <a:headEnd/>
            <a:tailEnd/>
          </a:ln>
        </p:spPr>
        <p:txBody>
          <a:bodyPr wrap="none">
            <a:spAutoFit/>
          </a:bodyPr>
          <a:lstStyle/>
          <a:p>
            <a:pPr algn="ctr" eaLnBrk="0" hangingPunct="0"/>
            <a:r>
              <a:rPr lang="en-US" sz="1200" b="1"/>
              <a:t>24</a:t>
            </a:r>
          </a:p>
        </p:txBody>
      </p:sp>
      <p:sp>
        <p:nvSpPr>
          <p:cNvPr id="232458" name="Text Box 31"/>
          <p:cNvSpPr txBox="1">
            <a:spLocks noChangeAspect="1" noChangeArrowheads="1"/>
          </p:cNvSpPr>
          <p:nvPr/>
        </p:nvSpPr>
        <p:spPr bwMode="auto">
          <a:xfrm>
            <a:off x="2306638" y="5210175"/>
            <a:ext cx="352425" cy="274638"/>
          </a:xfrm>
          <a:prstGeom prst="rect">
            <a:avLst/>
          </a:prstGeom>
          <a:noFill/>
          <a:ln w="9525">
            <a:noFill/>
            <a:miter lim="800000"/>
            <a:headEnd/>
            <a:tailEnd/>
          </a:ln>
        </p:spPr>
        <p:txBody>
          <a:bodyPr wrap="none">
            <a:spAutoFit/>
          </a:bodyPr>
          <a:lstStyle/>
          <a:p>
            <a:pPr algn="ctr" eaLnBrk="0" hangingPunct="0"/>
            <a:r>
              <a:rPr lang="en-US" sz="1200" b="1"/>
              <a:t>36</a:t>
            </a:r>
          </a:p>
        </p:txBody>
      </p:sp>
      <p:sp>
        <p:nvSpPr>
          <p:cNvPr id="232459" name="Text Box 32"/>
          <p:cNvSpPr txBox="1">
            <a:spLocks noChangeAspect="1" noChangeArrowheads="1"/>
          </p:cNvSpPr>
          <p:nvPr/>
        </p:nvSpPr>
        <p:spPr bwMode="auto">
          <a:xfrm>
            <a:off x="2628900" y="5210175"/>
            <a:ext cx="352425" cy="274638"/>
          </a:xfrm>
          <a:prstGeom prst="rect">
            <a:avLst/>
          </a:prstGeom>
          <a:noFill/>
          <a:ln w="9525">
            <a:noFill/>
            <a:miter lim="800000"/>
            <a:headEnd/>
            <a:tailEnd/>
          </a:ln>
        </p:spPr>
        <p:txBody>
          <a:bodyPr wrap="none">
            <a:spAutoFit/>
          </a:bodyPr>
          <a:lstStyle/>
          <a:p>
            <a:pPr algn="ctr" eaLnBrk="0" hangingPunct="0"/>
            <a:r>
              <a:rPr lang="en-US" sz="1200" b="1"/>
              <a:t>48</a:t>
            </a:r>
          </a:p>
        </p:txBody>
      </p:sp>
      <p:sp>
        <p:nvSpPr>
          <p:cNvPr id="232460" name="Text Box 33"/>
          <p:cNvSpPr txBox="1">
            <a:spLocks noChangeAspect="1" noChangeArrowheads="1"/>
          </p:cNvSpPr>
          <p:nvPr/>
        </p:nvSpPr>
        <p:spPr bwMode="auto">
          <a:xfrm>
            <a:off x="2951163" y="5210175"/>
            <a:ext cx="352425" cy="274638"/>
          </a:xfrm>
          <a:prstGeom prst="rect">
            <a:avLst/>
          </a:prstGeom>
          <a:noFill/>
          <a:ln w="9525">
            <a:noFill/>
            <a:miter lim="800000"/>
            <a:headEnd/>
            <a:tailEnd/>
          </a:ln>
        </p:spPr>
        <p:txBody>
          <a:bodyPr wrap="none">
            <a:spAutoFit/>
          </a:bodyPr>
          <a:lstStyle/>
          <a:p>
            <a:pPr algn="ctr" eaLnBrk="0" hangingPunct="0"/>
            <a:r>
              <a:rPr lang="en-US" sz="1200" b="1"/>
              <a:t>60</a:t>
            </a:r>
          </a:p>
        </p:txBody>
      </p:sp>
      <p:sp>
        <p:nvSpPr>
          <p:cNvPr id="232461" name="Text Box 34"/>
          <p:cNvSpPr txBox="1">
            <a:spLocks noChangeAspect="1" noChangeArrowheads="1"/>
          </p:cNvSpPr>
          <p:nvPr/>
        </p:nvSpPr>
        <p:spPr bwMode="auto">
          <a:xfrm>
            <a:off x="3273425" y="5210175"/>
            <a:ext cx="352425" cy="274638"/>
          </a:xfrm>
          <a:prstGeom prst="rect">
            <a:avLst/>
          </a:prstGeom>
          <a:noFill/>
          <a:ln w="9525">
            <a:noFill/>
            <a:miter lim="800000"/>
            <a:headEnd/>
            <a:tailEnd/>
          </a:ln>
        </p:spPr>
        <p:txBody>
          <a:bodyPr wrap="none">
            <a:spAutoFit/>
          </a:bodyPr>
          <a:lstStyle/>
          <a:p>
            <a:pPr algn="ctr" eaLnBrk="0" hangingPunct="0"/>
            <a:r>
              <a:rPr lang="en-US" sz="1200" b="1"/>
              <a:t>72</a:t>
            </a:r>
          </a:p>
        </p:txBody>
      </p:sp>
      <p:sp>
        <p:nvSpPr>
          <p:cNvPr id="232462" name="Text Box 35"/>
          <p:cNvSpPr txBox="1">
            <a:spLocks noChangeAspect="1" noChangeArrowheads="1"/>
          </p:cNvSpPr>
          <p:nvPr/>
        </p:nvSpPr>
        <p:spPr bwMode="auto">
          <a:xfrm>
            <a:off x="3595688" y="5210175"/>
            <a:ext cx="352425" cy="274638"/>
          </a:xfrm>
          <a:prstGeom prst="rect">
            <a:avLst/>
          </a:prstGeom>
          <a:noFill/>
          <a:ln w="9525">
            <a:noFill/>
            <a:miter lim="800000"/>
            <a:headEnd/>
            <a:tailEnd/>
          </a:ln>
        </p:spPr>
        <p:txBody>
          <a:bodyPr wrap="none">
            <a:spAutoFit/>
          </a:bodyPr>
          <a:lstStyle/>
          <a:p>
            <a:pPr algn="ctr" eaLnBrk="0" hangingPunct="0"/>
            <a:r>
              <a:rPr lang="en-US" sz="1200" b="1"/>
              <a:t>84</a:t>
            </a:r>
          </a:p>
        </p:txBody>
      </p:sp>
      <p:sp>
        <p:nvSpPr>
          <p:cNvPr id="232463" name="Text Box 36"/>
          <p:cNvSpPr txBox="1">
            <a:spLocks noChangeAspect="1" noChangeArrowheads="1"/>
          </p:cNvSpPr>
          <p:nvPr/>
        </p:nvSpPr>
        <p:spPr bwMode="auto">
          <a:xfrm>
            <a:off x="3917950" y="5210175"/>
            <a:ext cx="352425" cy="274638"/>
          </a:xfrm>
          <a:prstGeom prst="rect">
            <a:avLst/>
          </a:prstGeom>
          <a:noFill/>
          <a:ln w="9525">
            <a:noFill/>
            <a:miter lim="800000"/>
            <a:headEnd/>
            <a:tailEnd/>
          </a:ln>
        </p:spPr>
        <p:txBody>
          <a:bodyPr wrap="none">
            <a:spAutoFit/>
          </a:bodyPr>
          <a:lstStyle/>
          <a:p>
            <a:pPr algn="ctr" eaLnBrk="0" hangingPunct="0"/>
            <a:r>
              <a:rPr lang="en-US" sz="1200" b="1"/>
              <a:t>96</a:t>
            </a:r>
          </a:p>
        </p:txBody>
      </p:sp>
      <p:sp>
        <p:nvSpPr>
          <p:cNvPr id="232464" name="Text Box 37"/>
          <p:cNvSpPr txBox="1">
            <a:spLocks noChangeAspect="1" noChangeArrowheads="1"/>
          </p:cNvSpPr>
          <p:nvPr/>
        </p:nvSpPr>
        <p:spPr bwMode="auto">
          <a:xfrm>
            <a:off x="4160838" y="5210175"/>
            <a:ext cx="436562" cy="274638"/>
          </a:xfrm>
          <a:prstGeom prst="rect">
            <a:avLst/>
          </a:prstGeom>
          <a:noFill/>
          <a:ln w="9525">
            <a:noFill/>
            <a:miter lim="800000"/>
            <a:headEnd/>
            <a:tailEnd/>
          </a:ln>
        </p:spPr>
        <p:txBody>
          <a:bodyPr wrap="none">
            <a:spAutoFit/>
          </a:bodyPr>
          <a:lstStyle/>
          <a:p>
            <a:pPr algn="ctr" eaLnBrk="0" hangingPunct="0"/>
            <a:r>
              <a:rPr lang="en-US" sz="1200" b="1"/>
              <a:t>108</a:t>
            </a:r>
          </a:p>
        </p:txBody>
      </p:sp>
      <p:sp>
        <p:nvSpPr>
          <p:cNvPr id="232465" name="Text Box 38"/>
          <p:cNvSpPr txBox="1">
            <a:spLocks noChangeAspect="1" noChangeArrowheads="1"/>
          </p:cNvSpPr>
          <p:nvPr/>
        </p:nvSpPr>
        <p:spPr bwMode="auto">
          <a:xfrm>
            <a:off x="4473575" y="5210175"/>
            <a:ext cx="436563" cy="274638"/>
          </a:xfrm>
          <a:prstGeom prst="rect">
            <a:avLst/>
          </a:prstGeom>
          <a:noFill/>
          <a:ln w="9525">
            <a:noFill/>
            <a:miter lim="800000"/>
            <a:headEnd/>
            <a:tailEnd/>
          </a:ln>
        </p:spPr>
        <p:txBody>
          <a:bodyPr wrap="none">
            <a:spAutoFit/>
          </a:bodyPr>
          <a:lstStyle/>
          <a:p>
            <a:pPr algn="ctr" eaLnBrk="0" hangingPunct="0"/>
            <a:r>
              <a:rPr lang="en-US" sz="1200" b="1"/>
              <a:t>120</a:t>
            </a:r>
          </a:p>
        </p:txBody>
      </p:sp>
      <p:sp>
        <p:nvSpPr>
          <p:cNvPr id="232466" name="Text Box 39"/>
          <p:cNvSpPr txBox="1">
            <a:spLocks noChangeAspect="1" noChangeArrowheads="1"/>
          </p:cNvSpPr>
          <p:nvPr/>
        </p:nvSpPr>
        <p:spPr bwMode="auto">
          <a:xfrm>
            <a:off x="4783138" y="5210175"/>
            <a:ext cx="436562" cy="274638"/>
          </a:xfrm>
          <a:prstGeom prst="rect">
            <a:avLst/>
          </a:prstGeom>
          <a:noFill/>
          <a:ln w="9525">
            <a:noFill/>
            <a:miter lim="800000"/>
            <a:headEnd/>
            <a:tailEnd/>
          </a:ln>
        </p:spPr>
        <p:txBody>
          <a:bodyPr wrap="none">
            <a:spAutoFit/>
          </a:bodyPr>
          <a:lstStyle/>
          <a:p>
            <a:pPr algn="ctr" eaLnBrk="0" hangingPunct="0"/>
            <a:r>
              <a:rPr lang="en-US" sz="1200" b="1"/>
              <a:t>132</a:t>
            </a:r>
          </a:p>
        </p:txBody>
      </p:sp>
      <p:sp>
        <p:nvSpPr>
          <p:cNvPr id="232467" name="Text Box 40"/>
          <p:cNvSpPr txBox="1">
            <a:spLocks noChangeAspect="1" noChangeArrowheads="1"/>
          </p:cNvSpPr>
          <p:nvPr/>
        </p:nvSpPr>
        <p:spPr bwMode="auto">
          <a:xfrm>
            <a:off x="5095875" y="5210175"/>
            <a:ext cx="436563" cy="274638"/>
          </a:xfrm>
          <a:prstGeom prst="rect">
            <a:avLst/>
          </a:prstGeom>
          <a:noFill/>
          <a:ln w="9525">
            <a:noFill/>
            <a:miter lim="800000"/>
            <a:headEnd/>
            <a:tailEnd/>
          </a:ln>
        </p:spPr>
        <p:txBody>
          <a:bodyPr wrap="none">
            <a:spAutoFit/>
          </a:bodyPr>
          <a:lstStyle/>
          <a:p>
            <a:pPr algn="ctr" eaLnBrk="0" hangingPunct="0"/>
            <a:r>
              <a:rPr lang="en-US" sz="1200" b="1"/>
              <a:t>144</a:t>
            </a:r>
          </a:p>
        </p:txBody>
      </p:sp>
      <p:sp>
        <p:nvSpPr>
          <p:cNvPr id="232468" name="Text Box 41"/>
          <p:cNvSpPr txBox="1">
            <a:spLocks noChangeAspect="1" noChangeArrowheads="1"/>
          </p:cNvSpPr>
          <p:nvPr/>
        </p:nvSpPr>
        <p:spPr bwMode="auto">
          <a:xfrm>
            <a:off x="5405438" y="5210175"/>
            <a:ext cx="436562" cy="274638"/>
          </a:xfrm>
          <a:prstGeom prst="rect">
            <a:avLst/>
          </a:prstGeom>
          <a:noFill/>
          <a:ln w="9525">
            <a:noFill/>
            <a:miter lim="800000"/>
            <a:headEnd/>
            <a:tailEnd/>
          </a:ln>
        </p:spPr>
        <p:txBody>
          <a:bodyPr wrap="none">
            <a:spAutoFit/>
          </a:bodyPr>
          <a:lstStyle/>
          <a:p>
            <a:pPr algn="ctr" eaLnBrk="0" hangingPunct="0"/>
            <a:r>
              <a:rPr lang="en-US" sz="1200" b="1"/>
              <a:t>156</a:t>
            </a:r>
          </a:p>
        </p:txBody>
      </p:sp>
      <p:sp>
        <p:nvSpPr>
          <p:cNvPr id="232469" name="Text Box 42"/>
          <p:cNvSpPr txBox="1">
            <a:spLocks noChangeAspect="1" noChangeArrowheads="1"/>
          </p:cNvSpPr>
          <p:nvPr/>
        </p:nvSpPr>
        <p:spPr bwMode="auto">
          <a:xfrm>
            <a:off x="5715000" y="5210175"/>
            <a:ext cx="436563" cy="274638"/>
          </a:xfrm>
          <a:prstGeom prst="rect">
            <a:avLst/>
          </a:prstGeom>
          <a:noFill/>
          <a:ln w="9525">
            <a:noFill/>
            <a:miter lim="800000"/>
            <a:headEnd/>
            <a:tailEnd/>
          </a:ln>
        </p:spPr>
        <p:txBody>
          <a:bodyPr wrap="none">
            <a:spAutoFit/>
          </a:bodyPr>
          <a:lstStyle/>
          <a:p>
            <a:pPr algn="ctr" eaLnBrk="0" hangingPunct="0"/>
            <a:r>
              <a:rPr lang="en-US" sz="1200" b="1"/>
              <a:t>168</a:t>
            </a:r>
          </a:p>
        </p:txBody>
      </p:sp>
      <p:sp>
        <p:nvSpPr>
          <p:cNvPr id="232470" name="Text Box 43"/>
          <p:cNvSpPr txBox="1">
            <a:spLocks noChangeAspect="1" noChangeArrowheads="1"/>
          </p:cNvSpPr>
          <p:nvPr/>
        </p:nvSpPr>
        <p:spPr bwMode="auto">
          <a:xfrm>
            <a:off x="6027738" y="5210175"/>
            <a:ext cx="436562" cy="274638"/>
          </a:xfrm>
          <a:prstGeom prst="rect">
            <a:avLst/>
          </a:prstGeom>
          <a:noFill/>
          <a:ln w="9525">
            <a:noFill/>
            <a:miter lim="800000"/>
            <a:headEnd/>
            <a:tailEnd/>
          </a:ln>
        </p:spPr>
        <p:txBody>
          <a:bodyPr wrap="none">
            <a:spAutoFit/>
          </a:bodyPr>
          <a:lstStyle/>
          <a:p>
            <a:pPr algn="ctr" eaLnBrk="0" hangingPunct="0"/>
            <a:r>
              <a:rPr lang="en-US" sz="1200" b="1"/>
              <a:t>180</a:t>
            </a:r>
          </a:p>
        </p:txBody>
      </p:sp>
      <p:sp>
        <p:nvSpPr>
          <p:cNvPr id="232471" name="Text Box 44"/>
          <p:cNvSpPr txBox="1">
            <a:spLocks noChangeAspect="1" noChangeArrowheads="1"/>
          </p:cNvSpPr>
          <p:nvPr/>
        </p:nvSpPr>
        <p:spPr bwMode="auto">
          <a:xfrm>
            <a:off x="6337300" y="5210175"/>
            <a:ext cx="436563" cy="274638"/>
          </a:xfrm>
          <a:prstGeom prst="rect">
            <a:avLst/>
          </a:prstGeom>
          <a:noFill/>
          <a:ln w="9525">
            <a:noFill/>
            <a:miter lim="800000"/>
            <a:headEnd/>
            <a:tailEnd/>
          </a:ln>
        </p:spPr>
        <p:txBody>
          <a:bodyPr wrap="none">
            <a:spAutoFit/>
          </a:bodyPr>
          <a:lstStyle/>
          <a:p>
            <a:pPr algn="ctr" eaLnBrk="0" hangingPunct="0"/>
            <a:r>
              <a:rPr lang="en-US" sz="1200" b="1"/>
              <a:t>192</a:t>
            </a:r>
          </a:p>
        </p:txBody>
      </p:sp>
      <p:sp>
        <p:nvSpPr>
          <p:cNvPr id="232472" name="Text Box 45"/>
          <p:cNvSpPr txBox="1">
            <a:spLocks noChangeAspect="1" noChangeArrowheads="1"/>
          </p:cNvSpPr>
          <p:nvPr/>
        </p:nvSpPr>
        <p:spPr bwMode="auto">
          <a:xfrm>
            <a:off x="6650038" y="5210175"/>
            <a:ext cx="436562" cy="274638"/>
          </a:xfrm>
          <a:prstGeom prst="rect">
            <a:avLst/>
          </a:prstGeom>
          <a:noFill/>
          <a:ln w="9525">
            <a:noFill/>
            <a:miter lim="800000"/>
            <a:headEnd/>
            <a:tailEnd/>
          </a:ln>
        </p:spPr>
        <p:txBody>
          <a:bodyPr wrap="none">
            <a:spAutoFit/>
          </a:bodyPr>
          <a:lstStyle/>
          <a:p>
            <a:pPr algn="ctr" eaLnBrk="0" hangingPunct="0"/>
            <a:r>
              <a:rPr lang="en-US" sz="1200" b="1"/>
              <a:t>204</a:t>
            </a:r>
          </a:p>
        </p:txBody>
      </p:sp>
      <p:sp>
        <p:nvSpPr>
          <p:cNvPr id="232473" name="Text Box 46"/>
          <p:cNvSpPr txBox="1">
            <a:spLocks noChangeAspect="1" noChangeArrowheads="1"/>
          </p:cNvSpPr>
          <p:nvPr/>
        </p:nvSpPr>
        <p:spPr bwMode="auto">
          <a:xfrm>
            <a:off x="6959600" y="5210175"/>
            <a:ext cx="436563" cy="274638"/>
          </a:xfrm>
          <a:prstGeom prst="rect">
            <a:avLst/>
          </a:prstGeom>
          <a:noFill/>
          <a:ln w="9525">
            <a:noFill/>
            <a:miter lim="800000"/>
            <a:headEnd/>
            <a:tailEnd/>
          </a:ln>
        </p:spPr>
        <p:txBody>
          <a:bodyPr wrap="none">
            <a:spAutoFit/>
          </a:bodyPr>
          <a:lstStyle/>
          <a:p>
            <a:pPr algn="ctr" eaLnBrk="0" hangingPunct="0"/>
            <a:r>
              <a:rPr lang="en-US" sz="1200" b="1"/>
              <a:t>216</a:t>
            </a:r>
          </a:p>
        </p:txBody>
      </p:sp>
      <p:sp>
        <p:nvSpPr>
          <p:cNvPr id="232474" name="Text Box 47"/>
          <p:cNvSpPr txBox="1">
            <a:spLocks noChangeAspect="1" noChangeArrowheads="1"/>
          </p:cNvSpPr>
          <p:nvPr/>
        </p:nvSpPr>
        <p:spPr bwMode="auto">
          <a:xfrm>
            <a:off x="7269163" y="5210175"/>
            <a:ext cx="436562" cy="274638"/>
          </a:xfrm>
          <a:prstGeom prst="rect">
            <a:avLst/>
          </a:prstGeom>
          <a:noFill/>
          <a:ln w="9525">
            <a:noFill/>
            <a:miter lim="800000"/>
            <a:headEnd/>
            <a:tailEnd/>
          </a:ln>
        </p:spPr>
        <p:txBody>
          <a:bodyPr wrap="none">
            <a:spAutoFit/>
          </a:bodyPr>
          <a:lstStyle/>
          <a:p>
            <a:pPr algn="ctr" eaLnBrk="0" hangingPunct="0"/>
            <a:r>
              <a:rPr lang="en-US" sz="1200" b="1"/>
              <a:t>228</a:t>
            </a:r>
          </a:p>
        </p:txBody>
      </p:sp>
      <p:sp>
        <p:nvSpPr>
          <p:cNvPr id="232475" name="Text Box 48"/>
          <p:cNvSpPr txBox="1">
            <a:spLocks noChangeAspect="1" noChangeArrowheads="1"/>
          </p:cNvSpPr>
          <p:nvPr/>
        </p:nvSpPr>
        <p:spPr bwMode="auto">
          <a:xfrm>
            <a:off x="1068388" y="1455738"/>
            <a:ext cx="436562" cy="274637"/>
          </a:xfrm>
          <a:prstGeom prst="rect">
            <a:avLst/>
          </a:prstGeom>
          <a:noFill/>
          <a:ln w="9525">
            <a:noFill/>
            <a:miter lim="800000"/>
            <a:headEnd/>
            <a:tailEnd/>
          </a:ln>
        </p:spPr>
        <p:txBody>
          <a:bodyPr wrap="none">
            <a:spAutoFit/>
          </a:bodyPr>
          <a:lstStyle/>
          <a:p>
            <a:pPr algn="r" eaLnBrk="0" hangingPunct="0"/>
            <a:r>
              <a:rPr lang="en-US" sz="1200" b="1"/>
              <a:t>100</a:t>
            </a:r>
          </a:p>
        </p:txBody>
      </p:sp>
      <p:sp>
        <p:nvSpPr>
          <p:cNvPr id="232476" name="Text Box 49"/>
          <p:cNvSpPr txBox="1">
            <a:spLocks noChangeAspect="1" noChangeArrowheads="1"/>
          </p:cNvSpPr>
          <p:nvPr/>
        </p:nvSpPr>
        <p:spPr bwMode="auto">
          <a:xfrm>
            <a:off x="1152525" y="1803400"/>
            <a:ext cx="352425" cy="274638"/>
          </a:xfrm>
          <a:prstGeom prst="rect">
            <a:avLst/>
          </a:prstGeom>
          <a:noFill/>
          <a:ln w="9525">
            <a:noFill/>
            <a:miter lim="800000"/>
            <a:headEnd/>
            <a:tailEnd/>
          </a:ln>
        </p:spPr>
        <p:txBody>
          <a:bodyPr wrap="none">
            <a:spAutoFit/>
          </a:bodyPr>
          <a:lstStyle/>
          <a:p>
            <a:pPr algn="r" eaLnBrk="0" hangingPunct="0"/>
            <a:r>
              <a:rPr lang="en-US" sz="1200" b="1"/>
              <a:t>90</a:t>
            </a:r>
          </a:p>
        </p:txBody>
      </p:sp>
      <p:sp>
        <p:nvSpPr>
          <p:cNvPr id="232477" name="Text Box 50"/>
          <p:cNvSpPr txBox="1">
            <a:spLocks noChangeAspect="1" noChangeArrowheads="1"/>
          </p:cNvSpPr>
          <p:nvPr/>
        </p:nvSpPr>
        <p:spPr bwMode="auto">
          <a:xfrm>
            <a:off x="1152525" y="2152650"/>
            <a:ext cx="352425" cy="274638"/>
          </a:xfrm>
          <a:prstGeom prst="rect">
            <a:avLst/>
          </a:prstGeom>
          <a:noFill/>
          <a:ln w="9525">
            <a:noFill/>
            <a:miter lim="800000"/>
            <a:headEnd/>
            <a:tailEnd/>
          </a:ln>
        </p:spPr>
        <p:txBody>
          <a:bodyPr wrap="none">
            <a:spAutoFit/>
          </a:bodyPr>
          <a:lstStyle/>
          <a:p>
            <a:pPr algn="r" eaLnBrk="0" hangingPunct="0"/>
            <a:r>
              <a:rPr lang="en-US" sz="1200" b="1"/>
              <a:t>80</a:t>
            </a:r>
          </a:p>
        </p:txBody>
      </p:sp>
      <p:sp>
        <p:nvSpPr>
          <p:cNvPr id="232478" name="Text Box 51"/>
          <p:cNvSpPr txBox="1">
            <a:spLocks noChangeAspect="1" noChangeArrowheads="1"/>
          </p:cNvSpPr>
          <p:nvPr/>
        </p:nvSpPr>
        <p:spPr bwMode="auto">
          <a:xfrm>
            <a:off x="1152525" y="2500313"/>
            <a:ext cx="352425" cy="274637"/>
          </a:xfrm>
          <a:prstGeom prst="rect">
            <a:avLst/>
          </a:prstGeom>
          <a:noFill/>
          <a:ln w="9525">
            <a:noFill/>
            <a:miter lim="800000"/>
            <a:headEnd/>
            <a:tailEnd/>
          </a:ln>
        </p:spPr>
        <p:txBody>
          <a:bodyPr wrap="none">
            <a:spAutoFit/>
          </a:bodyPr>
          <a:lstStyle/>
          <a:p>
            <a:pPr algn="r" eaLnBrk="0" hangingPunct="0"/>
            <a:r>
              <a:rPr lang="en-US" sz="1200" b="1"/>
              <a:t>70</a:t>
            </a:r>
          </a:p>
        </p:txBody>
      </p:sp>
      <p:sp>
        <p:nvSpPr>
          <p:cNvPr id="232479" name="Text Box 52"/>
          <p:cNvSpPr txBox="1">
            <a:spLocks noChangeAspect="1" noChangeArrowheads="1"/>
          </p:cNvSpPr>
          <p:nvPr/>
        </p:nvSpPr>
        <p:spPr bwMode="auto">
          <a:xfrm>
            <a:off x="1152525" y="2849563"/>
            <a:ext cx="352425" cy="274637"/>
          </a:xfrm>
          <a:prstGeom prst="rect">
            <a:avLst/>
          </a:prstGeom>
          <a:noFill/>
          <a:ln w="9525">
            <a:noFill/>
            <a:miter lim="800000"/>
            <a:headEnd/>
            <a:tailEnd/>
          </a:ln>
        </p:spPr>
        <p:txBody>
          <a:bodyPr wrap="none">
            <a:spAutoFit/>
          </a:bodyPr>
          <a:lstStyle/>
          <a:p>
            <a:pPr algn="r" eaLnBrk="0" hangingPunct="0"/>
            <a:r>
              <a:rPr lang="en-US" sz="1200" b="1"/>
              <a:t>60</a:t>
            </a:r>
          </a:p>
        </p:txBody>
      </p:sp>
      <p:sp>
        <p:nvSpPr>
          <p:cNvPr id="232480" name="Text Box 53"/>
          <p:cNvSpPr txBox="1">
            <a:spLocks noChangeAspect="1" noChangeArrowheads="1"/>
          </p:cNvSpPr>
          <p:nvPr/>
        </p:nvSpPr>
        <p:spPr bwMode="auto">
          <a:xfrm>
            <a:off x="1152525" y="3198813"/>
            <a:ext cx="352425" cy="274637"/>
          </a:xfrm>
          <a:prstGeom prst="rect">
            <a:avLst/>
          </a:prstGeom>
          <a:noFill/>
          <a:ln w="9525">
            <a:noFill/>
            <a:miter lim="800000"/>
            <a:headEnd/>
            <a:tailEnd/>
          </a:ln>
        </p:spPr>
        <p:txBody>
          <a:bodyPr wrap="none">
            <a:spAutoFit/>
          </a:bodyPr>
          <a:lstStyle/>
          <a:p>
            <a:pPr algn="r" eaLnBrk="0" hangingPunct="0"/>
            <a:r>
              <a:rPr lang="en-US" sz="1200" b="1"/>
              <a:t>50</a:t>
            </a:r>
          </a:p>
        </p:txBody>
      </p:sp>
      <p:sp>
        <p:nvSpPr>
          <p:cNvPr id="232481" name="Text Box 54"/>
          <p:cNvSpPr txBox="1">
            <a:spLocks noChangeAspect="1" noChangeArrowheads="1"/>
          </p:cNvSpPr>
          <p:nvPr/>
        </p:nvSpPr>
        <p:spPr bwMode="auto">
          <a:xfrm>
            <a:off x="1152525" y="3546475"/>
            <a:ext cx="352425" cy="274638"/>
          </a:xfrm>
          <a:prstGeom prst="rect">
            <a:avLst/>
          </a:prstGeom>
          <a:noFill/>
          <a:ln w="9525">
            <a:noFill/>
            <a:miter lim="800000"/>
            <a:headEnd/>
            <a:tailEnd/>
          </a:ln>
        </p:spPr>
        <p:txBody>
          <a:bodyPr wrap="none">
            <a:spAutoFit/>
          </a:bodyPr>
          <a:lstStyle/>
          <a:p>
            <a:pPr algn="r" eaLnBrk="0" hangingPunct="0"/>
            <a:r>
              <a:rPr lang="en-US" sz="1200" b="1"/>
              <a:t>40</a:t>
            </a:r>
          </a:p>
        </p:txBody>
      </p:sp>
      <p:sp>
        <p:nvSpPr>
          <p:cNvPr id="232482" name="Text Box 55"/>
          <p:cNvSpPr txBox="1">
            <a:spLocks noChangeAspect="1" noChangeArrowheads="1"/>
          </p:cNvSpPr>
          <p:nvPr/>
        </p:nvSpPr>
        <p:spPr bwMode="auto">
          <a:xfrm>
            <a:off x="1152525" y="3895725"/>
            <a:ext cx="352425" cy="274638"/>
          </a:xfrm>
          <a:prstGeom prst="rect">
            <a:avLst/>
          </a:prstGeom>
          <a:noFill/>
          <a:ln w="9525">
            <a:noFill/>
            <a:miter lim="800000"/>
            <a:headEnd/>
            <a:tailEnd/>
          </a:ln>
        </p:spPr>
        <p:txBody>
          <a:bodyPr wrap="none">
            <a:spAutoFit/>
          </a:bodyPr>
          <a:lstStyle/>
          <a:p>
            <a:pPr algn="r" eaLnBrk="0" hangingPunct="0"/>
            <a:r>
              <a:rPr lang="en-US" sz="1200" b="1"/>
              <a:t>30</a:t>
            </a:r>
          </a:p>
        </p:txBody>
      </p:sp>
      <p:sp>
        <p:nvSpPr>
          <p:cNvPr id="232483" name="Text Box 56"/>
          <p:cNvSpPr txBox="1">
            <a:spLocks noChangeAspect="1" noChangeArrowheads="1"/>
          </p:cNvSpPr>
          <p:nvPr/>
        </p:nvSpPr>
        <p:spPr bwMode="auto">
          <a:xfrm>
            <a:off x="1152525" y="4244975"/>
            <a:ext cx="352425" cy="274638"/>
          </a:xfrm>
          <a:prstGeom prst="rect">
            <a:avLst/>
          </a:prstGeom>
          <a:noFill/>
          <a:ln w="9525">
            <a:noFill/>
            <a:miter lim="800000"/>
            <a:headEnd/>
            <a:tailEnd/>
          </a:ln>
        </p:spPr>
        <p:txBody>
          <a:bodyPr wrap="none">
            <a:spAutoFit/>
          </a:bodyPr>
          <a:lstStyle/>
          <a:p>
            <a:pPr algn="r" eaLnBrk="0" hangingPunct="0"/>
            <a:r>
              <a:rPr lang="en-US" sz="1200" b="1"/>
              <a:t>20</a:t>
            </a:r>
          </a:p>
        </p:txBody>
      </p:sp>
      <p:sp>
        <p:nvSpPr>
          <p:cNvPr id="232484" name="Text Box 57"/>
          <p:cNvSpPr txBox="1">
            <a:spLocks noChangeAspect="1" noChangeArrowheads="1"/>
          </p:cNvSpPr>
          <p:nvPr/>
        </p:nvSpPr>
        <p:spPr bwMode="auto">
          <a:xfrm>
            <a:off x="1152525" y="4592638"/>
            <a:ext cx="352425" cy="274637"/>
          </a:xfrm>
          <a:prstGeom prst="rect">
            <a:avLst/>
          </a:prstGeom>
          <a:noFill/>
          <a:ln w="9525">
            <a:noFill/>
            <a:miter lim="800000"/>
            <a:headEnd/>
            <a:tailEnd/>
          </a:ln>
        </p:spPr>
        <p:txBody>
          <a:bodyPr wrap="none">
            <a:spAutoFit/>
          </a:bodyPr>
          <a:lstStyle/>
          <a:p>
            <a:pPr algn="r" eaLnBrk="0" hangingPunct="0"/>
            <a:r>
              <a:rPr lang="en-US" sz="1200" b="1"/>
              <a:t>10</a:t>
            </a:r>
          </a:p>
        </p:txBody>
      </p:sp>
      <p:sp>
        <p:nvSpPr>
          <p:cNvPr id="232485" name="Line 58"/>
          <p:cNvSpPr>
            <a:spLocks noChangeAspect="1" noChangeShapeType="1"/>
          </p:cNvSpPr>
          <p:nvPr/>
        </p:nvSpPr>
        <p:spPr bwMode="auto">
          <a:xfrm>
            <a:off x="1452563" y="4724400"/>
            <a:ext cx="93662" cy="0"/>
          </a:xfrm>
          <a:prstGeom prst="line">
            <a:avLst/>
          </a:prstGeom>
          <a:noFill/>
          <a:ln w="9525">
            <a:solidFill>
              <a:schemeClr val="tx1"/>
            </a:solidFill>
            <a:round/>
            <a:headEnd/>
            <a:tailEnd/>
          </a:ln>
        </p:spPr>
        <p:txBody>
          <a:bodyPr wrap="none" anchor="ctr"/>
          <a:lstStyle/>
          <a:p>
            <a:endParaRPr lang="es-ES"/>
          </a:p>
        </p:txBody>
      </p:sp>
      <p:sp>
        <p:nvSpPr>
          <p:cNvPr id="232486" name="Line 59"/>
          <p:cNvSpPr>
            <a:spLocks noChangeAspect="1" noChangeShapeType="1"/>
          </p:cNvSpPr>
          <p:nvPr/>
        </p:nvSpPr>
        <p:spPr bwMode="auto">
          <a:xfrm flipV="1">
            <a:off x="1554163" y="1600200"/>
            <a:ext cx="0" cy="3581400"/>
          </a:xfrm>
          <a:prstGeom prst="line">
            <a:avLst/>
          </a:prstGeom>
          <a:noFill/>
          <a:ln w="9525">
            <a:solidFill>
              <a:schemeClr val="bg1"/>
            </a:solidFill>
            <a:round/>
            <a:headEnd/>
            <a:tailEnd/>
          </a:ln>
        </p:spPr>
        <p:txBody>
          <a:bodyPr wrap="none" anchor="ctr"/>
          <a:lstStyle/>
          <a:p>
            <a:endParaRPr lang="es-ES"/>
          </a:p>
        </p:txBody>
      </p:sp>
      <p:sp>
        <p:nvSpPr>
          <p:cNvPr id="232487" name="Line 60"/>
          <p:cNvSpPr>
            <a:spLocks noChangeAspect="1" noChangeShapeType="1"/>
          </p:cNvSpPr>
          <p:nvPr/>
        </p:nvSpPr>
        <p:spPr bwMode="auto">
          <a:xfrm>
            <a:off x="1452563" y="5072063"/>
            <a:ext cx="6319837" cy="0"/>
          </a:xfrm>
          <a:prstGeom prst="line">
            <a:avLst/>
          </a:prstGeom>
          <a:noFill/>
          <a:ln w="9525">
            <a:solidFill>
              <a:schemeClr val="bg1"/>
            </a:solidFill>
            <a:round/>
            <a:headEnd/>
            <a:tailEnd/>
          </a:ln>
        </p:spPr>
        <p:txBody>
          <a:bodyPr wrap="none" anchor="ctr"/>
          <a:lstStyle/>
          <a:p>
            <a:endParaRPr lang="es-ES"/>
          </a:p>
        </p:txBody>
      </p:sp>
      <p:sp>
        <p:nvSpPr>
          <p:cNvPr id="232488" name="Line 61"/>
          <p:cNvSpPr>
            <a:spLocks noChangeAspect="1" noChangeShapeType="1"/>
          </p:cNvSpPr>
          <p:nvPr/>
        </p:nvSpPr>
        <p:spPr bwMode="auto">
          <a:xfrm>
            <a:off x="1452563" y="2297113"/>
            <a:ext cx="93662" cy="0"/>
          </a:xfrm>
          <a:prstGeom prst="line">
            <a:avLst/>
          </a:prstGeom>
          <a:noFill/>
          <a:ln w="9525">
            <a:solidFill>
              <a:schemeClr val="tx1"/>
            </a:solidFill>
            <a:round/>
            <a:headEnd/>
            <a:tailEnd/>
          </a:ln>
        </p:spPr>
        <p:txBody>
          <a:bodyPr wrap="none" anchor="ctr"/>
          <a:lstStyle/>
          <a:p>
            <a:endParaRPr lang="es-ES"/>
          </a:p>
        </p:txBody>
      </p:sp>
      <p:sp>
        <p:nvSpPr>
          <p:cNvPr id="232489" name="Line 62"/>
          <p:cNvSpPr>
            <a:spLocks noChangeAspect="1" noChangeShapeType="1"/>
          </p:cNvSpPr>
          <p:nvPr/>
        </p:nvSpPr>
        <p:spPr bwMode="auto">
          <a:xfrm>
            <a:off x="1452563" y="1604963"/>
            <a:ext cx="93662" cy="0"/>
          </a:xfrm>
          <a:prstGeom prst="line">
            <a:avLst/>
          </a:prstGeom>
          <a:noFill/>
          <a:ln w="9525">
            <a:solidFill>
              <a:schemeClr val="tx1"/>
            </a:solidFill>
            <a:round/>
            <a:headEnd/>
            <a:tailEnd/>
          </a:ln>
        </p:spPr>
        <p:txBody>
          <a:bodyPr wrap="none" anchor="ctr"/>
          <a:lstStyle/>
          <a:p>
            <a:endParaRPr lang="es-ES"/>
          </a:p>
        </p:txBody>
      </p:sp>
      <p:sp>
        <p:nvSpPr>
          <p:cNvPr id="232490" name="Line 63"/>
          <p:cNvSpPr>
            <a:spLocks noChangeAspect="1" noChangeShapeType="1"/>
          </p:cNvSpPr>
          <p:nvPr/>
        </p:nvSpPr>
        <p:spPr bwMode="auto">
          <a:xfrm>
            <a:off x="1452563" y="2990850"/>
            <a:ext cx="93662" cy="0"/>
          </a:xfrm>
          <a:prstGeom prst="line">
            <a:avLst/>
          </a:prstGeom>
          <a:noFill/>
          <a:ln w="9525">
            <a:solidFill>
              <a:schemeClr val="tx1"/>
            </a:solidFill>
            <a:round/>
            <a:headEnd/>
            <a:tailEnd/>
          </a:ln>
        </p:spPr>
        <p:txBody>
          <a:bodyPr wrap="none" anchor="ctr"/>
          <a:lstStyle/>
          <a:p>
            <a:endParaRPr lang="es-ES"/>
          </a:p>
        </p:txBody>
      </p:sp>
      <p:sp>
        <p:nvSpPr>
          <p:cNvPr id="232491" name="Line 64"/>
          <p:cNvSpPr>
            <a:spLocks noChangeAspect="1" noChangeShapeType="1"/>
          </p:cNvSpPr>
          <p:nvPr/>
        </p:nvSpPr>
        <p:spPr bwMode="auto">
          <a:xfrm>
            <a:off x="1452563" y="1949450"/>
            <a:ext cx="93662" cy="0"/>
          </a:xfrm>
          <a:prstGeom prst="line">
            <a:avLst/>
          </a:prstGeom>
          <a:noFill/>
          <a:ln w="9525">
            <a:solidFill>
              <a:schemeClr val="tx1"/>
            </a:solidFill>
            <a:round/>
            <a:headEnd/>
            <a:tailEnd/>
          </a:ln>
        </p:spPr>
        <p:txBody>
          <a:bodyPr wrap="none" anchor="ctr"/>
          <a:lstStyle/>
          <a:p>
            <a:endParaRPr lang="es-ES"/>
          </a:p>
        </p:txBody>
      </p:sp>
      <p:sp>
        <p:nvSpPr>
          <p:cNvPr id="232492" name="Line 65"/>
          <p:cNvSpPr>
            <a:spLocks noChangeAspect="1" noChangeShapeType="1"/>
          </p:cNvSpPr>
          <p:nvPr/>
        </p:nvSpPr>
        <p:spPr bwMode="auto">
          <a:xfrm>
            <a:off x="1452563" y="3684588"/>
            <a:ext cx="93662" cy="0"/>
          </a:xfrm>
          <a:prstGeom prst="line">
            <a:avLst/>
          </a:prstGeom>
          <a:noFill/>
          <a:ln w="9525">
            <a:solidFill>
              <a:schemeClr val="tx1"/>
            </a:solidFill>
            <a:round/>
            <a:headEnd/>
            <a:tailEnd/>
          </a:ln>
        </p:spPr>
        <p:txBody>
          <a:bodyPr wrap="none" anchor="ctr"/>
          <a:lstStyle/>
          <a:p>
            <a:endParaRPr lang="es-ES"/>
          </a:p>
        </p:txBody>
      </p:sp>
      <p:sp>
        <p:nvSpPr>
          <p:cNvPr id="232493" name="Line 66"/>
          <p:cNvSpPr>
            <a:spLocks noChangeAspect="1" noChangeShapeType="1"/>
          </p:cNvSpPr>
          <p:nvPr/>
        </p:nvSpPr>
        <p:spPr bwMode="auto">
          <a:xfrm>
            <a:off x="1452563" y="2644775"/>
            <a:ext cx="93662" cy="0"/>
          </a:xfrm>
          <a:prstGeom prst="line">
            <a:avLst/>
          </a:prstGeom>
          <a:noFill/>
          <a:ln w="9525">
            <a:solidFill>
              <a:schemeClr val="tx1"/>
            </a:solidFill>
            <a:round/>
            <a:headEnd/>
            <a:tailEnd/>
          </a:ln>
        </p:spPr>
        <p:txBody>
          <a:bodyPr wrap="none" anchor="ctr"/>
          <a:lstStyle/>
          <a:p>
            <a:endParaRPr lang="es-ES"/>
          </a:p>
        </p:txBody>
      </p:sp>
      <p:sp>
        <p:nvSpPr>
          <p:cNvPr id="232494" name="Line 67"/>
          <p:cNvSpPr>
            <a:spLocks noChangeAspect="1" noChangeShapeType="1"/>
          </p:cNvSpPr>
          <p:nvPr/>
        </p:nvSpPr>
        <p:spPr bwMode="auto">
          <a:xfrm>
            <a:off x="1452563" y="4030663"/>
            <a:ext cx="93662" cy="0"/>
          </a:xfrm>
          <a:prstGeom prst="line">
            <a:avLst/>
          </a:prstGeom>
          <a:noFill/>
          <a:ln w="9525">
            <a:solidFill>
              <a:schemeClr val="tx1"/>
            </a:solidFill>
            <a:round/>
            <a:headEnd/>
            <a:tailEnd/>
          </a:ln>
        </p:spPr>
        <p:txBody>
          <a:bodyPr wrap="none" anchor="ctr"/>
          <a:lstStyle/>
          <a:p>
            <a:endParaRPr lang="es-ES"/>
          </a:p>
        </p:txBody>
      </p:sp>
      <p:sp>
        <p:nvSpPr>
          <p:cNvPr id="232495" name="Line 68"/>
          <p:cNvSpPr>
            <a:spLocks noChangeAspect="1" noChangeShapeType="1"/>
          </p:cNvSpPr>
          <p:nvPr/>
        </p:nvSpPr>
        <p:spPr bwMode="auto">
          <a:xfrm>
            <a:off x="1452563" y="3336925"/>
            <a:ext cx="93662" cy="0"/>
          </a:xfrm>
          <a:prstGeom prst="line">
            <a:avLst/>
          </a:prstGeom>
          <a:noFill/>
          <a:ln w="9525">
            <a:solidFill>
              <a:schemeClr val="tx1"/>
            </a:solidFill>
            <a:round/>
            <a:headEnd/>
            <a:tailEnd/>
          </a:ln>
        </p:spPr>
        <p:txBody>
          <a:bodyPr wrap="none" anchor="ctr"/>
          <a:lstStyle/>
          <a:p>
            <a:endParaRPr lang="es-ES"/>
          </a:p>
        </p:txBody>
      </p:sp>
      <p:sp>
        <p:nvSpPr>
          <p:cNvPr id="232496" name="Line 69"/>
          <p:cNvSpPr>
            <a:spLocks noChangeAspect="1" noChangeShapeType="1"/>
          </p:cNvSpPr>
          <p:nvPr/>
        </p:nvSpPr>
        <p:spPr bwMode="auto">
          <a:xfrm>
            <a:off x="1452563" y="4378325"/>
            <a:ext cx="93662" cy="0"/>
          </a:xfrm>
          <a:prstGeom prst="line">
            <a:avLst/>
          </a:prstGeom>
          <a:noFill/>
          <a:ln w="9525">
            <a:solidFill>
              <a:schemeClr val="tx1"/>
            </a:solidFill>
            <a:round/>
            <a:headEnd/>
            <a:tailEnd/>
          </a:ln>
        </p:spPr>
        <p:txBody>
          <a:bodyPr wrap="none" anchor="ctr"/>
          <a:lstStyle/>
          <a:p>
            <a:endParaRPr lang="es-ES"/>
          </a:p>
        </p:txBody>
      </p:sp>
      <p:sp>
        <p:nvSpPr>
          <p:cNvPr id="232497" name="Rectangle 70"/>
          <p:cNvSpPr>
            <a:spLocks noGrp="1" noChangeArrowheads="1"/>
          </p:cNvSpPr>
          <p:nvPr>
            <p:ph type="title"/>
          </p:nvPr>
        </p:nvSpPr>
        <p:spPr>
          <a:xfrm>
            <a:off x="755650" y="188913"/>
            <a:ext cx="7488238" cy="1114425"/>
          </a:xfrm>
        </p:spPr>
        <p:txBody>
          <a:bodyPr>
            <a:normAutofit fontScale="90000"/>
          </a:bodyPr>
          <a:lstStyle/>
          <a:p>
            <a:pPr eaLnBrk="1" hangingPunct="1"/>
            <a:r>
              <a:rPr lang="en-US" sz="4300" dirty="0" smtClean="0">
                <a:solidFill>
                  <a:srgbClr val="2D2D8A"/>
                </a:solidFill>
              </a:rPr>
              <a:t> </a:t>
            </a:r>
            <a:r>
              <a:rPr lang="es-ES_tradnl" sz="4000" dirty="0" smtClean="0">
                <a:solidFill>
                  <a:srgbClr val="2D2D8A"/>
                </a:solidFill>
              </a:rPr>
              <a:t>Patrón evolutivo a largo plazo </a:t>
            </a:r>
            <a:br>
              <a:rPr lang="es-ES_tradnl" sz="4000" dirty="0" smtClean="0">
                <a:solidFill>
                  <a:srgbClr val="2D2D8A"/>
                </a:solidFill>
              </a:rPr>
            </a:br>
            <a:r>
              <a:rPr lang="es-ES_tradnl" sz="4000" dirty="0" smtClean="0">
                <a:solidFill>
                  <a:srgbClr val="2D2D8A"/>
                </a:solidFill>
              </a:rPr>
              <a:t>de la EC</a:t>
            </a:r>
            <a:endParaRPr lang="en-US" sz="4000" dirty="0" smtClean="0">
              <a:solidFill>
                <a:srgbClr val="2D2D8A"/>
              </a:solidFill>
            </a:endParaRPr>
          </a:p>
        </p:txBody>
      </p:sp>
      <p:sp>
        <p:nvSpPr>
          <p:cNvPr id="232498" name="Rectangle 71"/>
          <p:cNvSpPr>
            <a:spLocks noChangeArrowheads="1"/>
          </p:cNvSpPr>
          <p:nvPr/>
        </p:nvSpPr>
        <p:spPr bwMode="auto">
          <a:xfrm>
            <a:off x="4572000" y="6405563"/>
            <a:ext cx="4410075" cy="336550"/>
          </a:xfrm>
          <a:prstGeom prst="rect">
            <a:avLst/>
          </a:prstGeom>
          <a:noFill/>
          <a:ln w="9525">
            <a:noFill/>
            <a:miter lim="800000"/>
            <a:headEnd/>
            <a:tailEnd/>
          </a:ln>
        </p:spPr>
        <p:txBody>
          <a:bodyPr>
            <a:spAutoFit/>
          </a:bodyPr>
          <a:lstStyle/>
          <a:p>
            <a:pPr eaLnBrk="0" hangingPunct="0"/>
            <a:r>
              <a:rPr lang="en-US" sz="1600" b="1">
                <a:solidFill>
                  <a:srgbClr val="FF9933"/>
                </a:solidFill>
              </a:rPr>
              <a:t>Cosnes J, et al. </a:t>
            </a:r>
            <a:r>
              <a:rPr lang="en-US" sz="1600" b="1" i="1">
                <a:solidFill>
                  <a:srgbClr val="FF9933"/>
                </a:solidFill>
              </a:rPr>
              <a:t>Inflamm Bowel Dis</a:t>
            </a:r>
            <a:r>
              <a:rPr lang="en-US" sz="1600" b="1">
                <a:solidFill>
                  <a:srgbClr val="FF9933"/>
                </a:solidFill>
              </a:rPr>
              <a:t>. 2002</a:t>
            </a:r>
          </a:p>
        </p:txBody>
      </p:sp>
      <p:sp>
        <p:nvSpPr>
          <p:cNvPr id="232499" name="Text Box 72"/>
          <p:cNvSpPr txBox="1">
            <a:spLocks noChangeArrowheads="1"/>
          </p:cNvSpPr>
          <p:nvPr/>
        </p:nvSpPr>
        <p:spPr bwMode="auto">
          <a:xfrm>
            <a:off x="906463" y="5595938"/>
            <a:ext cx="7818437" cy="641350"/>
          </a:xfrm>
          <a:prstGeom prst="rect">
            <a:avLst/>
          </a:prstGeom>
          <a:noFill/>
          <a:ln w="9525">
            <a:noFill/>
            <a:miter lim="800000"/>
            <a:headEnd/>
            <a:tailEnd/>
          </a:ln>
        </p:spPr>
        <p:txBody>
          <a:bodyPr>
            <a:spAutoFit/>
          </a:bodyPr>
          <a:lstStyle/>
          <a:p>
            <a:pPr eaLnBrk="0" hangingPunct="0">
              <a:tabLst>
                <a:tab pos="1033463" algn="ctr"/>
                <a:tab pos="2627313" algn="ctr"/>
                <a:tab pos="4108450" algn="ctr"/>
                <a:tab pos="5540375" algn="ctr"/>
                <a:tab pos="7034213" algn="ctr"/>
              </a:tabLst>
            </a:pPr>
            <a:r>
              <a:rPr lang="en-US" b="1">
                <a:solidFill>
                  <a:schemeClr val="bg1"/>
                </a:solidFill>
              </a:rPr>
              <a:t>Patientes de riesgo:</a:t>
            </a:r>
          </a:p>
          <a:p>
            <a:pPr eaLnBrk="0" hangingPunct="0">
              <a:tabLst>
                <a:tab pos="1033463" algn="ctr"/>
                <a:tab pos="2627313" algn="ctr"/>
                <a:tab pos="4108450" algn="ctr"/>
                <a:tab pos="5540375" algn="ctr"/>
                <a:tab pos="7034213" algn="ctr"/>
              </a:tabLst>
            </a:pPr>
            <a:r>
              <a:rPr lang="en-US" b="1">
                <a:solidFill>
                  <a:schemeClr val="bg1"/>
                </a:solidFill>
              </a:rPr>
              <a:t>N=	2002	552	229	95	37</a:t>
            </a:r>
          </a:p>
        </p:txBody>
      </p:sp>
      <p:sp>
        <p:nvSpPr>
          <p:cNvPr id="232500" name="Text Box 73"/>
          <p:cNvSpPr txBox="1">
            <a:spLocks noChangeArrowheads="1"/>
          </p:cNvSpPr>
          <p:nvPr/>
        </p:nvSpPr>
        <p:spPr bwMode="auto">
          <a:xfrm>
            <a:off x="4356100" y="2894013"/>
            <a:ext cx="1497013" cy="396875"/>
          </a:xfrm>
          <a:prstGeom prst="rect">
            <a:avLst/>
          </a:prstGeom>
          <a:noFill/>
          <a:ln w="9525">
            <a:noFill/>
            <a:miter lim="800000"/>
            <a:headEnd/>
            <a:tailEnd/>
          </a:ln>
        </p:spPr>
        <p:txBody>
          <a:bodyPr wrap="none">
            <a:spAutoFit/>
          </a:bodyPr>
          <a:lstStyle/>
          <a:p>
            <a:pPr eaLnBrk="0" hangingPunct="0"/>
            <a:r>
              <a:rPr lang="en-US" sz="2000" b="1"/>
              <a:t>Penetrante</a:t>
            </a:r>
          </a:p>
        </p:txBody>
      </p:sp>
      <p:sp>
        <p:nvSpPr>
          <p:cNvPr id="232501" name="Text Box 74"/>
          <p:cNvSpPr txBox="1">
            <a:spLocks noChangeArrowheads="1"/>
          </p:cNvSpPr>
          <p:nvPr/>
        </p:nvSpPr>
        <p:spPr bwMode="auto">
          <a:xfrm>
            <a:off x="6065838" y="3946525"/>
            <a:ext cx="1695450" cy="396875"/>
          </a:xfrm>
          <a:prstGeom prst="rect">
            <a:avLst/>
          </a:prstGeom>
          <a:noFill/>
          <a:ln w="9525">
            <a:noFill/>
            <a:miter lim="800000"/>
            <a:headEnd/>
            <a:tailEnd/>
          </a:ln>
        </p:spPr>
        <p:txBody>
          <a:bodyPr wrap="none">
            <a:spAutoFit/>
          </a:bodyPr>
          <a:lstStyle/>
          <a:p>
            <a:pPr eaLnBrk="0" hangingPunct="0"/>
            <a:r>
              <a:rPr lang="en-US" sz="2000" b="1"/>
              <a:t>Estenosante</a:t>
            </a:r>
          </a:p>
        </p:txBody>
      </p:sp>
      <p:sp>
        <p:nvSpPr>
          <p:cNvPr id="232502" name="Text Box 75"/>
          <p:cNvSpPr txBox="1">
            <a:spLocks noChangeArrowheads="1"/>
          </p:cNvSpPr>
          <p:nvPr/>
        </p:nvSpPr>
        <p:spPr bwMode="auto">
          <a:xfrm rot="-5400000">
            <a:off x="-860425" y="3201988"/>
            <a:ext cx="3581400" cy="336550"/>
          </a:xfrm>
          <a:prstGeom prst="rect">
            <a:avLst/>
          </a:prstGeom>
          <a:noFill/>
          <a:ln w="9525">
            <a:noFill/>
            <a:miter lim="800000"/>
            <a:headEnd/>
            <a:tailEnd/>
          </a:ln>
        </p:spPr>
        <p:txBody>
          <a:bodyPr>
            <a:spAutoFit/>
          </a:bodyPr>
          <a:lstStyle/>
          <a:p>
            <a:pPr algn="ctr" eaLnBrk="0" hangingPunct="0">
              <a:spcBef>
                <a:spcPct val="50000"/>
              </a:spcBef>
            </a:pPr>
            <a:r>
              <a:rPr lang="en-US" sz="1600" b="1"/>
              <a:t>Probabilidad </a:t>
            </a:r>
            <a:r>
              <a:rPr lang="fr-CA" sz="1600" b="1"/>
              <a:t>ac</a:t>
            </a:r>
            <a:r>
              <a:rPr lang="en-US" sz="1600" b="1"/>
              <a:t>umulativa (%)</a:t>
            </a:r>
          </a:p>
        </p:txBody>
      </p:sp>
      <p:sp>
        <p:nvSpPr>
          <p:cNvPr id="232503" name="Text Box 76"/>
          <p:cNvSpPr txBox="1">
            <a:spLocks noChangeArrowheads="1"/>
          </p:cNvSpPr>
          <p:nvPr/>
        </p:nvSpPr>
        <p:spPr bwMode="auto">
          <a:xfrm>
            <a:off x="1979613" y="3543300"/>
            <a:ext cx="1620837" cy="396875"/>
          </a:xfrm>
          <a:prstGeom prst="rect">
            <a:avLst/>
          </a:prstGeom>
          <a:noFill/>
          <a:ln w="9525">
            <a:noFill/>
            <a:miter lim="800000"/>
            <a:headEnd/>
            <a:tailEnd/>
          </a:ln>
        </p:spPr>
        <p:txBody>
          <a:bodyPr wrap="none">
            <a:spAutoFit/>
          </a:bodyPr>
          <a:lstStyle/>
          <a:p>
            <a:pPr eaLnBrk="0" hangingPunct="0"/>
            <a:r>
              <a:rPr lang="en-US" sz="2000" b="1"/>
              <a:t>Inflamatoria</a:t>
            </a:r>
          </a:p>
        </p:txBody>
      </p:sp>
      <p:sp>
        <p:nvSpPr>
          <p:cNvPr id="232504" name="Text Box 77"/>
          <p:cNvSpPr txBox="1">
            <a:spLocks noChangeArrowheads="1"/>
          </p:cNvSpPr>
          <p:nvPr/>
        </p:nvSpPr>
        <p:spPr bwMode="auto">
          <a:xfrm>
            <a:off x="4217988" y="5530850"/>
            <a:ext cx="1600200" cy="336550"/>
          </a:xfrm>
          <a:prstGeom prst="rect">
            <a:avLst/>
          </a:prstGeom>
          <a:noFill/>
          <a:ln w="9525">
            <a:noFill/>
            <a:miter lim="800000"/>
            <a:headEnd/>
            <a:tailEnd/>
          </a:ln>
        </p:spPr>
        <p:txBody>
          <a:bodyPr>
            <a:spAutoFit/>
          </a:bodyPr>
          <a:lstStyle/>
          <a:p>
            <a:pPr algn="ctr" eaLnBrk="0" hangingPunct="0">
              <a:spcBef>
                <a:spcPct val="50000"/>
              </a:spcBef>
            </a:pPr>
            <a:r>
              <a:rPr lang="en-US" sz="1600" b="1"/>
              <a:t>Meses</a:t>
            </a:r>
          </a:p>
        </p:txBody>
      </p:sp>
      <p:sp>
        <p:nvSpPr>
          <p:cNvPr id="81" name="Line 91"/>
          <p:cNvSpPr>
            <a:spLocks noChangeShapeType="1"/>
          </p:cNvSpPr>
          <p:nvPr/>
        </p:nvSpPr>
        <p:spPr bwMode="auto">
          <a:xfrm>
            <a:off x="7772400" y="1752600"/>
            <a:ext cx="0" cy="2438400"/>
          </a:xfrm>
          <a:prstGeom prst="line">
            <a:avLst/>
          </a:prstGeom>
          <a:noFill/>
          <a:ln w="9525">
            <a:noFill/>
            <a:round/>
            <a:headEnd/>
            <a:tailEnd/>
          </a:ln>
        </p:spPr>
        <p:txBody>
          <a:bodyPr/>
          <a:lstStyle/>
          <a:p>
            <a:endParaRPr lang="es-ES"/>
          </a:p>
        </p:txBody>
      </p:sp>
      <p:sp>
        <p:nvSpPr>
          <p:cNvPr id="82" name="Llamada de flecha hacia abajo 81"/>
          <p:cNvSpPr/>
          <p:nvPr/>
        </p:nvSpPr>
        <p:spPr>
          <a:xfrm>
            <a:off x="2076449" y="1612900"/>
            <a:ext cx="1595439" cy="3325813"/>
          </a:xfrm>
          <a:prstGeom prst="downArrowCallout">
            <a:avLst>
              <a:gd name="adj1" fmla="val 25000"/>
              <a:gd name="adj2" fmla="val 25000"/>
              <a:gd name="adj3" fmla="val 25000"/>
              <a:gd name="adj4" fmla="val 22173"/>
            </a:avLst>
          </a:prstGeom>
          <a:solidFill>
            <a:schemeClr val="accent2">
              <a:lumMod val="75000"/>
            </a:schemeClr>
          </a:solidFill>
          <a:effectLst>
            <a:innerShdw blurRad="63500" dist="50800" dir="27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Alto potencial terapéutico</a:t>
            </a:r>
          </a:p>
        </p:txBody>
      </p:sp>
      <p:sp>
        <p:nvSpPr>
          <p:cNvPr id="83" name="Llamada de flecha hacia abajo 82"/>
          <p:cNvSpPr/>
          <p:nvPr/>
        </p:nvSpPr>
        <p:spPr>
          <a:xfrm>
            <a:off x="6075363" y="1549400"/>
            <a:ext cx="1595439" cy="3389313"/>
          </a:xfrm>
          <a:prstGeom prst="downArrowCallout">
            <a:avLst>
              <a:gd name="adj1" fmla="val 25000"/>
              <a:gd name="adj2" fmla="val 25000"/>
              <a:gd name="adj3" fmla="val 25000"/>
              <a:gd name="adj4" fmla="val 23918"/>
            </a:avLst>
          </a:prstGeom>
          <a:solidFill>
            <a:schemeClr val="tx2">
              <a:lumMod val="60000"/>
              <a:lumOff val="40000"/>
            </a:schemeClr>
          </a:solidFill>
          <a:effectLst>
            <a:innerShdw blurRad="63500" dist="50800" dir="27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Bajo potencial terapéutico</a:t>
            </a:r>
          </a:p>
        </p:txBody>
      </p:sp>
    </p:spTree>
    <p:extLst>
      <p:ext uri="{BB962C8B-B14F-4D97-AF65-F5344CB8AC3E}">
        <p14:creationId xmlns:p14="http://schemas.microsoft.com/office/powerpoint/2010/main" val="3769106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slide(fromTop)">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slide(fromTop)">
                                      <p:cBhvr>
                                        <p:cTn id="1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25369" y="0"/>
            <a:ext cx="7648478"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600" kern="1200">
                <a:solidFill>
                  <a:srgbClr val="315CA7"/>
                </a:solidFill>
                <a:latin typeface="+mj-lt"/>
                <a:ea typeface="+mj-ea"/>
                <a:cs typeface="+mj-cs"/>
              </a:defRPr>
            </a:lvl1pPr>
          </a:lstStyle>
          <a:p>
            <a:r>
              <a:rPr lang="es-ES" dirty="0" smtClean="0">
                <a:solidFill>
                  <a:srgbClr val="008000"/>
                </a:solidFill>
              </a:rPr>
              <a:t>Optimización del tratamiento la enfermedad de Crohn inflamatorio</a:t>
            </a:r>
            <a:endParaRPr lang="es-ES" dirty="0">
              <a:solidFill>
                <a:srgbClr val="008000"/>
              </a:solidFill>
            </a:endParaRPr>
          </a:p>
        </p:txBody>
      </p:sp>
      <p:sp>
        <p:nvSpPr>
          <p:cNvPr id="8" name="Marcador de contenido 7"/>
          <p:cNvSpPr>
            <a:spLocks noGrp="1"/>
          </p:cNvSpPr>
          <p:nvPr>
            <p:ph idx="1"/>
          </p:nvPr>
        </p:nvSpPr>
        <p:spPr>
          <a:xfrm>
            <a:off x="505430" y="1509361"/>
            <a:ext cx="8230541" cy="4854751"/>
          </a:xfrm>
        </p:spPr>
        <p:txBody>
          <a:bodyPr>
            <a:normAutofit fontScale="70000" lnSpcReduction="20000"/>
          </a:bodyPr>
          <a:lstStyle/>
          <a:p>
            <a:pPr lvl="0" algn="ctr">
              <a:buNone/>
            </a:pPr>
            <a:endParaRPr lang="es-ES" b="1" dirty="0"/>
          </a:p>
          <a:p>
            <a:pPr lvl="0" algn="ctr">
              <a:buNone/>
            </a:pPr>
            <a:r>
              <a:rPr lang="es-ES" b="1" u="sng" dirty="0"/>
              <a:t>Decisión de iniciar terapia con corticoides sistémicos</a:t>
            </a:r>
            <a:endParaRPr lang="es-ES" u="sng" dirty="0"/>
          </a:p>
          <a:p>
            <a:r>
              <a:rPr lang="es-ES" dirty="0"/>
              <a:t>Es una decisión importante, y lo ideal es que se tome consultando con la unidad de EII. </a:t>
            </a:r>
          </a:p>
          <a:p>
            <a:r>
              <a:rPr lang="es-ES" dirty="0"/>
              <a:t>Sólo se indicarán en brotes </a:t>
            </a:r>
            <a:r>
              <a:rPr lang="es-ES" u="sng" dirty="0">
                <a:solidFill>
                  <a:schemeClr val="accent6">
                    <a:lumMod val="75000"/>
                  </a:schemeClr>
                </a:solidFill>
              </a:rPr>
              <a:t>moderados</a:t>
            </a:r>
            <a:r>
              <a:rPr lang="es-ES" dirty="0"/>
              <a:t> de Crohn o Colitis.</a:t>
            </a:r>
          </a:p>
          <a:p>
            <a:r>
              <a:rPr lang="es-ES" dirty="0"/>
              <a:t>Teniendo en cuenta :</a:t>
            </a:r>
          </a:p>
          <a:p>
            <a:pPr>
              <a:buNone/>
            </a:pPr>
            <a:r>
              <a:rPr lang="es-ES" dirty="0"/>
              <a:t>                           .- terapia </a:t>
            </a:r>
            <a:r>
              <a:rPr lang="es-ES" dirty="0" err="1"/>
              <a:t>inmunomoduladora</a:t>
            </a:r>
            <a:r>
              <a:rPr lang="es-ES" dirty="0"/>
              <a:t> concomitante</a:t>
            </a:r>
          </a:p>
          <a:p>
            <a:pPr>
              <a:buNone/>
            </a:pPr>
            <a:r>
              <a:rPr lang="es-ES" dirty="0"/>
              <a:t>                           .- respuesta previa </a:t>
            </a:r>
          </a:p>
          <a:p>
            <a:pPr>
              <a:buNone/>
            </a:pPr>
            <a:r>
              <a:rPr lang="es-ES" dirty="0"/>
              <a:t>                           .- </a:t>
            </a:r>
            <a:r>
              <a:rPr lang="es-ES" dirty="0" smtClean="0"/>
              <a:t>tolerancia </a:t>
            </a:r>
            <a:r>
              <a:rPr lang="es-ES" dirty="0"/>
              <a:t>del paciente</a:t>
            </a:r>
          </a:p>
          <a:p>
            <a:r>
              <a:rPr lang="es-ES" u="sng" dirty="0">
                <a:solidFill>
                  <a:schemeClr val="accent6">
                    <a:lumMod val="75000"/>
                  </a:schemeClr>
                </a:solidFill>
              </a:rPr>
              <a:t> Dosis </a:t>
            </a:r>
            <a:r>
              <a:rPr lang="es-ES" dirty="0"/>
              <a:t>adecuadas:  1mg/kg de </a:t>
            </a:r>
            <a:r>
              <a:rPr lang="es-ES" dirty="0" err="1"/>
              <a:t>prednisona</a:t>
            </a:r>
            <a:r>
              <a:rPr lang="es-ES" dirty="0"/>
              <a:t> al día (habitualmente sin exceder los 60mg/24horas); Siempre se debería asociar suplementos de calcio y vitamina D</a:t>
            </a:r>
            <a:r>
              <a:rPr lang="es-ES" dirty="0" smtClean="0"/>
              <a:t>.</a:t>
            </a:r>
          </a:p>
          <a:p>
            <a:r>
              <a:rPr lang="es-ES" dirty="0" smtClean="0"/>
              <a:t>Explicar el </a:t>
            </a:r>
            <a:r>
              <a:rPr lang="es-ES" dirty="0" err="1" smtClean="0"/>
              <a:t>tappering</a:t>
            </a:r>
            <a:r>
              <a:rPr lang="es-ES" dirty="0" smtClean="0"/>
              <a:t> o descenso gradual a partir de las dos semanas si respuesta</a:t>
            </a:r>
            <a:endParaRPr lang="es-ES" dirty="0"/>
          </a:p>
          <a:p>
            <a:pPr>
              <a:buNone/>
            </a:pPr>
            <a:r>
              <a:rPr lang="es-ES" dirty="0"/>
              <a:t> </a:t>
            </a:r>
          </a:p>
          <a:p>
            <a:endParaRPr lang="es-ES" dirty="0"/>
          </a:p>
        </p:txBody>
      </p:sp>
    </p:spTree>
    <p:extLst>
      <p:ext uri="{BB962C8B-B14F-4D97-AF65-F5344CB8AC3E}">
        <p14:creationId xmlns:p14="http://schemas.microsoft.com/office/powerpoint/2010/main" val="20163773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Grp="1" noChangeArrowheads="1"/>
          </p:cNvSpPr>
          <p:nvPr>
            <p:ph type="title"/>
          </p:nvPr>
        </p:nvSpPr>
        <p:spPr bwMode="auto">
          <a:xfrm>
            <a:off x="243452" y="245627"/>
            <a:ext cx="7648478" cy="10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s-ES" altLang="es-ES_tradnl" sz="3600" dirty="0">
                <a:solidFill>
                  <a:srgbClr val="008000"/>
                </a:solidFill>
                <a:latin typeface="+mj-lt"/>
              </a:rPr>
              <a:t>Tratamiento del brote de enfermedad de Crohn</a:t>
            </a:r>
          </a:p>
        </p:txBody>
      </p:sp>
      <p:sp>
        <p:nvSpPr>
          <p:cNvPr id="5" name="Rectangle 3"/>
          <p:cNvSpPr txBox="1">
            <a:spLocks noChangeArrowheads="1"/>
          </p:cNvSpPr>
          <p:nvPr/>
        </p:nvSpPr>
        <p:spPr bwMode="auto">
          <a:xfrm>
            <a:off x="1528763" y="1475682"/>
            <a:ext cx="61722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20000"/>
              </a:spcBef>
              <a:buFontTx/>
              <a:buChar char="•"/>
            </a:pPr>
            <a:r>
              <a:rPr lang="es-ES" altLang="es-ES_tradnl" sz="2000" b="1" dirty="0">
                <a:latin typeface="Calibri" charset="0"/>
              </a:rPr>
              <a:t>Dependerá de si es un brote leve, moderado o grave</a:t>
            </a:r>
          </a:p>
          <a:p>
            <a:pPr eaLnBrk="1" hangingPunct="1">
              <a:spcBef>
                <a:spcPct val="20000"/>
              </a:spcBef>
              <a:buFontTx/>
              <a:buChar char="•"/>
            </a:pPr>
            <a:r>
              <a:rPr lang="es-ES" altLang="es-ES_tradnl" sz="2000" b="1" dirty="0">
                <a:latin typeface="Calibri" charset="0"/>
              </a:rPr>
              <a:t>Dependerá de la afectación de la enfermedad</a:t>
            </a:r>
          </a:p>
          <a:p>
            <a:pPr eaLnBrk="1" hangingPunct="1">
              <a:spcBef>
                <a:spcPct val="20000"/>
              </a:spcBef>
              <a:buFontTx/>
              <a:buChar char="•"/>
            </a:pPr>
            <a:r>
              <a:rPr lang="es-ES" altLang="es-ES_tradnl" sz="2000" b="1" dirty="0">
                <a:latin typeface="Calibri" charset="0"/>
              </a:rPr>
              <a:t>Dependerá fundamentalmente del patrón de la enfermedad</a:t>
            </a:r>
          </a:p>
          <a:p>
            <a:pPr lvl="1" eaLnBrk="1" hangingPunct="1">
              <a:spcBef>
                <a:spcPct val="20000"/>
              </a:spcBef>
              <a:buFontTx/>
              <a:buChar char="•"/>
            </a:pPr>
            <a:r>
              <a:rPr lang="es-ES" altLang="es-ES_tradnl" sz="2000" b="1" dirty="0">
                <a:latin typeface="Calibri" charset="0"/>
              </a:rPr>
              <a:t>Inflamatorio</a:t>
            </a:r>
          </a:p>
          <a:p>
            <a:pPr lvl="1" eaLnBrk="1" hangingPunct="1">
              <a:spcBef>
                <a:spcPct val="20000"/>
              </a:spcBef>
              <a:buFontTx/>
              <a:buChar char="•"/>
            </a:pPr>
            <a:r>
              <a:rPr lang="es-ES" altLang="es-ES_tradnl" sz="2000" b="1" dirty="0" err="1">
                <a:latin typeface="Calibri" charset="0"/>
              </a:rPr>
              <a:t>Estenosante</a:t>
            </a:r>
            <a:endParaRPr lang="es-ES" altLang="es-ES_tradnl" sz="2000" b="1" dirty="0">
              <a:latin typeface="Calibri" charset="0"/>
            </a:endParaRPr>
          </a:p>
          <a:p>
            <a:pPr lvl="1" eaLnBrk="1" hangingPunct="1">
              <a:spcBef>
                <a:spcPct val="20000"/>
              </a:spcBef>
              <a:buFontTx/>
              <a:buChar char="•"/>
            </a:pPr>
            <a:r>
              <a:rPr lang="es-ES" altLang="es-ES_tradnl" sz="2000" b="1" dirty="0" err="1">
                <a:latin typeface="Calibri" charset="0"/>
              </a:rPr>
              <a:t>Fistulizante</a:t>
            </a:r>
            <a:endParaRPr lang="es-ES" altLang="es-ES_tradnl" sz="2000" b="1" dirty="0">
              <a:latin typeface="Calibri" charset="0"/>
            </a:endParaRPr>
          </a:p>
          <a:p>
            <a:pPr eaLnBrk="1" hangingPunct="1">
              <a:spcBef>
                <a:spcPct val="20000"/>
              </a:spcBef>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a:p>
            <a:pPr eaLnBrk="1" hangingPunct="1">
              <a:spcBef>
                <a:spcPct val="20000"/>
              </a:spcBef>
              <a:buFontTx/>
              <a:buChar char="•"/>
            </a:pPr>
            <a:endParaRPr lang="es-ES" altLang="es-ES_tradnl" sz="1800" dirty="0">
              <a:solidFill>
                <a:srgbClr val="004992"/>
              </a:solidFill>
              <a:latin typeface="Calibri" charset="0"/>
            </a:endParaRPr>
          </a:p>
        </p:txBody>
      </p:sp>
      <p:sp>
        <p:nvSpPr>
          <p:cNvPr id="6" name="Line 4"/>
          <p:cNvSpPr>
            <a:spLocks noChangeShapeType="1"/>
          </p:cNvSpPr>
          <p:nvPr/>
        </p:nvSpPr>
        <p:spPr bwMode="auto">
          <a:xfrm>
            <a:off x="1396605" y="6908800"/>
            <a:ext cx="6460331" cy="0"/>
          </a:xfrm>
          <a:prstGeom prst="line">
            <a:avLst/>
          </a:prstGeom>
          <a:noFill/>
          <a:ln w="9525">
            <a:solidFill>
              <a:srgbClr val="009999"/>
            </a:solidFill>
            <a:round/>
            <a:headEnd/>
            <a:tailEnd/>
          </a:ln>
          <a:extLst>
            <a:ext uri="{909E8E84-426E-40dd-AFC4-6F175D3DCCD1}">
              <a14:hiddenFill xmlns:a14="http://schemas.microsoft.com/office/drawing/2010/main">
                <a:noFill/>
              </a14:hiddenFill>
            </a:ext>
          </a:extLst>
        </p:spPr>
        <p:txBody>
          <a:bodyPr/>
          <a:lstStyle/>
          <a:p>
            <a:endParaRPr lang="es-ES_tradnl"/>
          </a:p>
        </p:txBody>
      </p:sp>
      <p:pic>
        <p:nvPicPr>
          <p:cNvPr id="7" name="Picture 10" descr="I:\IMAGENEScu\395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763" y="4316413"/>
            <a:ext cx="2143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669" y="4316415"/>
            <a:ext cx="2106216"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61 Rectángulo"/>
          <p:cNvSpPr>
            <a:spLocks noChangeArrowheads="1"/>
          </p:cNvSpPr>
          <p:nvPr/>
        </p:nvSpPr>
        <p:spPr bwMode="auto">
          <a:xfrm>
            <a:off x="1774031" y="3910013"/>
            <a:ext cx="151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spcBef>
                <a:spcPct val="20000"/>
              </a:spcBef>
            </a:pPr>
            <a:r>
              <a:rPr lang="es-ES_tradnl" altLang="es-ES_tradnl" sz="2000" b="1">
                <a:latin typeface="Calibri" charset="0"/>
              </a:rPr>
              <a:t>Inflamatorio</a:t>
            </a:r>
          </a:p>
        </p:txBody>
      </p:sp>
      <p:sp>
        <p:nvSpPr>
          <p:cNvPr id="11" name="162 Rectángulo"/>
          <p:cNvSpPr>
            <a:spLocks noChangeArrowheads="1"/>
          </p:cNvSpPr>
          <p:nvPr/>
        </p:nvSpPr>
        <p:spPr bwMode="auto">
          <a:xfrm>
            <a:off x="3936207" y="3916363"/>
            <a:ext cx="14927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spcBef>
                <a:spcPct val="20000"/>
              </a:spcBef>
            </a:pPr>
            <a:r>
              <a:rPr lang="es-ES_tradnl" altLang="es-ES_tradnl" sz="2000" b="1">
                <a:latin typeface="Calibri" charset="0"/>
              </a:rPr>
              <a:t>Estenosante</a:t>
            </a:r>
          </a:p>
        </p:txBody>
      </p:sp>
      <p:sp>
        <p:nvSpPr>
          <p:cNvPr id="12" name="168 Rectángulo"/>
          <p:cNvSpPr>
            <a:spLocks noChangeArrowheads="1"/>
          </p:cNvSpPr>
          <p:nvPr/>
        </p:nvSpPr>
        <p:spPr bwMode="auto">
          <a:xfrm>
            <a:off x="6260306" y="4054475"/>
            <a:ext cx="140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spcBef>
                <a:spcPct val="20000"/>
              </a:spcBef>
            </a:pPr>
            <a:r>
              <a:rPr lang="es-ES_tradnl" altLang="es-ES_tradnl" sz="2000" b="1">
                <a:latin typeface="Calibri" charset="0"/>
              </a:rPr>
              <a:t>Fistulizante</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9392" y="4434756"/>
            <a:ext cx="2049314" cy="2049314"/>
          </a:xfrm>
          <a:prstGeom prst="rect">
            <a:avLst/>
          </a:prstGeom>
        </p:spPr>
      </p:pic>
    </p:spTree>
    <p:extLst>
      <p:ext uri="{BB962C8B-B14F-4D97-AF65-F5344CB8AC3E}">
        <p14:creationId xmlns:p14="http://schemas.microsoft.com/office/powerpoint/2010/main" val="16664098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8726" y="1762655"/>
            <a:ext cx="5988503" cy="4345185"/>
          </a:xfrm>
        </p:spPr>
        <p:txBody>
          <a:bodyPr>
            <a:noAutofit/>
          </a:bodyPr>
          <a:lstStyle/>
          <a:p>
            <a:r>
              <a:rPr lang="es-ES" sz="2000" dirty="0"/>
              <a:t>El motivo de consulta </a:t>
            </a:r>
            <a:r>
              <a:rPr lang="es-ES" sz="2000" dirty="0" smtClean="0"/>
              <a:t>suele </a:t>
            </a:r>
            <a:r>
              <a:rPr lang="es-ES" sz="2000" dirty="0"/>
              <a:t>ser por supuración a través de una fístula o, más frecuentemente, por presentar dolor importante y fiebre elevada. </a:t>
            </a:r>
          </a:p>
          <a:p>
            <a:r>
              <a:rPr lang="es-ES" sz="2000" dirty="0" smtClean="0"/>
              <a:t>Antibioterapia </a:t>
            </a:r>
            <a:r>
              <a:rPr lang="es-ES" sz="2000" dirty="0"/>
              <a:t>con </a:t>
            </a:r>
            <a:r>
              <a:rPr lang="es-ES" sz="2000" dirty="0" err="1"/>
              <a:t>metronidazol</a:t>
            </a:r>
            <a:r>
              <a:rPr lang="es-ES" sz="2000" dirty="0"/>
              <a:t> y </a:t>
            </a:r>
            <a:r>
              <a:rPr lang="es-ES" sz="2000" dirty="0" err="1" smtClean="0"/>
              <a:t>ciprofloxacino</a:t>
            </a:r>
            <a:endParaRPr lang="es-ES" sz="2000" dirty="0" smtClean="0"/>
          </a:p>
          <a:p>
            <a:r>
              <a:rPr lang="es-ES" sz="2000" dirty="0" smtClean="0"/>
              <a:t>Consulta </a:t>
            </a:r>
            <a:r>
              <a:rPr lang="es-ES" sz="2000" dirty="0"/>
              <a:t>con cirugía urgente</a:t>
            </a:r>
            <a:r>
              <a:rPr lang="es-ES" sz="2000" dirty="0" smtClean="0"/>
              <a:t>. En ocasiones </a:t>
            </a:r>
            <a:r>
              <a:rPr lang="es-ES" sz="2000" dirty="0" err="1" smtClean="0"/>
              <a:t>setones</a:t>
            </a:r>
            <a:endParaRPr lang="es-ES" sz="2000" dirty="0"/>
          </a:p>
          <a:p>
            <a:r>
              <a:rPr lang="es-ES" sz="2000" dirty="0"/>
              <a:t>Si existe dolor (a veces muy importante) pero no hay fiebre podría tratarse de una </a:t>
            </a:r>
            <a:r>
              <a:rPr lang="es-ES" sz="2000" dirty="0">
                <a:solidFill>
                  <a:srgbClr val="FF0000"/>
                </a:solidFill>
              </a:rPr>
              <a:t>fisura</a:t>
            </a:r>
            <a:r>
              <a:rPr lang="es-ES" sz="2000" dirty="0"/>
              <a:t>, diagnóstico clínico y por la exploración y de manejo ambulatorio.  </a:t>
            </a:r>
          </a:p>
          <a:p>
            <a:endParaRPr lang="es-ES" sz="2000" dirty="0"/>
          </a:p>
          <a:p>
            <a:endParaRPr lang="es-ES" sz="2000" dirty="0"/>
          </a:p>
          <a:p>
            <a:pPr marL="0" indent="0">
              <a:buNone/>
            </a:pPr>
            <a:endParaRPr lang="es-ES_tradnl" sz="2000" dirty="0"/>
          </a:p>
        </p:txBody>
      </p:sp>
      <p:sp>
        <p:nvSpPr>
          <p:cNvPr id="4" name="Text Box 10"/>
          <p:cNvSpPr txBox="1">
            <a:spLocks noGrp="1" noChangeArrowheads="1"/>
          </p:cNvSpPr>
          <p:nvPr>
            <p:ph type="title"/>
          </p:nvPr>
        </p:nvSpPr>
        <p:spPr bwMode="auto">
          <a:xfrm>
            <a:off x="108799" y="231670"/>
            <a:ext cx="7648478" cy="10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s-ES" altLang="es-ES_tradnl" sz="3600" dirty="0" smtClean="0">
                <a:solidFill>
                  <a:srgbClr val="008000"/>
                </a:solidFill>
                <a:latin typeface="+mj-lt"/>
              </a:rPr>
              <a:t>Tratamiento del brote de enfermedad </a:t>
            </a:r>
            <a:r>
              <a:rPr lang="es-ES" altLang="es-ES_tradnl" sz="3600" dirty="0" smtClean="0">
                <a:solidFill>
                  <a:schemeClr val="accent6">
                    <a:lumMod val="75000"/>
                  </a:schemeClr>
                </a:solidFill>
                <a:latin typeface="+mj-lt"/>
              </a:rPr>
              <a:t>perianal</a:t>
            </a:r>
            <a:r>
              <a:rPr lang="es-ES" altLang="es-ES_tradnl" sz="3600" dirty="0" smtClean="0">
                <a:solidFill>
                  <a:srgbClr val="008000"/>
                </a:solidFill>
                <a:latin typeface="+mj-lt"/>
              </a:rPr>
              <a:t> </a:t>
            </a:r>
            <a:r>
              <a:rPr lang="es-ES" altLang="es-ES_tradnl" sz="3600" dirty="0" err="1" smtClean="0">
                <a:solidFill>
                  <a:srgbClr val="008000"/>
                </a:solidFill>
                <a:latin typeface="+mj-lt"/>
              </a:rPr>
              <a:t>fistulizante</a:t>
            </a:r>
            <a:endParaRPr lang="es-ES" altLang="es-ES_tradnl" sz="3600" b="1" dirty="0">
              <a:solidFill>
                <a:srgbClr val="008000"/>
              </a:solidFill>
              <a:latin typeface="+mj-lt"/>
            </a:endParaRPr>
          </a:p>
        </p:txBody>
      </p:sp>
      <p:sp>
        <p:nvSpPr>
          <p:cNvPr id="6" name="Text Box 7"/>
          <p:cNvSpPr txBox="1">
            <a:spLocks noChangeArrowheads="1"/>
          </p:cNvSpPr>
          <p:nvPr/>
        </p:nvSpPr>
        <p:spPr bwMode="auto">
          <a:xfrm>
            <a:off x="1619672" y="6006306"/>
            <a:ext cx="6732656" cy="384721"/>
          </a:xfrm>
          <a:prstGeom prst="rect">
            <a:avLst/>
          </a:prstGeom>
          <a:noFill/>
          <a:ln w="9525">
            <a:noFill/>
            <a:miter lim="800000"/>
            <a:headEnd/>
            <a:tailEnd/>
          </a:ln>
        </p:spPr>
        <p:txBody>
          <a:bodyPr wrap="square">
            <a:spAutoFit/>
          </a:bodyPr>
          <a:lstStyle/>
          <a:p>
            <a:pPr>
              <a:lnSpc>
                <a:spcPct val="75000"/>
              </a:lnSpc>
              <a:spcBef>
                <a:spcPct val="50000"/>
              </a:spcBef>
            </a:pPr>
            <a:r>
              <a:rPr lang="es-ES" i="1" dirty="0" err="1" smtClean="0">
                <a:solidFill>
                  <a:srgbClr val="000000"/>
                </a:solidFill>
              </a:rPr>
              <a:t>Gionchetti</a:t>
            </a:r>
            <a:r>
              <a:rPr lang="es-ES" i="1" dirty="0" smtClean="0">
                <a:solidFill>
                  <a:srgbClr val="000000"/>
                </a:solidFill>
              </a:rPr>
              <a:t> et al. ECCO </a:t>
            </a:r>
            <a:r>
              <a:rPr lang="es-ES" i="1" dirty="0" err="1" smtClean="0">
                <a:solidFill>
                  <a:srgbClr val="000000"/>
                </a:solidFill>
              </a:rPr>
              <a:t>Gudelines</a:t>
            </a:r>
            <a:r>
              <a:rPr lang="es-ES" i="1" dirty="0" smtClean="0">
                <a:solidFill>
                  <a:srgbClr val="000000"/>
                </a:solidFill>
              </a:rPr>
              <a:t>: JCC 2017</a:t>
            </a:r>
            <a:endParaRPr lang="es-ES" i="1" dirty="0">
              <a:solidFill>
                <a:srgbClr val="000000"/>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7229" y="1979127"/>
            <a:ext cx="2147112" cy="3817088"/>
          </a:xfrm>
          <a:prstGeom prst="rect">
            <a:avLst/>
          </a:prstGeom>
        </p:spPr>
      </p:pic>
    </p:spTree>
    <p:extLst>
      <p:ext uri="{BB962C8B-B14F-4D97-AF65-F5344CB8AC3E}">
        <p14:creationId xmlns:p14="http://schemas.microsoft.com/office/powerpoint/2010/main" val="15202297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pPr eaLnBrk="1" hangingPunct="1"/>
            <a:r>
              <a:rPr lang="es-ES" altLang="es-ES_tradnl"/>
              <a:t>La cirugía y la EII</a:t>
            </a:r>
          </a:p>
        </p:txBody>
      </p:sp>
      <p:sp>
        <p:nvSpPr>
          <p:cNvPr id="130050" name="Rectangle 3"/>
          <p:cNvSpPr>
            <a:spLocks noGrp="1" noChangeArrowheads="1"/>
          </p:cNvSpPr>
          <p:nvPr>
            <p:ph type="body" idx="1"/>
          </p:nvPr>
        </p:nvSpPr>
        <p:spPr/>
        <p:txBody>
          <a:bodyPr/>
          <a:lstStyle/>
          <a:p>
            <a:pPr eaLnBrk="1" hangingPunct="1"/>
            <a:r>
              <a:rPr lang="es-ES" altLang="es-ES_tradnl"/>
              <a:t>A veces es necesario tratar con cirujanos…</a:t>
            </a:r>
          </a:p>
        </p:txBody>
      </p:sp>
      <p:pic>
        <p:nvPicPr>
          <p:cNvPr id="182277" name="Picture 5" descr="darth_vader_and_princess_le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708275"/>
            <a:ext cx="61261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21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body" idx="1"/>
          </p:nvPr>
        </p:nvSpPr>
        <p:spPr>
          <a:xfrm>
            <a:off x="862013" y="1484313"/>
            <a:ext cx="7886700" cy="5040312"/>
          </a:xfrm>
        </p:spPr>
        <p:txBody>
          <a:bodyPr/>
          <a:lstStyle/>
          <a:p>
            <a:pPr eaLnBrk="1" hangingPunct="1">
              <a:lnSpc>
                <a:spcPct val="130000"/>
              </a:lnSpc>
            </a:pPr>
            <a:r>
              <a:rPr lang="es-ES_tradnl" dirty="0" smtClean="0"/>
              <a:t>No es curativa</a:t>
            </a:r>
            <a:endParaRPr lang="es-ES" dirty="0" smtClean="0"/>
          </a:p>
          <a:p>
            <a:pPr eaLnBrk="1" hangingPunct="1"/>
            <a:r>
              <a:rPr lang="es-ES" dirty="0" smtClean="0"/>
              <a:t>Debe ser lo más “conservadora” posible</a:t>
            </a:r>
          </a:p>
          <a:p>
            <a:pPr eaLnBrk="1" hangingPunct="1"/>
            <a:r>
              <a:rPr lang="es-ES" dirty="0" smtClean="0"/>
              <a:t>Muy útil en estenosis o estrecheces</a:t>
            </a:r>
          </a:p>
          <a:p>
            <a:pPr lvl="1" eaLnBrk="1" hangingPunct="1"/>
            <a:r>
              <a:rPr lang="es-ES" dirty="0" smtClean="0"/>
              <a:t>CROHN B2</a:t>
            </a:r>
          </a:p>
          <a:p>
            <a:pPr eaLnBrk="1" hangingPunct="1"/>
            <a:r>
              <a:rPr lang="es-ES" dirty="0" smtClean="0"/>
              <a:t>Con el tiempo vuelve la enfermedad</a:t>
            </a:r>
          </a:p>
          <a:p>
            <a:pPr lvl="1" eaLnBrk="1" hangingPunct="1"/>
            <a:r>
              <a:rPr lang="es-ES" dirty="0" smtClean="0"/>
              <a:t> RECURRENCIA</a:t>
            </a:r>
          </a:p>
          <a:p>
            <a:pPr eaLnBrk="1" hangingPunct="1"/>
            <a:r>
              <a:rPr lang="es-ES" dirty="0" smtClean="0"/>
              <a:t>Los pacientes deben </a:t>
            </a:r>
            <a:r>
              <a:rPr lang="es-ES" b="1" dirty="0" smtClean="0"/>
              <a:t>tomar tratamiento después de operar (aunque estén bien) </a:t>
            </a:r>
            <a:r>
              <a:rPr lang="es-ES" dirty="0" smtClean="0"/>
              <a:t>para retrasar la vuelta de la enfermedad</a:t>
            </a:r>
          </a:p>
        </p:txBody>
      </p:sp>
      <p:sp>
        <p:nvSpPr>
          <p:cNvPr id="294914" name="Rectangle 3"/>
          <p:cNvSpPr>
            <a:spLocks noGrp="1" noChangeArrowheads="1"/>
          </p:cNvSpPr>
          <p:nvPr>
            <p:ph type="title"/>
          </p:nvPr>
        </p:nvSpPr>
        <p:spPr/>
        <p:txBody>
          <a:bodyPr/>
          <a:lstStyle/>
          <a:p>
            <a:pPr eaLnBrk="1" hangingPunct="1"/>
            <a:r>
              <a:rPr lang="es-ES" smtClean="0"/>
              <a:t>CIRUGÍA EN EC</a:t>
            </a:r>
          </a:p>
        </p:txBody>
      </p:sp>
    </p:spTree>
    <p:extLst>
      <p:ext uri="{BB962C8B-B14F-4D97-AF65-F5344CB8AC3E}">
        <p14:creationId xmlns:p14="http://schemas.microsoft.com/office/powerpoint/2010/main" val="2942430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s-ES" sz="3200" dirty="0">
                <a:solidFill>
                  <a:schemeClr val="accent2"/>
                </a:solidFill>
                <a:latin typeface="Arial" charset="0"/>
              </a:rPr>
              <a:t>Errores frecuentes en el manejo de los pacientes con EICI</a:t>
            </a:r>
          </a:p>
        </p:txBody>
      </p:sp>
      <p:sp>
        <p:nvSpPr>
          <p:cNvPr id="57347" name="Rectangle 3"/>
          <p:cNvSpPr>
            <a:spLocks noGrp="1" noChangeArrowheads="1"/>
          </p:cNvSpPr>
          <p:nvPr>
            <p:ph type="body" idx="1"/>
          </p:nvPr>
        </p:nvSpPr>
        <p:spPr>
          <a:xfrm>
            <a:off x="445262" y="1476301"/>
            <a:ext cx="8228013" cy="4524375"/>
          </a:xfrm>
        </p:spPr>
        <p:txBody>
          <a:bodyPr/>
          <a:lstStyle/>
          <a:p>
            <a:pPr eaLnBrk="1" hangingPunct="1">
              <a:lnSpc>
                <a:spcPct val="120000"/>
              </a:lnSpc>
            </a:pPr>
            <a:r>
              <a:rPr lang="es-ES" dirty="0">
                <a:latin typeface="Arial" charset="0"/>
              </a:rPr>
              <a:t>Las pacientes embarazadas deben dejar el tratamiento pues puede ser peligroso para el </a:t>
            </a:r>
            <a:r>
              <a:rPr lang="es-ES" dirty="0" smtClean="0">
                <a:latin typeface="Arial" charset="0"/>
              </a:rPr>
              <a:t>feto</a:t>
            </a:r>
            <a:endParaRPr lang="es-ES" dirty="0">
              <a:latin typeface="Arial" charset="0"/>
            </a:endParaRPr>
          </a:p>
          <a:p>
            <a:pPr eaLnBrk="1" hangingPunct="1">
              <a:lnSpc>
                <a:spcPct val="120000"/>
              </a:lnSpc>
            </a:pPr>
            <a:r>
              <a:rPr lang="es-ES" dirty="0">
                <a:latin typeface="Arial" charset="0"/>
              </a:rPr>
              <a:t>No se deben dar antibióticos en estos </a:t>
            </a:r>
            <a:r>
              <a:rPr lang="es-ES" dirty="0" smtClean="0">
                <a:latin typeface="Arial" charset="0"/>
              </a:rPr>
              <a:t>pacientes</a:t>
            </a:r>
            <a:endParaRPr lang="es-ES" dirty="0">
              <a:latin typeface="Arial" charset="0"/>
            </a:endParaRPr>
          </a:p>
          <a:p>
            <a:pPr eaLnBrk="1" hangingPunct="1">
              <a:lnSpc>
                <a:spcPct val="120000"/>
              </a:lnSpc>
            </a:pPr>
            <a:r>
              <a:rPr lang="es-ES" dirty="0">
                <a:latin typeface="Arial" charset="0"/>
              </a:rPr>
              <a:t>El empleo de </a:t>
            </a:r>
            <a:r>
              <a:rPr lang="es-ES" dirty="0" err="1">
                <a:latin typeface="Arial" charset="0"/>
              </a:rPr>
              <a:t>AINEs</a:t>
            </a:r>
            <a:r>
              <a:rPr lang="es-ES" dirty="0">
                <a:latin typeface="Arial" charset="0"/>
              </a:rPr>
              <a:t> es igual de seguro que en la población </a:t>
            </a:r>
            <a:r>
              <a:rPr lang="es-ES" dirty="0" smtClean="0">
                <a:latin typeface="Arial" charset="0"/>
              </a:rPr>
              <a:t>general</a:t>
            </a:r>
            <a:endParaRPr lang="es-ES" dirty="0">
              <a:latin typeface="Arial" charset="0"/>
            </a:endParaRPr>
          </a:p>
          <a:p>
            <a:pPr eaLnBrk="1" hangingPunct="1">
              <a:lnSpc>
                <a:spcPct val="120000"/>
              </a:lnSpc>
            </a:pPr>
            <a:r>
              <a:rPr lang="es-ES" dirty="0" smtClean="0">
                <a:latin typeface="Arial" charset="0"/>
              </a:rPr>
              <a:t>No se vacuna a los pacientes con EII</a:t>
            </a:r>
          </a:p>
          <a:p>
            <a:pPr eaLnBrk="1" hangingPunct="1">
              <a:lnSpc>
                <a:spcPct val="120000"/>
              </a:lnSpc>
            </a:pPr>
            <a:r>
              <a:rPr lang="es-ES" dirty="0">
                <a:latin typeface="Arial" charset="0"/>
              </a:rPr>
              <a:t> </a:t>
            </a:r>
            <a:r>
              <a:rPr lang="es-ES" dirty="0" smtClean="0">
                <a:latin typeface="Arial" charset="0"/>
              </a:rPr>
              <a:t>Los pacientes con EIII deben seguir una dieta especial</a:t>
            </a:r>
            <a:endParaRPr lang="es-ES" dirty="0">
              <a:latin typeface="Arial" charset="0"/>
            </a:endParaRPr>
          </a:p>
        </p:txBody>
      </p:sp>
      <p:sp>
        <p:nvSpPr>
          <p:cNvPr id="57348" name="Rectangle 4"/>
          <p:cNvSpPr>
            <a:spLocks noChangeArrowheads="1"/>
          </p:cNvSpPr>
          <p:nvPr/>
        </p:nvSpPr>
        <p:spPr bwMode="auto">
          <a:xfrm>
            <a:off x="4126688" y="6400800"/>
            <a:ext cx="460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0" hangingPunct="0">
              <a:spcBef>
                <a:spcPct val="50000"/>
              </a:spcBef>
            </a:pPr>
            <a:r>
              <a:rPr lang="en-US" sz="1400" b="1" dirty="0" err="1">
                <a:effectLst/>
              </a:rPr>
              <a:t>Gisbert</a:t>
            </a:r>
            <a:r>
              <a:rPr lang="en-US" sz="1400" b="1" dirty="0">
                <a:effectLst/>
              </a:rPr>
              <a:t> et al. </a:t>
            </a:r>
            <a:r>
              <a:rPr lang="en-US" sz="1400" b="1" dirty="0" err="1">
                <a:effectLst/>
              </a:rPr>
              <a:t>Gastroenterol</a:t>
            </a:r>
            <a:r>
              <a:rPr lang="en-US" sz="1400" b="1" dirty="0">
                <a:effectLst/>
              </a:rPr>
              <a:t> y </a:t>
            </a:r>
            <a:r>
              <a:rPr lang="en-US" sz="1400" b="1" dirty="0" err="1">
                <a:effectLst/>
              </a:rPr>
              <a:t>Hepatol</a:t>
            </a:r>
            <a:r>
              <a:rPr lang="en-US" sz="1400" b="1" dirty="0">
                <a:effectLst/>
              </a:rPr>
              <a:t> 2007</a:t>
            </a:r>
          </a:p>
        </p:txBody>
      </p:sp>
    </p:spTree>
    <p:extLst>
      <p:ext uri="{BB962C8B-B14F-4D97-AF65-F5344CB8AC3E}">
        <p14:creationId xmlns:p14="http://schemas.microsoft.com/office/powerpoint/2010/main" val="18885775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ítulo 1"/>
          <p:cNvSpPr>
            <a:spLocks noGrp="1"/>
          </p:cNvSpPr>
          <p:nvPr>
            <p:ph type="title"/>
          </p:nvPr>
        </p:nvSpPr>
        <p:spPr/>
        <p:txBody>
          <a:bodyPr/>
          <a:lstStyle/>
          <a:p>
            <a:r>
              <a:rPr lang="es-ES_tradnl" altLang="es-ES_tradnl" sz="4400" dirty="0">
                <a:solidFill>
                  <a:srgbClr val="FF0000"/>
                </a:solidFill>
              </a:rPr>
              <a:t>EII: Crohn y colitis</a:t>
            </a:r>
          </a:p>
        </p:txBody>
      </p:sp>
      <p:sp>
        <p:nvSpPr>
          <p:cNvPr id="31746" name="Marcador de contenido 2"/>
          <p:cNvSpPr>
            <a:spLocks noGrp="1"/>
          </p:cNvSpPr>
          <p:nvPr>
            <p:ph idx="1"/>
          </p:nvPr>
        </p:nvSpPr>
        <p:spPr>
          <a:xfrm>
            <a:off x="628650" y="1676200"/>
            <a:ext cx="7886700" cy="4351338"/>
          </a:xfrm>
        </p:spPr>
        <p:txBody>
          <a:bodyPr/>
          <a:lstStyle/>
          <a:p>
            <a:r>
              <a:rPr lang="es-ES_tradnl" altLang="es-ES_tradnl" dirty="0"/>
              <a:t>Enfermedades </a:t>
            </a:r>
            <a:r>
              <a:rPr lang="es-ES_tradnl" altLang="es-ES_tradnl" dirty="0" err="1"/>
              <a:t>cr</a:t>
            </a:r>
            <a:r>
              <a:rPr lang="es-ES" altLang="es-ES_tradnl" dirty="0" err="1"/>
              <a:t>ónicas</a:t>
            </a:r>
            <a:r>
              <a:rPr lang="es-ES" altLang="es-ES_tradnl" dirty="0"/>
              <a:t> de etiología desconocida</a:t>
            </a:r>
          </a:p>
          <a:p>
            <a:r>
              <a:rPr lang="es-ES" altLang="es-ES_tradnl" dirty="0"/>
              <a:t>Pacientes jóvenes</a:t>
            </a:r>
          </a:p>
          <a:p>
            <a:r>
              <a:rPr lang="es-ES" altLang="es-ES_tradnl" dirty="0"/>
              <a:t>Diarrea </a:t>
            </a:r>
            <a:endParaRPr lang="es-ES" altLang="es-ES_tradnl" dirty="0" smtClean="0"/>
          </a:p>
          <a:p>
            <a:r>
              <a:rPr lang="es-ES" altLang="es-ES_tradnl" dirty="0"/>
              <a:t>D</a:t>
            </a:r>
            <a:r>
              <a:rPr lang="es-ES" altLang="es-ES_tradnl" dirty="0" smtClean="0"/>
              <a:t>olor </a:t>
            </a:r>
            <a:endParaRPr lang="es-ES" altLang="es-ES_tradnl" dirty="0"/>
          </a:p>
          <a:p>
            <a:r>
              <a:rPr lang="es-ES" altLang="es-ES_tradnl" dirty="0"/>
              <a:t>Sangrado</a:t>
            </a:r>
          </a:p>
          <a:p>
            <a:r>
              <a:rPr lang="es-ES" altLang="es-ES_tradnl" dirty="0"/>
              <a:t>Fístulas</a:t>
            </a:r>
          </a:p>
          <a:p>
            <a:r>
              <a:rPr lang="es-ES" altLang="es-ES_tradnl" dirty="0" err="1"/>
              <a:t>Extraintestinales</a:t>
            </a:r>
            <a:endParaRPr lang="es-ES" altLang="es-ES_tradnl" dirty="0"/>
          </a:p>
          <a:p>
            <a:r>
              <a:rPr lang="es-ES" altLang="es-ES_tradnl" dirty="0"/>
              <a:t>Mala calidad de vida</a:t>
            </a:r>
          </a:p>
          <a:p>
            <a:r>
              <a:rPr lang="es-ES" altLang="es-ES_tradnl" dirty="0"/>
              <a:t>Bajas laborales</a:t>
            </a:r>
          </a:p>
          <a:p>
            <a:r>
              <a:rPr lang="es-ES" altLang="es-ES_tradnl" dirty="0"/>
              <a:t>Cirugías</a:t>
            </a:r>
            <a:endParaRPr lang="es-ES_tradnl" altLang="es-ES_tradnl" dirty="0"/>
          </a:p>
        </p:txBody>
      </p:sp>
      <p:pic>
        <p:nvPicPr>
          <p:cNvPr id="31747"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0362" y="2495651"/>
            <a:ext cx="239553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4049" y="2479923"/>
            <a:ext cx="23066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347" y="4494214"/>
            <a:ext cx="2662505" cy="213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0918" y="4506914"/>
            <a:ext cx="2098132" cy="209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8053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s-ES" dirty="0">
                <a:solidFill>
                  <a:srgbClr val="ED7D31"/>
                </a:solidFill>
                <a:latin typeface="Arial" charset="0"/>
              </a:rPr>
              <a:t>Embarazo</a:t>
            </a:r>
          </a:p>
        </p:txBody>
      </p:sp>
      <p:sp>
        <p:nvSpPr>
          <p:cNvPr id="58371" name="Rectangle 3"/>
          <p:cNvSpPr>
            <a:spLocks noGrp="1" noChangeArrowheads="1"/>
          </p:cNvSpPr>
          <p:nvPr>
            <p:ph type="body" idx="1"/>
          </p:nvPr>
        </p:nvSpPr>
        <p:spPr>
          <a:xfrm>
            <a:off x="468313" y="1412875"/>
            <a:ext cx="8229600" cy="4525963"/>
          </a:xfrm>
        </p:spPr>
        <p:txBody>
          <a:bodyPr/>
          <a:lstStyle/>
          <a:p>
            <a:pPr eaLnBrk="1" hangingPunct="1">
              <a:lnSpc>
                <a:spcPct val="90000"/>
              </a:lnSpc>
            </a:pPr>
            <a:r>
              <a:rPr lang="es-ES" sz="2400" dirty="0">
                <a:latin typeface="Arial" charset="0"/>
              </a:rPr>
              <a:t>El mayor riesgo para el recién nacido (parto prematuro, bajo peso…) es una madre con actividad de la enfermedad</a:t>
            </a:r>
          </a:p>
          <a:p>
            <a:pPr lvl="1" eaLnBrk="1" hangingPunct="1">
              <a:lnSpc>
                <a:spcPct val="90000"/>
              </a:lnSpc>
            </a:pPr>
            <a:r>
              <a:rPr lang="es-ES" sz="2000" dirty="0">
                <a:latin typeface="Arial" charset="0"/>
              </a:rPr>
              <a:t>No quitar medicación ni reducir dosis de mantenimiento</a:t>
            </a:r>
          </a:p>
          <a:p>
            <a:pPr eaLnBrk="1" hangingPunct="1">
              <a:lnSpc>
                <a:spcPct val="90000"/>
              </a:lnSpc>
            </a:pPr>
            <a:r>
              <a:rPr lang="es-ES" sz="2400" dirty="0">
                <a:latin typeface="Arial" charset="0"/>
              </a:rPr>
              <a:t>Medicación permitida</a:t>
            </a:r>
          </a:p>
          <a:p>
            <a:pPr lvl="1" eaLnBrk="1" hangingPunct="1">
              <a:lnSpc>
                <a:spcPct val="90000"/>
              </a:lnSpc>
            </a:pPr>
            <a:r>
              <a:rPr lang="es-ES" sz="2000" dirty="0">
                <a:latin typeface="Arial" charset="0"/>
              </a:rPr>
              <a:t>5-ASA</a:t>
            </a:r>
          </a:p>
          <a:p>
            <a:pPr lvl="1" eaLnBrk="1" hangingPunct="1">
              <a:lnSpc>
                <a:spcPct val="90000"/>
              </a:lnSpc>
            </a:pPr>
            <a:r>
              <a:rPr lang="es-ES" sz="2000" dirty="0">
                <a:latin typeface="Arial" charset="0"/>
              </a:rPr>
              <a:t>Esteroides</a:t>
            </a:r>
          </a:p>
          <a:p>
            <a:pPr lvl="1" eaLnBrk="1" hangingPunct="1">
              <a:lnSpc>
                <a:spcPct val="90000"/>
              </a:lnSpc>
            </a:pPr>
            <a:r>
              <a:rPr lang="es-ES" sz="2000" dirty="0">
                <a:latin typeface="Arial" charset="0"/>
              </a:rPr>
              <a:t>Inmunosupresores</a:t>
            </a:r>
          </a:p>
          <a:p>
            <a:pPr lvl="1" eaLnBrk="1" hangingPunct="1">
              <a:lnSpc>
                <a:spcPct val="90000"/>
              </a:lnSpc>
            </a:pPr>
            <a:r>
              <a:rPr lang="es-ES" sz="2000" dirty="0" err="1">
                <a:latin typeface="Arial" charset="0"/>
              </a:rPr>
              <a:t>Infliximab</a:t>
            </a:r>
            <a:r>
              <a:rPr lang="es-ES" sz="2000" dirty="0">
                <a:latin typeface="Arial" charset="0"/>
              </a:rPr>
              <a:t> y </a:t>
            </a:r>
            <a:r>
              <a:rPr lang="es-ES" sz="2000" dirty="0" smtClean="0">
                <a:latin typeface="Arial" charset="0"/>
              </a:rPr>
              <a:t>Adalimumab</a:t>
            </a:r>
          </a:p>
          <a:p>
            <a:pPr lvl="1" eaLnBrk="1" hangingPunct="1">
              <a:lnSpc>
                <a:spcPct val="90000"/>
              </a:lnSpc>
            </a:pPr>
            <a:r>
              <a:rPr lang="es-ES" sz="2000" dirty="0" err="1" smtClean="0">
                <a:latin typeface="Arial" charset="0"/>
              </a:rPr>
              <a:t>Vedolizumab</a:t>
            </a:r>
            <a:endParaRPr lang="es-ES" sz="2000" dirty="0" smtClean="0">
              <a:latin typeface="Arial" charset="0"/>
            </a:endParaRPr>
          </a:p>
          <a:p>
            <a:pPr lvl="1" eaLnBrk="1" hangingPunct="1">
              <a:lnSpc>
                <a:spcPct val="90000"/>
              </a:lnSpc>
            </a:pPr>
            <a:r>
              <a:rPr lang="es-ES" sz="2000" dirty="0" err="1" smtClean="0">
                <a:latin typeface="Arial" charset="0"/>
              </a:rPr>
              <a:t>Ustekinumab</a:t>
            </a:r>
            <a:endParaRPr lang="es-ES" sz="2000" dirty="0">
              <a:latin typeface="Arial" charset="0"/>
            </a:endParaRPr>
          </a:p>
          <a:p>
            <a:pPr eaLnBrk="1" hangingPunct="1">
              <a:lnSpc>
                <a:spcPct val="90000"/>
              </a:lnSpc>
            </a:pPr>
            <a:r>
              <a:rPr lang="es-ES" sz="2400" dirty="0" smtClean="0">
                <a:latin typeface="Arial" charset="0"/>
              </a:rPr>
              <a:t>Medicación </a:t>
            </a:r>
            <a:r>
              <a:rPr lang="es-ES" sz="2400" dirty="0" err="1">
                <a:latin typeface="Arial" charset="0"/>
              </a:rPr>
              <a:t>teratogénica</a:t>
            </a:r>
            <a:endParaRPr lang="es-ES" sz="2400" dirty="0">
              <a:latin typeface="Arial" charset="0"/>
            </a:endParaRPr>
          </a:p>
          <a:p>
            <a:pPr lvl="1" eaLnBrk="1" hangingPunct="1">
              <a:lnSpc>
                <a:spcPct val="90000"/>
              </a:lnSpc>
            </a:pPr>
            <a:r>
              <a:rPr lang="es-ES" sz="2000" dirty="0" err="1">
                <a:latin typeface="Arial" charset="0"/>
              </a:rPr>
              <a:t>Metotrexato</a:t>
            </a:r>
            <a:endParaRPr lang="es-ES" sz="2000" dirty="0">
              <a:latin typeface="Arial" charset="0"/>
            </a:endParaRPr>
          </a:p>
        </p:txBody>
      </p:sp>
      <p:sp>
        <p:nvSpPr>
          <p:cNvPr id="58372" name="Rectangle 4"/>
          <p:cNvSpPr>
            <a:spLocks noChangeArrowheads="1"/>
          </p:cNvSpPr>
          <p:nvPr/>
        </p:nvSpPr>
        <p:spPr bwMode="auto">
          <a:xfrm>
            <a:off x="4021787" y="6537204"/>
            <a:ext cx="309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0" hangingPunct="0">
              <a:spcBef>
                <a:spcPct val="50000"/>
              </a:spcBef>
            </a:pPr>
            <a:r>
              <a:rPr lang="en-US" sz="1400" b="1">
                <a:effectLst/>
              </a:rPr>
              <a:t>Mahadevan</a:t>
            </a:r>
            <a:r>
              <a:rPr lang="en-US" sz="1400" b="1" dirty="0">
                <a:effectLst/>
              </a:rPr>
              <a:t> U et al. Gut 2006</a:t>
            </a:r>
          </a:p>
        </p:txBody>
      </p:sp>
      <p:pic>
        <p:nvPicPr>
          <p:cNvPr id="5" name="Picture 2" descr="http://37.media.tumblr.com/tumblr_lz68osYx1b1rpnm9no1_400.jpg"/>
          <p:cNvPicPr>
            <a:picLocks noChangeAspect="1" noChangeArrowheads="1"/>
          </p:cNvPicPr>
          <p:nvPr/>
        </p:nvPicPr>
        <p:blipFill>
          <a:blip r:embed="rId2"/>
          <a:srcRect/>
          <a:stretch>
            <a:fillRect/>
          </a:stretch>
        </p:blipFill>
        <p:spPr bwMode="auto">
          <a:xfrm>
            <a:off x="5980325" y="2967177"/>
            <a:ext cx="2717588" cy="3511411"/>
          </a:xfrm>
          <a:prstGeom prst="rect">
            <a:avLst/>
          </a:prstGeom>
          <a:noFill/>
        </p:spPr>
      </p:pic>
    </p:spTree>
    <p:extLst>
      <p:ext uri="{BB962C8B-B14F-4D97-AF65-F5344CB8AC3E}">
        <p14:creationId xmlns:p14="http://schemas.microsoft.com/office/powerpoint/2010/main" val="15144121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468313" y="1412875"/>
            <a:ext cx="8229600" cy="4824413"/>
          </a:xfrm>
        </p:spPr>
        <p:txBody>
          <a:bodyPr/>
          <a:lstStyle/>
          <a:p>
            <a:pPr eaLnBrk="1" hangingPunct="1">
              <a:lnSpc>
                <a:spcPct val="90000"/>
              </a:lnSpc>
            </a:pPr>
            <a:r>
              <a:rPr lang="es-ES">
                <a:latin typeface="Arial" charset="0"/>
              </a:rPr>
              <a:t>Metronidazol, ciprofloxacino, rifaximina</a:t>
            </a:r>
          </a:p>
          <a:p>
            <a:pPr lvl="1" eaLnBrk="1" hangingPunct="1">
              <a:lnSpc>
                <a:spcPct val="90000"/>
              </a:lnSpc>
            </a:pPr>
            <a:r>
              <a:rPr lang="es-ES">
                <a:latin typeface="Arial" charset="0"/>
              </a:rPr>
              <a:t>Estudios efecto favorable</a:t>
            </a:r>
          </a:p>
          <a:p>
            <a:pPr lvl="2" eaLnBrk="1" hangingPunct="1">
              <a:lnSpc>
                <a:spcPct val="90000"/>
              </a:lnSpc>
            </a:pPr>
            <a:r>
              <a:rPr lang="es-ES">
                <a:latin typeface="Arial" charset="0"/>
              </a:rPr>
              <a:t>Más en EC que en CU</a:t>
            </a:r>
          </a:p>
          <a:p>
            <a:pPr lvl="1" eaLnBrk="1" hangingPunct="1">
              <a:lnSpc>
                <a:spcPct val="90000"/>
              </a:lnSpc>
            </a:pPr>
            <a:r>
              <a:rPr lang="es-ES">
                <a:latin typeface="Arial" charset="0"/>
              </a:rPr>
              <a:t>Recomendados empíricamente si FOD</a:t>
            </a:r>
          </a:p>
          <a:p>
            <a:pPr lvl="1" eaLnBrk="1" hangingPunct="1">
              <a:lnSpc>
                <a:spcPct val="90000"/>
              </a:lnSpc>
            </a:pPr>
            <a:r>
              <a:rPr lang="es-ES">
                <a:latin typeface="Arial" charset="0"/>
              </a:rPr>
              <a:t>Recomendados para otras causas</a:t>
            </a:r>
          </a:p>
          <a:p>
            <a:pPr eaLnBrk="1" hangingPunct="1">
              <a:lnSpc>
                <a:spcPct val="90000"/>
              </a:lnSpc>
            </a:pPr>
            <a:r>
              <a:rPr lang="es-ES">
                <a:latin typeface="Arial" charset="0"/>
              </a:rPr>
              <a:t>Claritromicina</a:t>
            </a:r>
          </a:p>
          <a:p>
            <a:pPr lvl="1" eaLnBrk="1" hangingPunct="1">
              <a:lnSpc>
                <a:spcPct val="90000"/>
              </a:lnSpc>
            </a:pPr>
            <a:r>
              <a:rPr lang="es-ES">
                <a:latin typeface="Arial" charset="0"/>
              </a:rPr>
              <a:t>Estudios favorables…otros no</a:t>
            </a:r>
          </a:p>
          <a:p>
            <a:pPr eaLnBrk="1" hangingPunct="1">
              <a:lnSpc>
                <a:spcPct val="90000"/>
              </a:lnSpc>
            </a:pPr>
            <a:r>
              <a:rPr lang="es-ES">
                <a:latin typeface="Arial" charset="0"/>
              </a:rPr>
              <a:t>Amoxicilina-clavulánico</a:t>
            </a:r>
          </a:p>
          <a:p>
            <a:pPr lvl="1" eaLnBrk="1" hangingPunct="1">
              <a:lnSpc>
                <a:spcPct val="90000"/>
              </a:lnSpc>
            </a:pPr>
            <a:r>
              <a:rPr lang="es-ES">
                <a:latin typeface="Arial" charset="0"/>
              </a:rPr>
              <a:t>Pueden provocar diarrea…brote</a:t>
            </a:r>
          </a:p>
          <a:p>
            <a:pPr lvl="1" eaLnBrk="1" hangingPunct="1">
              <a:lnSpc>
                <a:spcPct val="90000"/>
              </a:lnSpc>
            </a:pPr>
            <a:r>
              <a:rPr lang="es-ES">
                <a:latin typeface="Arial" charset="0"/>
              </a:rPr>
              <a:t>Siempre con probióticos</a:t>
            </a:r>
          </a:p>
        </p:txBody>
      </p:sp>
      <p:sp>
        <p:nvSpPr>
          <p:cNvPr id="59395" name="Rectangle 4"/>
          <p:cNvSpPr>
            <a:spLocks noGrp="1" noChangeArrowheads="1"/>
          </p:cNvSpPr>
          <p:nvPr>
            <p:ph type="title"/>
          </p:nvPr>
        </p:nvSpPr>
        <p:spPr>
          <a:noFill/>
        </p:spPr>
        <p:txBody>
          <a:bodyPr/>
          <a:lstStyle/>
          <a:p>
            <a:pPr eaLnBrk="1" hangingPunct="1"/>
            <a:r>
              <a:rPr lang="es-ES" dirty="0">
                <a:solidFill>
                  <a:srgbClr val="ED7D31"/>
                </a:solidFill>
                <a:latin typeface="Arial" charset="0"/>
              </a:rPr>
              <a:t>Antibióticos</a:t>
            </a:r>
          </a:p>
        </p:txBody>
      </p:sp>
      <p:sp>
        <p:nvSpPr>
          <p:cNvPr id="59396" name="Rectangle 5"/>
          <p:cNvSpPr>
            <a:spLocks noChangeArrowheads="1"/>
          </p:cNvSpPr>
          <p:nvPr/>
        </p:nvSpPr>
        <p:spPr bwMode="auto">
          <a:xfrm>
            <a:off x="5435600" y="6237288"/>
            <a:ext cx="46085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0" hangingPunct="0">
              <a:spcBef>
                <a:spcPct val="50000"/>
              </a:spcBef>
            </a:pPr>
            <a:r>
              <a:rPr lang="en-US" sz="1400" b="1">
                <a:effectLst/>
              </a:rPr>
              <a:t>Barreiro de Acosta. Medicine 2008</a:t>
            </a:r>
          </a:p>
        </p:txBody>
      </p:sp>
    </p:spTree>
    <p:extLst>
      <p:ext uri="{BB962C8B-B14F-4D97-AF65-F5344CB8AC3E}">
        <p14:creationId xmlns:p14="http://schemas.microsoft.com/office/powerpoint/2010/main" val="7483165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s-ES" dirty="0" err="1">
                <a:solidFill>
                  <a:srgbClr val="ED7D31"/>
                </a:solidFill>
                <a:latin typeface="Arial" charset="0"/>
              </a:rPr>
              <a:t>AINEs</a:t>
            </a:r>
            <a:endParaRPr lang="es-ES" dirty="0">
              <a:solidFill>
                <a:srgbClr val="ED7D31"/>
              </a:solidFill>
              <a:latin typeface="Arial" charset="0"/>
            </a:endParaRPr>
          </a:p>
        </p:txBody>
      </p:sp>
      <p:sp>
        <p:nvSpPr>
          <p:cNvPr id="60419" name="Rectangle 3"/>
          <p:cNvSpPr>
            <a:spLocks noGrp="1" noChangeArrowheads="1"/>
          </p:cNvSpPr>
          <p:nvPr>
            <p:ph type="body" idx="1"/>
          </p:nvPr>
        </p:nvSpPr>
        <p:spPr/>
        <p:txBody>
          <a:bodyPr/>
          <a:lstStyle/>
          <a:p>
            <a:pPr eaLnBrk="1" hangingPunct="1"/>
            <a:r>
              <a:rPr lang="es-ES" sz="2800">
                <a:latin typeface="Arial" charset="0"/>
              </a:rPr>
              <a:t>Los AINEs pueden precipitar un brote</a:t>
            </a:r>
          </a:p>
          <a:p>
            <a:pPr eaLnBrk="1" hangingPunct="1"/>
            <a:r>
              <a:rPr lang="es-ES" sz="2800">
                <a:latin typeface="Arial" charset="0"/>
              </a:rPr>
              <a:t>Se debe evitar su consumo en la medida de lo posible</a:t>
            </a:r>
          </a:p>
          <a:p>
            <a:pPr lvl="1" eaLnBrk="1" hangingPunct="1"/>
            <a:r>
              <a:rPr lang="es-ES" sz="2400">
                <a:latin typeface="Arial" charset="0"/>
              </a:rPr>
              <a:t>Hay casos en que están plenamente indicados como manifest. Articulares</a:t>
            </a:r>
          </a:p>
          <a:p>
            <a:pPr lvl="2" eaLnBrk="1" hangingPunct="1"/>
            <a:r>
              <a:rPr lang="es-ES" sz="2000">
                <a:latin typeface="Arial" charset="0"/>
              </a:rPr>
              <a:t>Lo mínimo que puedan...</a:t>
            </a:r>
          </a:p>
          <a:p>
            <a:pPr lvl="2" eaLnBrk="1" hangingPunct="1"/>
            <a:r>
              <a:rPr lang="es-ES" sz="2000">
                <a:latin typeface="Arial" charset="0"/>
              </a:rPr>
              <a:t>Valorar riesgo-beneficio</a:t>
            </a:r>
          </a:p>
          <a:p>
            <a:pPr eaLnBrk="1" hangingPunct="1"/>
            <a:r>
              <a:rPr lang="es-ES" sz="2800">
                <a:latin typeface="Arial" charset="0"/>
              </a:rPr>
              <a:t>Peor si afectación colónica</a:t>
            </a:r>
          </a:p>
          <a:p>
            <a:pPr eaLnBrk="1" hangingPunct="1"/>
            <a:r>
              <a:rPr lang="es-ES" sz="2800">
                <a:latin typeface="Arial" charset="0"/>
              </a:rPr>
              <a:t>Parece que los COXIB son más seguros</a:t>
            </a:r>
          </a:p>
          <a:p>
            <a:pPr lvl="1" eaLnBrk="1" hangingPunct="1"/>
            <a:r>
              <a:rPr lang="es-ES" sz="2400">
                <a:latin typeface="Arial" charset="0"/>
              </a:rPr>
              <a:t>Se necesitan más estudios</a:t>
            </a:r>
          </a:p>
        </p:txBody>
      </p:sp>
      <p:sp>
        <p:nvSpPr>
          <p:cNvPr id="60420" name="Rectangle 4"/>
          <p:cNvSpPr>
            <a:spLocks noChangeArrowheads="1"/>
          </p:cNvSpPr>
          <p:nvPr/>
        </p:nvSpPr>
        <p:spPr bwMode="auto">
          <a:xfrm>
            <a:off x="5148263" y="6021388"/>
            <a:ext cx="3598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0" hangingPunct="0">
              <a:spcBef>
                <a:spcPct val="50000"/>
              </a:spcBef>
            </a:pPr>
            <a:r>
              <a:rPr lang="en-US" sz="1400" b="1">
                <a:effectLst/>
              </a:rPr>
              <a:t>Biancone L et al. Gastroenterology 2003</a:t>
            </a:r>
          </a:p>
        </p:txBody>
      </p:sp>
    </p:spTree>
    <p:extLst>
      <p:ext uri="{BB962C8B-B14F-4D97-AF65-F5344CB8AC3E}">
        <p14:creationId xmlns:p14="http://schemas.microsoft.com/office/powerpoint/2010/main" val="12927921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ítulo 1"/>
          <p:cNvSpPr>
            <a:spLocks noGrp="1"/>
          </p:cNvSpPr>
          <p:nvPr>
            <p:ph type="title"/>
          </p:nvPr>
        </p:nvSpPr>
        <p:spPr/>
        <p:txBody>
          <a:bodyPr/>
          <a:lstStyle/>
          <a:p>
            <a:r>
              <a:rPr lang="es-ES" dirty="0" smtClean="0">
                <a:solidFill>
                  <a:srgbClr val="FF6600"/>
                </a:solidFill>
              </a:rPr>
              <a:t>Vacunas</a:t>
            </a:r>
            <a:br>
              <a:rPr lang="es-ES" dirty="0" smtClean="0">
                <a:solidFill>
                  <a:srgbClr val="FF6600"/>
                </a:solidFill>
              </a:rPr>
            </a:br>
            <a:r>
              <a:rPr lang="es-ES" dirty="0" smtClean="0">
                <a:solidFill>
                  <a:srgbClr val="FF6600"/>
                </a:solidFill>
              </a:rPr>
              <a:t> </a:t>
            </a:r>
            <a:r>
              <a:rPr lang="es-ES" dirty="0" smtClean="0">
                <a:latin typeface="Arial" charset="0"/>
              </a:rPr>
              <a:t>Tres </a:t>
            </a:r>
            <a:r>
              <a:rPr lang="es-ES" dirty="0">
                <a:latin typeface="Arial" charset="0"/>
              </a:rPr>
              <a:t>momentos posibles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15046890"/>
              </p:ext>
            </p:extLst>
          </p:nvPr>
        </p:nvGraphicFramePr>
        <p:xfrm>
          <a:off x="1685238" y="1535243"/>
          <a:ext cx="4817782" cy="2539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contenido 2"/>
          <p:cNvSpPr txBox="1">
            <a:spLocks/>
          </p:cNvSpPr>
          <p:nvPr/>
        </p:nvSpPr>
        <p:spPr bwMode="auto">
          <a:xfrm>
            <a:off x="171204" y="1745358"/>
            <a:ext cx="5368923" cy="4811091"/>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s-ES" dirty="0" smtClean="0"/>
          </a:p>
          <a:p>
            <a:pPr>
              <a:defRPr/>
            </a:pPr>
            <a:endParaRPr lang="es-ES" dirty="0"/>
          </a:p>
          <a:p>
            <a:pPr>
              <a:defRPr/>
            </a:pPr>
            <a:endParaRPr lang="es-ES" dirty="0" smtClean="0"/>
          </a:p>
          <a:p>
            <a:pPr>
              <a:defRPr/>
            </a:pPr>
            <a:endParaRPr lang="es-ES" dirty="0"/>
          </a:p>
          <a:p>
            <a:pPr>
              <a:defRPr/>
            </a:pPr>
            <a:endParaRPr lang="es-ES" dirty="0" smtClean="0"/>
          </a:p>
          <a:p>
            <a:pPr>
              <a:buFont typeface="Wingdings" charset="2"/>
              <a:buChar char="Ø"/>
              <a:defRPr/>
            </a:pPr>
            <a:r>
              <a:rPr lang="es-ES" sz="2400" dirty="0" smtClean="0"/>
              <a:t>En pacientes </a:t>
            </a:r>
            <a:r>
              <a:rPr lang="es-ES" sz="2400" dirty="0" err="1" smtClean="0"/>
              <a:t>inmunosuprimidos</a:t>
            </a:r>
            <a:r>
              <a:rPr lang="es-ES" sz="2400" dirty="0" smtClean="0"/>
              <a:t> las vacunas vivas están contraindicada</a:t>
            </a:r>
          </a:p>
          <a:p>
            <a:pPr>
              <a:buFont typeface="Wingdings" charset="2"/>
              <a:buChar char="Ø"/>
              <a:defRPr/>
            </a:pPr>
            <a:r>
              <a:rPr lang="es-ES" sz="2400" dirty="0" smtClean="0"/>
              <a:t>Si necesitamos administrarla debemos parar el tratamiento al menos </a:t>
            </a:r>
            <a:r>
              <a:rPr lang="es-ES" sz="2400" dirty="0" smtClean="0">
                <a:solidFill>
                  <a:srgbClr val="FF0000"/>
                </a:solidFill>
              </a:rPr>
              <a:t>3 meses antes </a:t>
            </a:r>
            <a:r>
              <a:rPr lang="es-ES" sz="2400" dirty="0" smtClean="0"/>
              <a:t>y </a:t>
            </a:r>
            <a:r>
              <a:rPr lang="es-ES" sz="2400" dirty="0" smtClean="0">
                <a:solidFill>
                  <a:srgbClr val="660066"/>
                </a:solidFill>
              </a:rPr>
              <a:t>esperar al </a:t>
            </a:r>
            <a:r>
              <a:rPr lang="es-ES" sz="2400" dirty="0" smtClean="0">
                <a:solidFill>
                  <a:srgbClr val="FF0000"/>
                </a:solidFill>
              </a:rPr>
              <a:t>menos 3 semanas </a:t>
            </a:r>
            <a:r>
              <a:rPr lang="es-ES" sz="2400" dirty="0" smtClean="0"/>
              <a:t>antes de reiniciar tratamiento</a:t>
            </a:r>
          </a:p>
          <a:p>
            <a:pPr marL="0" indent="0">
              <a:buFontTx/>
              <a:buNone/>
              <a:defRPr/>
            </a:pPr>
            <a:endParaRPr lang="es-ES" sz="2400" dirty="0" smtClean="0"/>
          </a:p>
          <a:p>
            <a:pPr marL="0" indent="0">
              <a:buFontTx/>
              <a:buNone/>
              <a:defRPr/>
            </a:pP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1968200257"/>
              </p:ext>
            </p:extLst>
          </p:nvPr>
        </p:nvGraphicFramePr>
        <p:xfrm>
          <a:off x="5873855" y="4198144"/>
          <a:ext cx="3085241" cy="2225676"/>
        </p:xfrm>
        <a:graphic>
          <a:graphicData uri="http://schemas.openxmlformats.org/drawingml/2006/table">
            <a:tbl>
              <a:tblPr firstRow="1" bandRow="1">
                <a:tableStyleId>{72833802-FEF1-4C79-8D5D-14CF1EAF98D9}</a:tableStyleId>
              </a:tblPr>
              <a:tblGrid>
                <a:gridCol w="3085241"/>
              </a:tblGrid>
              <a:tr h="370946">
                <a:tc>
                  <a:txBody>
                    <a:bodyPr/>
                    <a:lstStyle/>
                    <a:p>
                      <a:pPr algn="ctr"/>
                      <a:r>
                        <a:rPr lang="es-ES" sz="1800" dirty="0" smtClean="0"/>
                        <a:t>Contraindicadas</a:t>
                      </a:r>
                      <a:endParaRPr lang="es-ES" sz="1800" dirty="0"/>
                    </a:p>
                  </a:txBody>
                  <a:tcPr marT="45733" marB="45733"/>
                </a:tc>
              </a:tr>
              <a:tr h="370946">
                <a:tc>
                  <a:txBody>
                    <a:bodyPr/>
                    <a:lstStyle/>
                    <a:p>
                      <a:r>
                        <a:rPr lang="es-ES" sz="1800" dirty="0" err="1" smtClean="0"/>
                        <a:t>Varizela</a:t>
                      </a:r>
                      <a:r>
                        <a:rPr lang="es-ES" sz="1800" baseline="0" dirty="0" smtClean="0"/>
                        <a:t> zoster</a:t>
                      </a:r>
                      <a:endParaRPr lang="es-ES" sz="1800" dirty="0">
                        <a:solidFill>
                          <a:srgbClr val="0000FF"/>
                        </a:solidFill>
                      </a:endParaRPr>
                    </a:p>
                  </a:txBody>
                  <a:tcPr marT="45733" marB="45733"/>
                </a:tc>
              </a:tr>
              <a:tr h="370946">
                <a:tc>
                  <a:txBody>
                    <a:bodyPr/>
                    <a:lstStyle/>
                    <a:p>
                      <a:r>
                        <a:rPr lang="es-ES" sz="1800" dirty="0" smtClean="0"/>
                        <a:t>Herpes</a:t>
                      </a:r>
                      <a:r>
                        <a:rPr lang="es-ES" sz="1800" baseline="0" dirty="0" smtClean="0"/>
                        <a:t> zoster</a:t>
                      </a:r>
                      <a:endParaRPr lang="es-ES" sz="1800" dirty="0">
                        <a:solidFill>
                          <a:srgbClr val="0000FF"/>
                        </a:solidFill>
                      </a:endParaRPr>
                    </a:p>
                  </a:txBody>
                  <a:tcPr marT="45733" marB="45733"/>
                </a:tc>
              </a:tr>
              <a:tr h="370946">
                <a:tc>
                  <a:txBody>
                    <a:bodyPr/>
                    <a:lstStyle/>
                    <a:p>
                      <a:r>
                        <a:rPr lang="es-ES" sz="1800" dirty="0" smtClean="0"/>
                        <a:t>Paperas-rubeola-sarampión</a:t>
                      </a:r>
                      <a:endParaRPr lang="es-ES" sz="1800" dirty="0">
                        <a:solidFill>
                          <a:srgbClr val="0000FF"/>
                        </a:solidFill>
                      </a:endParaRPr>
                    </a:p>
                  </a:txBody>
                  <a:tcPr marT="45733" marB="45733"/>
                </a:tc>
              </a:tr>
              <a:tr h="370946">
                <a:tc>
                  <a:txBody>
                    <a:bodyPr/>
                    <a:lstStyle/>
                    <a:p>
                      <a:r>
                        <a:rPr lang="es-ES" sz="1800" dirty="0" smtClean="0"/>
                        <a:t>Fiebre</a:t>
                      </a:r>
                      <a:r>
                        <a:rPr lang="es-ES" sz="1800" baseline="0" dirty="0" smtClean="0"/>
                        <a:t> amarilla</a:t>
                      </a:r>
                      <a:endParaRPr lang="es-ES" sz="1800" dirty="0">
                        <a:solidFill>
                          <a:srgbClr val="0000FF"/>
                        </a:solidFill>
                      </a:endParaRPr>
                    </a:p>
                  </a:txBody>
                  <a:tcPr marT="45733" marB="45733"/>
                </a:tc>
              </a:tr>
              <a:tr h="370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smtClean="0"/>
                        <a:t>Bacilo de </a:t>
                      </a:r>
                      <a:r>
                        <a:rPr lang="es-ES" sz="1800" dirty="0" err="1" smtClean="0"/>
                        <a:t>Calmette-</a:t>
                      </a:r>
                      <a:r>
                        <a:rPr lang="es-ES" sz="1800" baseline="0" dirty="0" err="1" smtClean="0"/>
                        <a:t>Guérin</a:t>
                      </a:r>
                      <a:endParaRPr lang="es-ES" sz="1800" dirty="0" smtClean="0">
                        <a:solidFill>
                          <a:srgbClr val="0000FF"/>
                        </a:solidFill>
                      </a:endParaRPr>
                    </a:p>
                  </a:txBody>
                  <a:tcPr marT="45733" marB="45733"/>
                </a:tc>
              </a:tr>
            </a:tbl>
          </a:graphicData>
        </a:graphic>
      </p:graphicFrame>
    </p:spTree>
    <p:extLst>
      <p:ext uri="{BB962C8B-B14F-4D97-AF65-F5344CB8AC3E}">
        <p14:creationId xmlns:p14="http://schemas.microsoft.com/office/powerpoint/2010/main" val="37045631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6600"/>
                </a:solidFill>
              </a:rPr>
              <a:t>Vacunas</a:t>
            </a:r>
            <a:endParaRPr lang="es-ES" dirty="0">
              <a:solidFill>
                <a:srgbClr val="FF6600"/>
              </a:solidFill>
            </a:endParaRPr>
          </a:p>
        </p:txBody>
      </p:sp>
      <p:pic>
        <p:nvPicPr>
          <p:cNvPr id="7" name="Imagen 6"/>
          <p:cNvPicPr>
            <a:picLocks noChangeAspect="1"/>
          </p:cNvPicPr>
          <p:nvPr/>
        </p:nvPicPr>
        <p:blipFill>
          <a:blip r:embed="rId2"/>
          <a:stretch>
            <a:fillRect/>
          </a:stretch>
        </p:blipFill>
        <p:spPr>
          <a:xfrm>
            <a:off x="5905500" y="-104773"/>
            <a:ext cx="3238500" cy="3035300"/>
          </a:xfrm>
          <a:prstGeom prst="rect">
            <a:avLst/>
          </a:prstGeom>
        </p:spPr>
      </p:pic>
      <p:pic>
        <p:nvPicPr>
          <p:cNvPr id="8" name="Imagen 7"/>
          <p:cNvPicPr>
            <a:picLocks noChangeAspect="1"/>
          </p:cNvPicPr>
          <p:nvPr/>
        </p:nvPicPr>
        <p:blipFill>
          <a:blip r:embed="rId3"/>
          <a:stretch>
            <a:fillRect/>
          </a:stretch>
        </p:blipFill>
        <p:spPr>
          <a:xfrm>
            <a:off x="446559" y="2137245"/>
            <a:ext cx="6201816" cy="4538868"/>
          </a:xfrm>
          <a:prstGeom prst="rect">
            <a:avLst/>
          </a:prstGeom>
        </p:spPr>
      </p:pic>
      <p:sp>
        <p:nvSpPr>
          <p:cNvPr id="9" name="Explosión 1 8"/>
          <p:cNvSpPr/>
          <p:nvPr/>
        </p:nvSpPr>
        <p:spPr>
          <a:xfrm>
            <a:off x="6823984" y="3056529"/>
            <a:ext cx="2218841" cy="2847178"/>
          </a:xfrm>
          <a:prstGeom prst="irregularSeal1">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0" name="CuadroTexto 9"/>
          <p:cNvSpPr txBox="1"/>
          <p:nvPr/>
        </p:nvSpPr>
        <p:spPr>
          <a:xfrm>
            <a:off x="7200770" y="3866023"/>
            <a:ext cx="1594356" cy="923330"/>
          </a:xfrm>
          <a:prstGeom prst="rect">
            <a:avLst/>
          </a:prstGeom>
          <a:noFill/>
        </p:spPr>
        <p:txBody>
          <a:bodyPr wrap="square" rtlCol="0">
            <a:spAutoFit/>
          </a:bodyPr>
          <a:lstStyle/>
          <a:p>
            <a:r>
              <a:rPr lang="es-ES" dirty="0" smtClean="0">
                <a:solidFill>
                  <a:schemeClr val="bg1"/>
                </a:solidFill>
              </a:rPr>
              <a:t>Ojo VHB</a:t>
            </a:r>
          </a:p>
          <a:p>
            <a:r>
              <a:rPr lang="es-ES" dirty="0" smtClean="0">
                <a:solidFill>
                  <a:schemeClr val="bg1"/>
                </a:solidFill>
              </a:rPr>
              <a:t>Revacunar si anti-</a:t>
            </a:r>
            <a:r>
              <a:rPr lang="es-ES" dirty="0" err="1" smtClean="0">
                <a:solidFill>
                  <a:schemeClr val="bg1"/>
                </a:solidFill>
              </a:rPr>
              <a:t>HBs</a:t>
            </a:r>
            <a:r>
              <a:rPr lang="es-ES" dirty="0" smtClean="0">
                <a:solidFill>
                  <a:schemeClr val="bg1"/>
                </a:solidFill>
              </a:rPr>
              <a:t> &lt; 100</a:t>
            </a:r>
            <a:endParaRPr lang="es-ES" dirty="0">
              <a:solidFill>
                <a:schemeClr val="bg1"/>
              </a:solidFill>
            </a:endParaRPr>
          </a:p>
        </p:txBody>
      </p:sp>
      <p:sp>
        <p:nvSpPr>
          <p:cNvPr id="11" name="Text Box 20"/>
          <p:cNvSpPr txBox="1">
            <a:spLocks noChangeArrowheads="1"/>
          </p:cNvSpPr>
          <p:nvPr/>
        </p:nvSpPr>
        <p:spPr bwMode="auto">
          <a:xfrm>
            <a:off x="0" y="6548042"/>
            <a:ext cx="9116450"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buSzPct val="100000"/>
            </a:pPr>
            <a:r>
              <a:rPr lang="es-ES" altLang="es-ES_tradnl" sz="1400" i="1" dirty="0" err="1" smtClean="0">
                <a:solidFill>
                  <a:srgbClr val="000000"/>
                </a:solidFill>
              </a:rPr>
              <a:t>https</a:t>
            </a:r>
            <a:r>
              <a:rPr lang="es-ES" altLang="es-ES_tradnl" sz="1400" i="1" dirty="0">
                <a:solidFill>
                  <a:srgbClr val="000000"/>
                </a:solidFill>
              </a:rPr>
              <a:t>://</a:t>
            </a:r>
            <a:r>
              <a:rPr lang="es-ES" altLang="es-ES_tradnl" sz="1400" i="1" dirty="0" err="1">
                <a:solidFill>
                  <a:srgbClr val="000000"/>
                </a:solidFill>
              </a:rPr>
              <a:t>www.educainflamatoria.com</a:t>
            </a:r>
            <a:r>
              <a:rPr lang="es-ES" altLang="es-ES_tradnl" sz="1400" i="1" dirty="0">
                <a:solidFill>
                  <a:srgbClr val="000000"/>
                </a:solidFill>
              </a:rPr>
              <a:t>/vacunacion-y-algortimos-de-actuacion-en-enfermedad-inflamatoria-intestinal</a:t>
            </a:r>
          </a:p>
        </p:txBody>
      </p:sp>
    </p:spTree>
    <p:extLst>
      <p:ext uri="{BB962C8B-B14F-4D97-AF65-F5344CB8AC3E}">
        <p14:creationId xmlns:p14="http://schemas.microsoft.com/office/powerpoint/2010/main" val="38908084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539750" y="333375"/>
            <a:ext cx="76866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n-US" altLang="es-ES_tradnl" sz="4400" dirty="0" err="1" smtClean="0">
                <a:solidFill>
                  <a:srgbClr val="333399"/>
                </a:solidFill>
              </a:rPr>
              <a:t>Monitorizar</a:t>
            </a:r>
            <a:r>
              <a:rPr lang="en-US" altLang="es-ES_tradnl" sz="4400" dirty="0" smtClean="0">
                <a:solidFill>
                  <a:srgbClr val="333399"/>
                </a:solidFill>
              </a:rPr>
              <a:t> </a:t>
            </a:r>
            <a:r>
              <a:rPr lang="en-US" altLang="es-ES_tradnl" sz="4400" dirty="0" err="1" smtClean="0">
                <a:solidFill>
                  <a:srgbClr val="333399"/>
                </a:solidFill>
              </a:rPr>
              <a:t>para</a:t>
            </a:r>
            <a:r>
              <a:rPr lang="en-US" altLang="es-ES_tradnl" sz="4400" dirty="0" smtClean="0">
                <a:solidFill>
                  <a:srgbClr val="333399"/>
                </a:solidFill>
              </a:rPr>
              <a:t> </a:t>
            </a:r>
            <a:r>
              <a:rPr lang="en-US" altLang="es-ES_tradnl" sz="4400" dirty="0" err="1" smtClean="0">
                <a:solidFill>
                  <a:srgbClr val="333399"/>
                </a:solidFill>
              </a:rPr>
              <a:t>evitar</a:t>
            </a:r>
            <a:r>
              <a:rPr lang="en-US" altLang="es-ES_tradnl" sz="4400" dirty="0" smtClean="0">
                <a:solidFill>
                  <a:srgbClr val="333399"/>
                </a:solidFill>
              </a:rPr>
              <a:t> </a:t>
            </a:r>
            <a:r>
              <a:rPr lang="en-US" altLang="es-ES_tradnl" sz="4400" dirty="0" err="1" smtClean="0">
                <a:solidFill>
                  <a:srgbClr val="333399"/>
                </a:solidFill>
              </a:rPr>
              <a:t>progresión</a:t>
            </a:r>
            <a:endParaRPr lang="en-US" altLang="es-ES_tradnl" sz="4400" dirty="0">
              <a:solidFill>
                <a:srgbClr val="333399"/>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85875"/>
            <a:ext cx="6858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1115616" y="6485489"/>
            <a:ext cx="441007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n-US" altLang="es-ES_tradnl" sz="1600" b="1" dirty="0" err="1">
                <a:solidFill>
                  <a:srgbClr val="000000"/>
                </a:solidFill>
              </a:rPr>
              <a:t>Pariente</a:t>
            </a:r>
            <a:r>
              <a:rPr lang="en-US" altLang="es-ES_tradnl" sz="1600" b="1" dirty="0">
                <a:solidFill>
                  <a:srgbClr val="000000"/>
                </a:solidFill>
              </a:rPr>
              <a:t>, et al. </a:t>
            </a:r>
            <a:r>
              <a:rPr lang="en-US" altLang="es-ES_tradnl" sz="1600" b="1" i="1" dirty="0" err="1">
                <a:solidFill>
                  <a:srgbClr val="000000"/>
                </a:solidFill>
              </a:rPr>
              <a:t>Inflamm</a:t>
            </a:r>
            <a:r>
              <a:rPr lang="en-US" altLang="es-ES_tradnl" sz="1600" b="1" i="1" dirty="0">
                <a:solidFill>
                  <a:srgbClr val="000000"/>
                </a:solidFill>
              </a:rPr>
              <a:t> Bowel Dis</a:t>
            </a:r>
            <a:r>
              <a:rPr lang="en-US" altLang="es-ES_tradnl" sz="1600" b="1" dirty="0">
                <a:solidFill>
                  <a:srgbClr val="000000"/>
                </a:solidFill>
              </a:rPr>
              <a:t>. 2011</a:t>
            </a:r>
          </a:p>
        </p:txBody>
      </p:sp>
      <p:sp>
        <p:nvSpPr>
          <p:cNvPr id="31748" name="Text Box 4"/>
          <p:cNvSpPr txBox="1">
            <a:spLocks noChangeArrowheads="1"/>
          </p:cNvSpPr>
          <p:nvPr/>
        </p:nvSpPr>
        <p:spPr bwMode="auto">
          <a:xfrm rot="-5400000">
            <a:off x="-388938" y="3995738"/>
            <a:ext cx="2574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n-US" altLang="es-ES_tradnl" sz="1800">
                <a:solidFill>
                  <a:srgbClr val="000000"/>
                </a:solidFill>
              </a:rPr>
              <a:t>Enfermedad invalidante</a:t>
            </a:r>
          </a:p>
        </p:txBody>
      </p:sp>
    </p:spTree>
    <p:extLst>
      <p:ext uri="{BB962C8B-B14F-4D97-AF65-F5344CB8AC3E}">
        <p14:creationId xmlns:p14="http://schemas.microsoft.com/office/powerpoint/2010/main" val="10983646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6"/>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1747"/>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ítulo 1"/>
          <p:cNvSpPr>
            <a:spLocks noGrp="1"/>
          </p:cNvSpPr>
          <p:nvPr>
            <p:ph type="title"/>
          </p:nvPr>
        </p:nvSpPr>
        <p:spPr/>
        <p:txBody>
          <a:bodyPr/>
          <a:lstStyle/>
          <a:p>
            <a:r>
              <a:rPr lang="es-ES" altLang="es-ES_tradnl" dirty="0" smtClean="0">
                <a:solidFill>
                  <a:srgbClr val="FF0000"/>
                </a:solidFill>
                <a:ea typeface="ＭＳ Ｐゴシック" charset="-128"/>
              </a:rPr>
              <a:t>Predictor de actividad</a:t>
            </a:r>
            <a:endParaRPr lang="es-ES" altLang="es-ES_tradnl" dirty="0">
              <a:solidFill>
                <a:srgbClr val="FF0000"/>
              </a:solidFill>
              <a:ea typeface="ＭＳ Ｐゴシック" charset="-128"/>
            </a:endParaRPr>
          </a:p>
        </p:txBody>
      </p:sp>
      <p:sp>
        <p:nvSpPr>
          <p:cNvPr id="47106" name="Marcador de contenido 2"/>
          <p:cNvSpPr>
            <a:spLocks noGrp="1"/>
          </p:cNvSpPr>
          <p:nvPr>
            <p:ph idx="1"/>
          </p:nvPr>
        </p:nvSpPr>
        <p:spPr/>
        <p:txBody>
          <a:bodyPr/>
          <a:lstStyle/>
          <a:p>
            <a:r>
              <a:rPr lang="es-ES" altLang="es-ES_tradnl" sz="1800">
                <a:ea typeface="ＭＳ Ｐゴシック" charset="-128"/>
              </a:rPr>
              <a:t>En los pacientes con EII con tratamiento de mantenimiento con Infliximab y Adalimumab a dosis estable, la concentración de calprotectina fecal puede predecir recidiva de la enfermedad, y sobre todo, remisión clínica</a:t>
            </a:r>
          </a:p>
          <a:p>
            <a:endParaRPr lang="es-ES" altLang="es-ES_tradnl">
              <a:ea typeface="ＭＳ Ｐゴシック" charset="-128"/>
            </a:endParaRPr>
          </a:p>
        </p:txBody>
      </p:sp>
      <p:pic>
        <p:nvPicPr>
          <p:cNvPr id="47107" name="3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708275"/>
            <a:ext cx="3600450" cy="26876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7108" name="5 CuadroTexto"/>
          <p:cNvSpPr txBox="1">
            <a:spLocks noChangeArrowheads="1"/>
          </p:cNvSpPr>
          <p:nvPr/>
        </p:nvSpPr>
        <p:spPr bwMode="auto">
          <a:xfrm>
            <a:off x="2124075" y="5229225"/>
            <a:ext cx="863600" cy="369888"/>
          </a:xfrm>
          <a:prstGeom prst="rect">
            <a:avLst/>
          </a:prstGeom>
          <a:solidFill>
            <a:schemeClr val="bg1"/>
          </a:solidFill>
          <a:ln w="31750">
            <a:solidFill>
              <a:srgbClr val="FF0000"/>
            </a:solidFill>
            <a:miter lim="800000"/>
            <a:headEnd/>
            <a:tailEnd/>
          </a:ln>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s-ES" altLang="es-ES_tradnl" sz="1800" b="1"/>
              <a:t>  </a:t>
            </a:r>
            <a:r>
              <a:rPr lang="es-ES" altLang="es-ES_tradnl" sz="1200" b="1"/>
              <a:t>BROTE</a:t>
            </a:r>
            <a:endParaRPr lang="gl-ES" altLang="es-ES_tradnl" sz="1200" b="1"/>
          </a:p>
        </p:txBody>
      </p:sp>
      <p:sp>
        <p:nvSpPr>
          <p:cNvPr id="47109" name="7 CuadroTexto"/>
          <p:cNvSpPr txBox="1">
            <a:spLocks noChangeArrowheads="1"/>
          </p:cNvSpPr>
          <p:nvPr/>
        </p:nvSpPr>
        <p:spPr bwMode="auto">
          <a:xfrm>
            <a:off x="1547813" y="5084763"/>
            <a:ext cx="5032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200"/>
              <a:t>NO</a:t>
            </a:r>
            <a:endParaRPr lang="gl-ES" altLang="es-ES_tradnl" sz="1200"/>
          </a:p>
        </p:txBody>
      </p:sp>
      <p:sp>
        <p:nvSpPr>
          <p:cNvPr id="47110" name="6 CuadroTexto"/>
          <p:cNvSpPr txBox="1">
            <a:spLocks noChangeArrowheads="1"/>
          </p:cNvSpPr>
          <p:nvPr/>
        </p:nvSpPr>
        <p:spPr bwMode="auto">
          <a:xfrm>
            <a:off x="3203575" y="5084763"/>
            <a:ext cx="50482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200"/>
              <a:t>SI</a:t>
            </a:r>
            <a:endParaRPr lang="gl-ES" altLang="es-ES_tradnl" sz="1200"/>
          </a:p>
        </p:txBody>
      </p:sp>
      <p:sp>
        <p:nvSpPr>
          <p:cNvPr id="47111" name="16 CuadroTexto"/>
          <p:cNvSpPr txBox="1">
            <a:spLocks noChangeArrowheads="1"/>
          </p:cNvSpPr>
          <p:nvPr/>
        </p:nvSpPr>
        <p:spPr bwMode="auto">
          <a:xfrm>
            <a:off x="1116013" y="5732463"/>
            <a:ext cx="3167062" cy="738187"/>
          </a:xfrm>
          <a:prstGeom prst="rect">
            <a:avLst/>
          </a:prstGeom>
          <a:solidFill>
            <a:schemeClr val="bg1"/>
          </a:solidFill>
          <a:ln w="31750">
            <a:solidFill>
              <a:schemeClr val="accent2"/>
            </a:solidFill>
            <a:miter lim="800000"/>
            <a:headEnd/>
            <a:tailEnd/>
          </a:ln>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400" b="1"/>
              <a:t> Calprotectina fecal &gt; 160 µg/g</a:t>
            </a:r>
          </a:p>
          <a:p>
            <a:pPr eaLnBrk="1" hangingPunct="1">
              <a:spcBef>
                <a:spcPct val="0"/>
              </a:spcBef>
              <a:buFontTx/>
              <a:buNone/>
            </a:pPr>
            <a:r>
              <a:rPr lang="es-ES" altLang="es-ES_tradnl" sz="1400" b="1"/>
              <a:t>Sensibilidad 91,7%  (VPN 100%)</a:t>
            </a:r>
          </a:p>
          <a:p>
            <a:pPr eaLnBrk="1" hangingPunct="1">
              <a:spcBef>
                <a:spcPct val="0"/>
              </a:spcBef>
              <a:buFontTx/>
              <a:buNone/>
            </a:pPr>
            <a:r>
              <a:rPr lang="es-ES" altLang="es-ES_tradnl" sz="1400" b="1"/>
              <a:t>Especificidad 96,1% </a:t>
            </a:r>
            <a:endParaRPr lang="gl-ES" altLang="es-ES_tradnl" sz="1400" b="1"/>
          </a:p>
        </p:txBody>
      </p:sp>
      <p:sp>
        <p:nvSpPr>
          <p:cNvPr id="47112" name="10 CuadroTexto"/>
          <p:cNvSpPr txBox="1">
            <a:spLocks noChangeArrowheads="1"/>
          </p:cNvSpPr>
          <p:nvPr/>
        </p:nvSpPr>
        <p:spPr bwMode="auto">
          <a:xfrm>
            <a:off x="2916238" y="3068638"/>
            <a:ext cx="7921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200">
                <a:solidFill>
                  <a:srgbClr val="FF3300"/>
                </a:solidFill>
              </a:rPr>
              <a:t>332 µg/g</a:t>
            </a:r>
            <a:endParaRPr lang="gl-ES" altLang="es-ES_tradnl" sz="1200">
              <a:solidFill>
                <a:srgbClr val="FF3300"/>
              </a:solidFill>
            </a:endParaRPr>
          </a:p>
        </p:txBody>
      </p:sp>
      <p:sp>
        <p:nvSpPr>
          <p:cNvPr id="47113" name="9 CuadroTexto"/>
          <p:cNvSpPr txBox="1">
            <a:spLocks noChangeArrowheads="1"/>
          </p:cNvSpPr>
          <p:nvPr/>
        </p:nvSpPr>
        <p:spPr bwMode="auto">
          <a:xfrm rot="-5400000">
            <a:off x="-639763" y="3816351"/>
            <a:ext cx="2295525" cy="368300"/>
          </a:xfrm>
          <a:prstGeom prst="rect">
            <a:avLst/>
          </a:prstGeom>
          <a:solidFill>
            <a:schemeClr val="bg1"/>
          </a:solidFill>
          <a:ln w="31750">
            <a:solidFill>
              <a:srgbClr val="FF0000"/>
            </a:solidFill>
            <a:miter lim="800000"/>
            <a:headEnd/>
            <a:tailEnd/>
          </a:ln>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800" b="1"/>
              <a:t>   </a:t>
            </a:r>
            <a:r>
              <a:rPr lang="es-ES" altLang="es-ES_tradnl" sz="1200" b="1"/>
              <a:t>CALPROTECTINA (µg/g</a:t>
            </a:r>
            <a:r>
              <a:rPr lang="es-ES" altLang="es-ES_tradnl" sz="1800" b="1"/>
              <a:t>)</a:t>
            </a:r>
            <a:endParaRPr lang="gl-ES" altLang="es-ES_tradnl" sz="1800" b="1"/>
          </a:p>
        </p:txBody>
      </p:sp>
      <p:pic>
        <p:nvPicPr>
          <p:cNvPr id="47114" name="Marcador de contenido 16"/>
          <p:cNvPicPr>
            <a:picLocks noChangeAspect="1"/>
          </p:cNvPicPr>
          <p:nvPr/>
        </p:nvPicPr>
        <p:blipFill>
          <a:blip r:embed="rId5">
            <a:extLst>
              <a:ext uri="{28A0092B-C50C-407E-A947-70E740481C1C}">
                <a14:useLocalDpi xmlns:a14="http://schemas.microsoft.com/office/drawing/2010/main" val="0"/>
              </a:ext>
            </a:extLst>
          </a:blip>
          <a:srcRect l="1125" r="-235" b="4231"/>
          <a:stretch>
            <a:fillRect/>
          </a:stretch>
        </p:blipFill>
        <p:spPr bwMode="auto">
          <a:xfrm>
            <a:off x="4868863" y="2708275"/>
            <a:ext cx="3556000" cy="2665413"/>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47115" name="7 CuadroTexto"/>
          <p:cNvSpPr txBox="1">
            <a:spLocks noChangeArrowheads="1"/>
          </p:cNvSpPr>
          <p:nvPr/>
        </p:nvSpPr>
        <p:spPr bwMode="auto">
          <a:xfrm>
            <a:off x="5795963" y="5084763"/>
            <a:ext cx="50482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200"/>
              <a:t>NO</a:t>
            </a:r>
            <a:endParaRPr lang="gl-ES" altLang="es-ES_tradnl" sz="1200"/>
          </a:p>
        </p:txBody>
      </p:sp>
      <p:sp>
        <p:nvSpPr>
          <p:cNvPr id="47116" name="6 CuadroTexto"/>
          <p:cNvSpPr txBox="1">
            <a:spLocks noChangeArrowheads="1"/>
          </p:cNvSpPr>
          <p:nvPr/>
        </p:nvSpPr>
        <p:spPr bwMode="auto">
          <a:xfrm>
            <a:off x="7308850" y="5084763"/>
            <a:ext cx="5762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200"/>
              <a:t>SI</a:t>
            </a:r>
            <a:endParaRPr lang="gl-ES" altLang="es-ES_tradnl" sz="1200"/>
          </a:p>
        </p:txBody>
      </p:sp>
      <p:sp>
        <p:nvSpPr>
          <p:cNvPr id="47117" name="5 CuadroTexto"/>
          <p:cNvSpPr txBox="1">
            <a:spLocks noChangeArrowheads="1"/>
          </p:cNvSpPr>
          <p:nvPr/>
        </p:nvSpPr>
        <p:spPr bwMode="auto">
          <a:xfrm>
            <a:off x="6372225" y="5157788"/>
            <a:ext cx="863600" cy="368300"/>
          </a:xfrm>
          <a:prstGeom prst="rect">
            <a:avLst/>
          </a:prstGeom>
          <a:solidFill>
            <a:schemeClr val="bg1"/>
          </a:solidFill>
          <a:ln w="31750">
            <a:solidFill>
              <a:srgbClr val="FF0000"/>
            </a:solidFill>
            <a:miter lim="800000"/>
            <a:headEnd/>
            <a:tailEnd/>
          </a:ln>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s-ES" altLang="es-ES_tradnl" sz="1800" b="1"/>
              <a:t>  </a:t>
            </a:r>
            <a:r>
              <a:rPr lang="es-ES" altLang="es-ES_tradnl" sz="1200" b="1"/>
              <a:t>BROTE</a:t>
            </a:r>
            <a:endParaRPr lang="gl-ES" altLang="es-ES_tradnl" sz="1200" b="1"/>
          </a:p>
        </p:txBody>
      </p:sp>
      <p:sp>
        <p:nvSpPr>
          <p:cNvPr id="47118" name="9 CuadroTexto"/>
          <p:cNvSpPr txBox="1">
            <a:spLocks noChangeArrowheads="1"/>
          </p:cNvSpPr>
          <p:nvPr/>
        </p:nvSpPr>
        <p:spPr bwMode="auto">
          <a:xfrm rot="-5400000">
            <a:off x="3680619" y="3815557"/>
            <a:ext cx="2295525" cy="369887"/>
          </a:xfrm>
          <a:prstGeom prst="rect">
            <a:avLst/>
          </a:prstGeom>
          <a:solidFill>
            <a:schemeClr val="bg1"/>
          </a:solidFill>
          <a:ln w="31750">
            <a:solidFill>
              <a:srgbClr val="FF0000"/>
            </a:solidFill>
            <a:miter lim="800000"/>
            <a:headEnd/>
            <a:tailEnd/>
          </a:ln>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800" b="1"/>
              <a:t>   </a:t>
            </a:r>
            <a:r>
              <a:rPr lang="es-ES" altLang="es-ES_tradnl" sz="1200" b="1"/>
              <a:t>CALPROTECTINA (µg/g</a:t>
            </a:r>
            <a:r>
              <a:rPr lang="es-ES" altLang="es-ES_tradnl" sz="1800" b="1"/>
              <a:t>)</a:t>
            </a:r>
            <a:endParaRPr lang="gl-ES" altLang="es-ES_tradnl" sz="1800" b="1"/>
          </a:p>
        </p:txBody>
      </p:sp>
      <p:sp>
        <p:nvSpPr>
          <p:cNvPr id="47119" name="CuadroTexto 16"/>
          <p:cNvSpPr txBox="1">
            <a:spLocks noChangeArrowheads="1"/>
          </p:cNvSpPr>
          <p:nvPr/>
        </p:nvSpPr>
        <p:spPr bwMode="auto">
          <a:xfrm>
            <a:off x="7091363" y="2781300"/>
            <a:ext cx="13684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200" b="1"/>
              <a:t> 803 </a:t>
            </a:r>
            <a:r>
              <a:rPr lang="en-GB" altLang="es-ES_tradnl" sz="1200" b="1"/>
              <a:t>μg/g</a:t>
            </a:r>
            <a:r>
              <a:rPr lang="es-ES" altLang="es-ES_tradnl" sz="1200" b="1"/>
              <a:t> </a:t>
            </a:r>
          </a:p>
        </p:txBody>
      </p:sp>
      <p:sp>
        <p:nvSpPr>
          <p:cNvPr id="47120" name="16 CuadroTexto"/>
          <p:cNvSpPr txBox="1">
            <a:spLocks noChangeArrowheads="1"/>
          </p:cNvSpPr>
          <p:nvPr/>
        </p:nvSpPr>
        <p:spPr bwMode="auto">
          <a:xfrm>
            <a:off x="5003800" y="5805488"/>
            <a:ext cx="2808288" cy="738187"/>
          </a:xfrm>
          <a:prstGeom prst="rect">
            <a:avLst/>
          </a:prstGeom>
          <a:solidFill>
            <a:schemeClr val="bg1"/>
          </a:solidFill>
          <a:ln w="31750">
            <a:solidFill>
              <a:schemeClr val="accent2"/>
            </a:solidFill>
            <a:miter lim="800000"/>
            <a:headEnd/>
            <a:tailEnd/>
          </a:ln>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s-ES" altLang="es-ES_tradnl" sz="1400" b="1"/>
              <a:t> Calprotectina fecal &gt; 204 µg/g</a:t>
            </a:r>
          </a:p>
          <a:p>
            <a:pPr eaLnBrk="1" hangingPunct="1">
              <a:spcBef>
                <a:spcPct val="0"/>
              </a:spcBef>
              <a:buFontTx/>
              <a:buNone/>
            </a:pPr>
            <a:r>
              <a:rPr lang="es-ES" altLang="es-ES_tradnl" sz="1400" b="1"/>
              <a:t>Sensibilidad 100% (VPN 100%)</a:t>
            </a:r>
          </a:p>
          <a:p>
            <a:pPr eaLnBrk="1" hangingPunct="1">
              <a:spcBef>
                <a:spcPct val="0"/>
              </a:spcBef>
              <a:buFontTx/>
              <a:buNone/>
            </a:pPr>
            <a:r>
              <a:rPr lang="es-ES" altLang="es-ES_tradnl" sz="1400" b="1"/>
              <a:t>Especificidad 82,9% </a:t>
            </a:r>
            <a:endParaRPr lang="gl-ES" altLang="es-ES_tradnl" sz="1400" b="1"/>
          </a:p>
        </p:txBody>
      </p:sp>
      <p:sp>
        <p:nvSpPr>
          <p:cNvPr id="47121" name="Text Box 8"/>
          <p:cNvSpPr txBox="1">
            <a:spLocks noChangeArrowheads="1"/>
          </p:cNvSpPr>
          <p:nvPr/>
        </p:nvSpPr>
        <p:spPr bwMode="auto">
          <a:xfrm>
            <a:off x="3348038" y="6597650"/>
            <a:ext cx="5795962" cy="369888"/>
          </a:xfrm>
          <a:prstGeom prst="rect">
            <a:avLst/>
          </a:prstGeom>
          <a:solidFill>
            <a:schemeClr val="bg1">
              <a:alpha val="9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eaLnBrk="1" hangingPunct="1">
              <a:spcBef>
                <a:spcPct val="0"/>
              </a:spcBef>
              <a:buFontTx/>
              <a:buNone/>
            </a:pPr>
            <a:endParaRPr lang="es-ES_tradnl" altLang="es-ES_tradnl" sz="1800"/>
          </a:p>
        </p:txBody>
      </p:sp>
      <p:sp>
        <p:nvSpPr>
          <p:cNvPr id="47122" name="Text Box 8"/>
          <p:cNvSpPr txBox="1">
            <a:spLocks noChangeArrowheads="1"/>
          </p:cNvSpPr>
          <p:nvPr/>
        </p:nvSpPr>
        <p:spPr bwMode="auto">
          <a:xfrm>
            <a:off x="971550" y="6608763"/>
            <a:ext cx="7704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ea typeface="ＭＳ Ｐゴシック" charset="-128"/>
              </a:defRPr>
            </a:lvl1pPr>
            <a:lvl2pPr marL="742950" indent="-285750">
              <a:spcBef>
                <a:spcPct val="20000"/>
              </a:spcBef>
              <a:buBlip>
                <a:blip r:embed="rId4"/>
              </a:buBlip>
              <a:defRPr sz="2800">
                <a:solidFill>
                  <a:schemeClr val="accent2"/>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accent2"/>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s-ES" altLang="es-ES_tradnl" sz="1200"/>
              <a:t>Ferreiro.</a:t>
            </a:r>
            <a:r>
              <a:rPr lang="es-ES" altLang="es-ES_tradnl" sz="1200" i="0"/>
              <a:t>  J Clin Gastroenterol 2016; 50: 147-151.                Ferreiro. Scand J Gastroenterol 2016; 51: 442-7.</a:t>
            </a:r>
          </a:p>
        </p:txBody>
      </p:sp>
    </p:spTree>
    <p:extLst>
      <p:ext uri="{BB962C8B-B14F-4D97-AF65-F5344CB8AC3E}">
        <p14:creationId xmlns:p14="http://schemas.microsoft.com/office/powerpoint/2010/main" val="4192935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4400" dirty="0" smtClean="0">
                <a:solidFill>
                  <a:srgbClr val="FF0000"/>
                </a:solidFill>
              </a:rPr>
              <a:t>FUTURO- Presente</a:t>
            </a:r>
            <a:r>
              <a:rPr lang="es-ES" altLang="es-ES_tradnl" sz="4400" dirty="0">
                <a:solidFill>
                  <a:srgbClr val="FF0000"/>
                </a:solidFill>
              </a:rPr>
              <a:t/>
            </a:r>
            <a:br>
              <a:rPr lang="es-ES" altLang="es-ES_tradnl" sz="4400" dirty="0">
                <a:solidFill>
                  <a:srgbClr val="FF0000"/>
                </a:solidFill>
              </a:rPr>
            </a:br>
            <a:r>
              <a:rPr lang="es-ES" altLang="es-ES_tradnl" sz="3600" dirty="0" err="1">
                <a:solidFill>
                  <a:srgbClr val="FF0000"/>
                </a:solidFill>
              </a:rPr>
              <a:t>IBDoc</a:t>
            </a:r>
            <a:endParaRPr lang="es-ES" altLang="es-ES_tradnl" sz="3600" dirty="0">
              <a:solidFill>
                <a:srgbClr val="FF0000"/>
              </a:solidFill>
            </a:endParaRPr>
          </a:p>
        </p:txBody>
      </p:sp>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l="4239" t="729" b="729"/>
          <a:stretch>
            <a:fillRect/>
          </a:stretch>
        </p:blipFill>
        <p:spPr bwMode="auto">
          <a:xfrm>
            <a:off x="323850" y="1600200"/>
            <a:ext cx="7820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3"/>
          <p:cNvSpPr txBox="1">
            <a:spLocks noChangeArrowheads="1"/>
          </p:cNvSpPr>
          <p:nvPr/>
        </p:nvSpPr>
        <p:spPr bwMode="auto">
          <a:xfrm>
            <a:off x="539750" y="2217738"/>
            <a:ext cx="2232025" cy="1008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2000" b="1" i="1">
                <a:solidFill>
                  <a:srgbClr val="000000"/>
                </a:solidFill>
              </a:rPr>
              <a:t>Dispositivo  de extracción</a:t>
            </a:r>
          </a:p>
          <a:p>
            <a:pPr eaLnBrk="1" hangingPunct="1">
              <a:buSzPct val="100000"/>
            </a:pPr>
            <a:r>
              <a:rPr lang="es-ES" altLang="es-ES_tradnl" sz="2000" b="1" i="1">
                <a:solidFill>
                  <a:srgbClr val="000000"/>
                </a:solidFill>
              </a:rPr>
              <a:t> </a:t>
            </a:r>
          </a:p>
        </p:txBody>
      </p:sp>
      <p:sp>
        <p:nvSpPr>
          <p:cNvPr id="126980" name="Text Box 4"/>
          <p:cNvSpPr txBox="1">
            <a:spLocks noChangeArrowheads="1"/>
          </p:cNvSpPr>
          <p:nvPr/>
        </p:nvSpPr>
        <p:spPr bwMode="auto">
          <a:xfrm>
            <a:off x="179388" y="5692775"/>
            <a:ext cx="2232025" cy="398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2000" b="1" i="1">
                <a:solidFill>
                  <a:srgbClr val="000000"/>
                </a:solidFill>
              </a:rPr>
              <a:t>Instrucciones</a:t>
            </a:r>
          </a:p>
        </p:txBody>
      </p:sp>
      <p:sp>
        <p:nvSpPr>
          <p:cNvPr id="126981" name="Text Box 5"/>
          <p:cNvSpPr txBox="1">
            <a:spLocks noChangeArrowheads="1"/>
          </p:cNvSpPr>
          <p:nvPr/>
        </p:nvSpPr>
        <p:spPr bwMode="auto">
          <a:xfrm>
            <a:off x="2484438" y="6165850"/>
            <a:ext cx="2592387" cy="398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2000" b="1" i="1">
                <a:solidFill>
                  <a:srgbClr val="000000"/>
                </a:solidFill>
              </a:rPr>
              <a:t>Casete de prueba</a:t>
            </a:r>
          </a:p>
        </p:txBody>
      </p:sp>
      <p:sp>
        <p:nvSpPr>
          <p:cNvPr id="126982" name="Text Box 6"/>
          <p:cNvSpPr txBox="1">
            <a:spLocks noChangeArrowheads="1"/>
          </p:cNvSpPr>
          <p:nvPr/>
        </p:nvSpPr>
        <p:spPr bwMode="auto">
          <a:xfrm>
            <a:off x="6300788" y="6165850"/>
            <a:ext cx="2592387" cy="703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2000" b="1" i="1">
                <a:solidFill>
                  <a:srgbClr val="000000"/>
                </a:solidFill>
              </a:rPr>
              <a:t>Tarjeta de prueba (cámara)</a:t>
            </a:r>
          </a:p>
        </p:txBody>
      </p:sp>
      <p:sp>
        <p:nvSpPr>
          <p:cNvPr id="126983" name="Text Box 7"/>
          <p:cNvSpPr txBox="1">
            <a:spLocks noChangeArrowheads="1"/>
          </p:cNvSpPr>
          <p:nvPr/>
        </p:nvSpPr>
        <p:spPr bwMode="auto">
          <a:xfrm>
            <a:off x="7170738" y="2349500"/>
            <a:ext cx="1793875" cy="398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2000" b="1" i="1">
                <a:solidFill>
                  <a:srgbClr val="000000"/>
                </a:solidFill>
              </a:rPr>
              <a:t>Smartphone</a:t>
            </a:r>
          </a:p>
        </p:txBody>
      </p:sp>
    </p:spTree>
    <p:extLst>
      <p:ext uri="{BB962C8B-B14F-4D97-AF65-F5344CB8AC3E}">
        <p14:creationId xmlns:p14="http://schemas.microsoft.com/office/powerpoint/2010/main" val="24558909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116013" y="1011238"/>
            <a:ext cx="6480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a:solidFill>
                  <a:srgbClr val="000099"/>
                </a:solidFill>
              </a:rPr>
              <a:t>Estrategias de manejo ambulatorio</a:t>
            </a:r>
          </a:p>
        </p:txBody>
      </p:sp>
      <p:sp>
        <p:nvSpPr>
          <p:cNvPr id="139267" name="Text Box 3"/>
          <p:cNvSpPr txBox="1">
            <a:spLocks noChangeArrowheads="1"/>
          </p:cNvSpPr>
          <p:nvPr/>
        </p:nvSpPr>
        <p:spPr bwMode="auto">
          <a:xfrm>
            <a:off x="1493925" y="279731"/>
            <a:ext cx="4852987" cy="520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2800" dirty="0">
                <a:solidFill>
                  <a:srgbClr val="FFFFFF"/>
                </a:solidFill>
              </a:rPr>
              <a:t>Atención especializada en EII</a:t>
            </a:r>
          </a:p>
        </p:txBody>
      </p:sp>
      <p:sp>
        <p:nvSpPr>
          <p:cNvPr id="139268" name="Rectangle 4"/>
          <p:cNvSpPr>
            <a:spLocks noChangeArrowheads="1"/>
          </p:cNvSpPr>
          <p:nvPr/>
        </p:nvSpPr>
        <p:spPr bwMode="auto">
          <a:xfrm>
            <a:off x="827088" y="2620963"/>
            <a:ext cx="7239000" cy="152400"/>
          </a:xfrm>
          <a:prstGeom prst="rect">
            <a:avLst/>
          </a:prstGeom>
          <a:solidFill>
            <a:srgbClr val="0000FF"/>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69" name="Rectangle 5"/>
          <p:cNvSpPr>
            <a:spLocks noChangeArrowheads="1"/>
          </p:cNvSpPr>
          <p:nvPr/>
        </p:nvSpPr>
        <p:spPr bwMode="auto">
          <a:xfrm>
            <a:off x="3036888" y="2239963"/>
            <a:ext cx="152400" cy="381000"/>
          </a:xfrm>
          <a:prstGeom prst="rect">
            <a:avLst/>
          </a:prstGeom>
          <a:solidFill>
            <a:srgbClr val="92D050"/>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70" name="AutoShape 6"/>
          <p:cNvSpPr>
            <a:spLocks noChangeArrowheads="1"/>
          </p:cNvSpPr>
          <p:nvPr/>
        </p:nvSpPr>
        <p:spPr bwMode="auto">
          <a:xfrm>
            <a:off x="1665288" y="2849563"/>
            <a:ext cx="152400" cy="533400"/>
          </a:xfrm>
          <a:prstGeom prst="upArrow">
            <a:avLst>
              <a:gd name="adj1" fmla="val 50000"/>
              <a:gd name="adj2" fmla="val 87500"/>
            </a:avLst>
          </a:prstGeom>
          <a:solidFill>
            <a:srgbClr val="0000FF"/>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71" name="AutoShape 7"/>
          <p:cNvSpPr>
            <a:spLocks noChangeArrowheads="1"/>
          </p:cNvSpPr>
          <p:nvPr/>
        </p:nvSpPr>
        <p:spPr bwMode="auto">
          <a:xfrm>
            <a:off x="4560888" y="2849563"/>
            <a:ext cx="152400" cy="533400"/>
          </a:xfrm>
          <a:prstGeom prst="upArrow">
            <a:avLst>
              <a:gd name="adj1" fmla="val 50000"/>
              <a:gd name="adj2" fmla="val 87500"/>
            </a:avLst>
          </a:prstGeom>
          <a:solidFill>
            <a:srgbClr val="0000FF"/>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72" name="AutoShape 8"/>
          <p:cNvSpPr>
            <a:spLocks noChangeArrowheads="1"/>
          </p:cNvSpPr>
          <p:nvPr/>
        </p:nvSpPr>
        <p:spPr bwMode="auto">
          <a:xfrm>
            <a:off x="7532688" y="2849563"/>
            <a:ext cx="152400" cy="533400"/>
          </a:xfrm>
          <a:prstGeom prst="upArrow">
            <a:avLst>
              <a:gd name="adj1" fmla="val 50000"/>
              <a:gd name="adj2" fmla="val 87500"/>
            </a:avLst>
          </a:prstGeom>
          <a:solidFill>
            <a:srgbClr val="0000FF"/>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73" name="Rectangle 9"/>
          <p:cNvSpPr>
            <a:spLocks noChangeArrowheads="1"/>
          </p:cNvSpPr>
          <p:nvPr/>
        </p:nvSpPr>
        <p:spPr bwMode="auto">
          <a:xfrm>
            <a:off x="6084888" y="2239963"/>
            <a:ext cx="152400" cy="381000"/>
          </a:xfrm>
          <a:prstGeom prst="rect">
            <a:avLst/>
          </a:prstGeom>
          <a:solidFill>
            <a:srgbClr val="92D050"/>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74" name="Text Box 10"/>
          <p:cNvSpPr txBox="1">
            <a:spLocks noChangeArrowheads="1"/>
          </p:cNvSpPr>
          <p:nvPr/>
        </p:nvSpPr>
        <p:spPr bwMode="auto">
          <a:xfrm>
            <a:off x="979488" y="3382963"/>
            <a:ext cx="1463675" cy="64293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1800">
                <a:solidFill>
                  <a:srgbClr val="FFFFFF"/>
                </a:solidFill>
              </a:rPr>
              <a:t>Visita programada</a:t>
            </a:r>
          </a:p>
        </p:txBody>
      </p:sp>
      <p:sp>
        <p:nvSpPr>
          <p:cNvPr id="139275" name="Text Box 11"/>
          <p:cNvSpPr txBox="1">
            <a:spLocks noChangeArrowheads="1"/>
          </p:cNvSpPr>
          <p:nvPr/>
        </p:nvSpPr>
        <p:spPr bwMode="auto">
          <a:xfrm>
            <a:off x="3875088" y="3382963"/>
            <a:ext cx="1463675" cy="64293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1800">
                <a:solidFill>
                  <a:srgbClr val="FFFFFF"/>
                </a:solidFill>
              </a:rPr>
              <a:t>Visita programada</a:t>
            </a:r>
          </a:p>
        </p:txBody>
      </p:sp>
      <p:sp>
        <p:nvSpPr>
          <p:cNvPr id="139276" name="Text Box 12"/>
          <p:cNvSpPr txBox="1">
            <a:spLocks noChangeArrowheads="1"/>
          </p:cNvSpPr>
          <p:nvPr/>
        </p:nvSpPr>
        <p:spPr bwMode="auto">
          <a:xfrm>
            <a:off x="6907213" y="3382963"/>
            <a:ext cx="1463675" cy="64293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1800">
                <a:solidFill>
                  <a:srgbClr val="FFFFFF"/>
                </a:solidFill>
              </a:rPr>
              <a:t>Visita programada</a:t>
            </a:r>
          </a:p>
        </p:txBody>
      </p:sp>
      <p:sp>
        <p:nvSpPr>
          <p:cNvPr id="139277" name="Text Box 13"/>
          <p:cNvSpPr txBox="1">
            <a:spLocks noChangeArrowheads="1"/>
          </p:cNvSpPr>
          <p:nvPr/>
        </p:nvSpPr>
        <p:spPr bwMode="auto">
          <a:xfrm>
            <a:off x="2579688" y="1724025"/>
            <a:ext cx="909637" cy="4603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a:solidFill>
                  <a:srgbClr val="FFFFFF"/>
                </a:solidFill>
              </a:rPr>
              <a:t>Brote</a:t>
            </a:r>
          </a:p>
        </p:txBody>
      </p:sp>
      <p:sp>
        <p:nvSpPr>
          <p:cNvPr id="139278" name="Text Box 14"/>
          <p:cNvSpPr txBox="1">
            <a:spLocks noChangeArrowheads="1"/>
          </p:cNvSpPr>
          <p:nvPr/>
        </p:nvSpPr>
        <p:spPr bwMode="auto">
          <a:xfrm>
            <a:off x="5627688" y="1712913"/>
            <a:ext cx="909637" cy="4603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a:solidFill>
                  <a:srgbClr val="FFFFFF"/>
                </a:solidFill>
              </a:rPr>
              <a:t>Brote</a:t>
            </a:r>
          </a:p>
        </p:txBody>
      </p:sp>
      <p:grpSp>
        <p:nvGrpSpPr>
          <p:cNvPr id="106511" name="Group 15"/>
          <p:cNvGrpSpPr>
            <a:grpSpLocks/>
          </p:cNvGrpSpPr>
          <p:nvPr/>
        </p:nvGrpSpPr>
        <p:grpSpPr bwMode="auto">
          <a:xfrm>
            <a:off x="1970088" y="2849563"/>
            <a:ext cx="5332412" cy="2652712"/>
            <a:chOff x="1241" y="1795"/>
            <a:chExt cx="3359" cy="1671"/>
          </a:xfrm>
        </p:grpSpPr>
        <p:sp>
          <p:nvSpPr>
            <p:cNvPr id="139282" name="AutoShape 16"/>
            <p:cNvSpPr>
              <a:spLocks noChangeArrowheads="1"/>
            </p:cNvSpPr>
            <p:nvPr/>
          </p:nvSpPr>
          <p:spPr bwMode="auto">
            <a:xfrm>
              <a:off x="1913" y="1795"/>
              <a:ext cx="95" cy="1103"/>
            </a:xfrm>
            <a:prstGeom prst="downArrow">
              <a:avLst>
                <a:gd name="adj1" fmla="val 50000"/>
                <a:gd name="adj2" fmla="val 290263"/>
              </a:avLst>
            </a:prstGeom>
            <a:solidFill>
              <a:srgbClr val="92D050"/>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83" name="AutoShape 17"/>
            <p:cNvSpPr>
              <a:spLocks noChangeArrowheads="1"/>
            </p:cNvSpPr>
            <p:nvPr/>
          </p:nvSpPr>
          <p:spPr bwMode="auto">
            <a:xfrm>
              <a:off x="3833" y="1795"/>
              <a:ext cx="95" cy="1103"/>
            </a:xfrm>
            <a:prstGeom prst="downArrow">
              <a:avLst>
                <a:gd name="adj1" fmla="val 50000"/>
                <a:gd name="adj2" fmla="val 290263"/>
              </a:avLst>
            </a:prstGeom>
            <a:solidFill>
              <a:srgbClr val="92D050"/>
            </a:solidFill>
            <a:ln w="9360" cap="sq">
              <a:solidFill>
                <a:srgbClr val="000000"/>
              </a:solidFill>
              <a:miter lim="800000"/>
              <a:headEnd/>
              <a:tailEnd/>
            </a:ln>
          </p:spPr>
          <p:txBody>
            <a:bodyPr wrap="none" anchor="ctr"/>
            <a:lstStyle/>
            <a:p>
              <a:pPr eaLnBrk="1" hangingPunct="1">
                <a:buClr>
                  <a:srgbClr val="000000"/>
                </a:buClr>
                <a:buSzPct val="100000"/>
                <a:buFont typeface="Times New Roman" charset="0"/>
                <a:buNone/>
              </a:pPr>
              <a:endParaRPr lang="es-ES_tradnl" altLang="es-ES_tradnl"/>
            </a:p>
          </p:txBody>
        </p:sp>
        <p:sp>
          <p:nvSpPr>
            <p:cNvPr id="139284" name="Text Box 18"/>
            <p:cNvSpPr txBox="1">
              <a:spLocks noChangeArrowheads="1"/>
            </p:cNvSpPr>
            <p:nvPr/>
          </p:nvSpPr>
          <p:spPr bwMode="auto">
            <a:xfrm>
              <a:off x="3161" y="2937"/>
              <a:ext cx="1439" cy="51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a:solidFill>
                    <a:srgbClr val="FFFFFF"/>
                  </a:solidFill>
                </a:rPr>
                <a:t>Visita de acceso libre</a:t>
              </a:r>
            </a:p>
          </p:txBody>
        </p:sp>
        <p:sp>
          <p:nvSpPr>
            <p:cNvPr id="139285" name="Text Box 19"/>
            <p:cNvSpPr txBox="1">
              <a:spLocks noChangeArrowheads="1"/>
            </p:cNvSpPr>
            <p:nvPr/>
          </p:nvSpPr>
          <p:spPr bwMode="auto">
            <a:xfrm>
              <a:off x="1241" y="2947"/>
              <a:ext cx="1439" cy="51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a:solidFill>
                    <a:srgbClr val="FFFFFF"/>
                  </a:solidFill>
                </a:rPr>
                <a:t>Visita de acceso libre</a:t>
              </a:r>
            </a:p>
          </p:txBody>
        </p:sp>
      </p:grpSp>
      <p:sp>
        <p:nvSpPr>
          <p:cNvPr id="139280" name="Text Box 20"/>
          <p:cNvSpPr txBox="1">
            <a:spLocks noChangeArrowheads="1"/>
          </p:cNvSpPr>
          <p:nvPr/>
        </p:nvSpPr>
        <p:spPr bwMode="auto">
          <a:xfrm>
            <a:off x="2339975" y="6165850"/>
            <a:ext cx="64389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1400" i="1" dirty="0">
                <a:solidFill>
                  <a:srgbClr val="000000"/>
                </a:solidFill>
              </a:rPr>
              <a:t>Williams JG. Open </a:t>
            </a:r>
            <a:r>
              <a:rPr lang="es-ES" altLang="es-ES_tradnl" sz="1400" i="1" dirty="0" err="1">
                <a:solidFill>
                  <a:srgbClr val="000000"/>
                </a:solidFill>
              </a:rPr>
              <a:t>access</a:t>
            </a:r>
            <a:r>
              <a:rPr lang="es-ES" altLang="es-ES_tradnl" sz="1400" i="1" dirty="0">
                <a:solidFill>
                  <a:srgbClr val="000000"/>
                </a:solidFill>
              </a:rPr>
              <a:t> </a:t>
            </a:r>
            <a:r>
              <a:rPr lang="es-ES" altLang="es-ES_tradnl" sz="1400" i="1" dirty="0" err="1">
                <a:solidFill>
                  <a:srgbClr val="000000"/>
                </a:solidFill>
              </a:rPr>
              <a:t>follow</a:t>
            </a:r>
            <a:r>
              <a:rPr lang="es-ES" altLang="es-ES_tradnl" sz="1400" i="1" dirty="0">
                <a:solidFill>
                  <a:srgbClr val="000000"/>
                </a:solidFill>
              </a:rPr>
              <a:t> up </a:t>
            </a:r>
            <a:r>
              <a:rPr lang="es-ES" altLang="es-ES_tradnl" sz="1400" i="1" dirty="0" err="1">
                <a:solidFill>
                  <a:srgbClr val="000000"/>
                </a:solidFill>
              </a:rPr>
              <a:t>for</a:t>
            </a:r>
            <a:r>
              <a:rPr lang="es-ES" altLang="es-ES_tradnl" sz="1400" i="1" dirty="0">
                <a:solidFill>
                  <a:srgbClr val="000000"/>
                </a:solidFill>
              </a:rPr>
              <a:t> </a:t>
            </a:r>
            <a:r>
              <a:rPr lang="es-ES" altLang="es-ES_tradnl" sz="1400" i="1" dirty="0" err="1">
                <a:solidFill>
                  <a:srgbClr val="000000"/>
                </a:solidFill>
              </a:rPr>
              <a:t>inflammatory</a:t>
            </a:r>
            <a:r>
              <a:rPr lang="es-ES" altLang="es-ES_tradnl" sz="1400" i="1" dirty="0">
                <a:solidFill>
                  <a:srgbClr val="000000"/>
                </a:solidFill>
              </a:rPr>
              <a:t> </a:t>
            </a:r>
            <a:r>
              <a:rPr lang="es-ES" altLang="es-ES_tradnl" sz="1400" i="1" dirty="0" err="1">
                <a:solidFill>
                  <a:srgbClr val="000000"/>
                </a:solidFill>
              </a:rPr>
              <a:t>bowel</a:t>
            </a:r>
            <a:r>
              <a:rPr lang="es-ES" altLang="es-ES_tradnl" sz="1400" i="1" dirty="0">
                <a:solidFill>
                  <a:srgbClr val="000000"/>
                </a:solidFill>
              </a:rPr>
              <a:t> </a:t>
            </a:r>
            <a:r>
              <a:rPr lang="es-ES" altLang="es-ES_tradnl" sz="1400" i="1" dirty="0" err="1">
                <a:solidFill>
                  <a:srgbClr val="000000"/>
                </a:solidFill>
              </a:rPr>
              <a:t>disease</a:t>
            </a:r>
            <a:r>
              <a:rPr lang="es-ES" altLang="es-ES_tradnl" sz="1400" i="1" dirty="0">
                <a:solidFill>
                  <a:srgbClr val="000000"/>
                </a:solidFill>
              </a:rPr>
              <a:t>. BMJ 2000</a:t>
            </a:r>
          </a:p>
        </p:txBody>
      </p:sp>
      <p:sp>
        <p:nvSpPr>
          <p:cNvPr id="139281" name="Text Box 21"/>
          <p:cNvSpPr txBox="1">
            <a:spLocks noChangeArrowheads="1"/>
          </p:cNvSpPr>
          <p:nvPr/>
        </p:nvSpPr>
        <p:spPr bwMode="auto">
          <a:xfrm>
            <a:off x="1785938" y="5715000"/>
            <a:ext cx="5364162" cy="3683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n-US" altLang="es-ES_tradnl" sz="1800">
                <a:solidFill>
                  <a:srgbClr val="FFFFFF"/>
                </a:solidFill>
              </a:rPr>
              <a:t>CAPACIDAD DE AUTOCITACIÓN DE PACIENTES</a:t>
            </a:r>
          </a:p>
        </p:txBody>
      </p:sp>
    </p:spTree>
    <p:extLst>
      <p:ext uri="{BB962C8B-B14F-4D97-AF65-F5344CB8AC3E}">
        <p14:creationId xmlns:p14="http://schemas.microsoft.com/office/powerpoint/2010/main" val="161729873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499"/>
                                          </p:stCondLst>
                                        </p:cTn>
                                        <p:tgtEl>
                                          <p:spTgt spid="106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0" y="366835"/>
            <a:ext cx="8388424"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4400" dirty="0" smtClean="0">
                <a:solidFill>
                  <a:srgbClr val="333399"/>
                </a:solidFill>
              </a:rPr>
              <a:t>HOSPITAL DE DÍA: </a:t>
            </a:r>
          </a:p>
          <a:p>
            <a:pPr algn="ctr" eaLnBrk="1" hangingPunct="1">
              <a:buSzPct val="100000"/>
            </a:pPr>
            <a:r>
              <a:rPr lang="es-ES" altLang="es-ES_tradnl" sz="4400" dirty="0" smtClean="0">
                <a:solidFill>
                  <a:srgbClr val="333399"/>
                </a:solidFill>
              </a:rPr>
              <a:t>La ventana de la EII</a:t>
            </a:r>
            <a:r>
              <a:rPr lang="es-ES" altLang="es-ES_tradnl" sz="4400" dirty="0">
                <a:solidFill>
                  <a:srgbClr val="333399"/>
                </a:solidFill>
              </a:rPr>
              <a:t/>
            </a:r>
            <a:br>
              <a:rPr lang="es-ES" altLang="es-ES_tradnl" sz="4400" dirty="0">
                <a:solidFill>
                  <a:srgbClr val="333399"/>
                </a:solidFill>
              </a:rPr>
            </a:br>
            <a:r>
              <a:rPr lang="es-ES" altLang="es-ES_tradnl" sz="4400" dirty="0">
                <a:solidFill>
                  <a:srgbClr val="333399"/>
                </a:solidFill>
              </a:rPr>
              <a:t>Mi visión personal</a:t>
            </a:r>
          </a:p>
        </p:txBody>
      </p:sp>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117663"/>
            <a:ext cx="705961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027970"/>
            <a:ext cx="7072312"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9731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000125"/>
            <a:ext cx="8497887"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ext Box 2"/>
          <p:cNvSpPr txBox="1">
            <a:spLocks noChangeArrowheads="1"/>
          </p:cNvSpPr>
          <p:nvPr/>
        </p:nvSpPr>
        <p:spPr bwMode="auto">
          <a:xfrm>
            <a:off x="1571625" y="6572250"/>
            <a:ext cx="8004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lnSpc>
                <a:spcPct val="97000"/>
              </a:lnSpc>
              <a:buSzPct val="45000"/>
            </a:pPr>
            <a:r>
              <a:rPr lang="en-GB" altLang="es-ES_tradnl" sz="1100" b="1" i="1">
                <a:solidFill>
                  <a:srgbClr val="000000"/>
                </a:solidFill>
              </a:rPr>
              <a:t>Bach, JF N Engl J Med 2002;347:911-920</a:t>
            </a:r>
          </a:p>
        </p:txBody>
      </p:sp>
      <p:sp>
        <p:nvSpPr>
          <p:cNvPr id="9219" name="Text Box 3"/>
          <p:cNvSpPr txBox="1">
            <a:spLocks noChangeArrowheads="1"/>
          </p:cNvSpPr>
          <p:nvPr/>
        </p:nvSpPr>
        <p:spPr bwMode="auto">
          <a:xfrm>
            <a:off x="857250" y="5643563"/>
            <a:ext cx="77152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lnSpc>
                <a:spcPct val="97000"/>
              </a:lnSpc>
              <a:buSzPct val="45000"/>
            </a:pPr>
            <a:r>
              <a:rPr lang="en-GB" altLang="es-ES_tradnl" sz="1800" b="1" i="1">
                <a:solidFill>
                  <a:srgbClr val="333399"/>
                </a:solidFill>
              </a:rPr>
              <a:t>Relación inversa entre la incidencia de algunas enfermedades infecciosas comunes (Gráfica A) y la incidencia de enfermedades inmunológicas (Gráfica B) entre 1950 y 2000</a:t>
            </a:r>
          </a:p>
        </p:txBody>
      </p:sp>
      <p:sp>
        <p:nvSpPr>
          <p:cNvPr id="9220" name="Text Box 4"/>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4400" dirty="0" smtClean="0">
                <a:solidFill>
                  <a:srgbClr val="FF0000"/>
                </a:solidFill>
              </a:rPr>
              <a:t>Epidemiología</a:t>
            </a:r>
            <a:endParaRPr lang="es-ES" altLang="es-ES_tradnl" sz="4400" dirty="0">
              <a:solidFill>
                <a:srgbClr val="FF0000"/>
              </a:solidFill>
            </a:endParaRPr>
          </a:p>
        </p:txBody>
      </p:sp>
    </p:spTree>
    <p:extLst>
      <p:ext uri="{BB962C8B-B14F-4D97-AF65-F5344CB8AC3E}">
        <p14:creationId xmlns:p14="http://schemas.microsoft.com/office/powerpoint/2010/main" val="20109568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
          <p:cNvSpPr txBox="1">
            <a:spLocks noChangeArrowheads="1"/>
          </p:cNvSpPr>
          <p:nvPr/>
        </p:nvSpPr>
        <p:spPr bwMode="auto">
          <a:xfrm>
            <a:off x="0" y="28859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n-US" altLang="es-ES_tradnl" sz="4400" dirty="0">
                <a:solidFill>
                  <a:schemeClr val="accent4">
                    <a:lumMod val="50000"/>
                  </a:schemeClr>
                </a:solidFill>
              </a:rPr>
              <a:t>Hospital de </a:t>
            </a:r>
            <a:r>
              <a:rPr lang="en-US" altLang="es-ES_tradnl" sz="4400" dirty="0" err="1">
                <a:solidFill>
                  <a:schemeClr val="accent4">
                    <a:lumMod val="50000"/>
                  </a:schemeClr>
                </a:solidFill>
              </a:rPr>
              <a:t>día-Biológicos</a:t>
            </a:r>
            <a:endParaRPr lang="en-US" altLang="es-ES_tradnl" sz="4400" dirty="0">
              <a:solidFill>
                <a:schemeClr val="accent4">
                  <a:lumMod val="50000"/>
                </a:schemeClr>
              </a:solidFill>
            </a:endParaRPr>
          </a:p>
        </p:txBody>
      </p:sp>
      <p:sp>
        <p:nvSpPr>
          <p:cNvPr id="147458" name="Text Box 2"/>
          <p:cNvSpPr txBox="1">
            <a:spLocks noChangeArrowheads="1"/>
          </p:cNvSpPr>
          <p:nvPr/>
        </p:nvSpPr>
        <p:spPr bwMode="auto">
          <a:xfrm>
            <a:off x="3000375" y="1928813"/>
            <a:ext cx="61436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eaLnBrk="1" hangingPunct="1">
              <a:spcBef>
                <a:spcPts val="800"/>
              </a:spcBef>
              <a:buClr>
                <a:srgbClr val="000000"/>
              </a:buClr>
              <a:buSzPct val="100000"/>
              <a:buFont typeface="Arial" charset="0"/>
              <a:buChar char="•"/>
            </a:pPr>
            <a:r>
              <a:rPr lang="en-US" altLang="es-ES_tradnl" sz="3200">
                <a:solidFill>
                  <a:srgbClr val="000000"/>
                </a:solidFill>
              </a:rPr>
              <a:t>Centro neurálgico de la unidad</a:t>
            </a:r>
          </a:p>
          <a:p>
            <a:pPr eaLnBrk="1" hangingPunct="1">
              <a:spcBef>
                <a:spcPts val="800"/>
              </a:spcBef>
              <a:buClr>
                <a:srgbClr val="000000"/>
              </a:buClr>
              <a:buSzPct val="100000"/>
              <a:buFont typeface="Arial" charset="0"/>
              <a:buChar char="•"/>
            </a:pPr>
            <a:r>
              <a:rPr lang="en-US" altLang="es-ES_tradnl" sz="3200">
                <a:solidFill>
                  <a:srgbClr val="000000"/>
                </a:solidFill>
              </a:rPr>
              <a:t> Puerta de entrada de los pacientes</a:t>
            </a:r>
          </a:p>
          <a:p>
            <a:pPr eaLnBrk="1" hangingPunct="1">
              <a:spcBef>
                <a:spcPts val="800"/>
              </a:spcBef>
              <a:buClr>
                <a:srgbClr val="000000"/>
              </a:buClr>
              <a:buSzPct val="100000"/>
              <a:buFont typeface="Arial" charset="0"/>
              <a:buChar char="•"/>
            </a:pPr>
            <a:r>
              <a:rPr lang="en-US" altLang="es-ES_tradnl" sz="3200">
                <a:solidFill>
                  <a:srgbClr val="000000"/>
                </a:solidFill>
              </a:rPr>
              <a:t> Explicación terapias biológicas</a:t>
            </a:r>
          </a:p>
          <a:p>
            <a:pPr eaLnBrk="1" hangingPunct="1">
              <a:spcBef>
                <a:spcPts val="800"/>
              </a:spcBef>
              <a:buClr>
                <a:srgbClr val="000000"/>
              </a:buClr>
              <a:buSzPct val="100000"/>
              <a:buFont typeface="Arial" charset="0"/>
              <a:buChar char="•"/>
            </a:pPr>
            <a:r>
              <a:rPr lang="en-US" altLang="es-ES_tradnl" sz="3200">
                <a:solidFill>
                  <a:srgbClr val="000000"/>
                </a:solidFill>
              </a:rPr>
              <a:t> Teléfono directo (específico de biológicos)</a:t>
            </a:r>
          </a:p>
          <a:p>
            <a:pPr eaLnBrk="1" hangingPunct="1">
              <a:spcBef>
                <a:spcPts val="800"/>
              </a:spcBef>
              <a:buClr>
                <a:srgbClr val="000000"/>
              </a:buClr>
              <a:buSzPct val="100000"/>
              <a:buFont typeface="Arial" charset="0"/>
              <a:buChar char="•"/>
            </a:pPr>
            <a:r>
              <a:rPr lang="en-US" altLang="es-ES_tradnl" sz="3200">
                <a:solidFill>
                  <a:srgbClr val="000000"/>
                </a:solidFill>
              </a:rPr>
              <a:t>Acceso fácil</a:t>
            </a:r>
          </a:p>
        </p:txBody>
      </p:sp>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9575" y="2554288"/>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38442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ext Box 1"/>
          <p:cNvSpPr txBox="1">
            <a:spLocks noChangeArrowheads="1"/>
          </p:cNvSpPr>
          <p:nvPr/>
        </p:nvSpPr>
        <p:spPr bwMode="auto">
          <a:xfrm>
            <a:off x="348648" y="246691"/>
            <a:ext cx="73551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n-US" altLang="es-ES_tradnl" sz="4400" dirty="0">
                <a:solidFill>
                  <a:srgbClr val="7F6000"/>
                </a:solidFill>
              </a:rPr>
              <a:t>Hospital de </a:t>
            </a:r>
            <a:r>
              <a:rPr lang="en-US" altLang="es-ES_tradnl" sz="4400" dirty="0" err="1">
                <a:solidFill>
                  <a:srgbClr val="7F6000"/>
                </a:solidFill>
              </a:rPr>
              <a:t>día</a:t>
            </a:r>
            <a:r>
              <a:rPr lang="en-US" altLang="es-ES_tradnl" sz="4400" dirty="0">
                <a:solidFill>
                  <a:srgbClr val="7F6000"/>
                </a:solidFill>
              </a:rPr>
              <a:t> ¿</a:t>
            </a:r>
            <a:r>
              <a:rPr lang="en-US" altLang="es-ES_tradnl" sz="4400" dirty="0" err="1" smtClean="0">
                <a:solidFill>
                  <a:srgbClr val="7F6000"/>
                </a:solidFill>
              </a:rPr>
              <a:t>Cómo</a:t>
            </a:r>
            <a:r>
              <a:rPr lang="en-US" altLang="es-ES_tradnl" sz="4400" dirty="0" smtClean="0">
                <a:solidFill>
                  <a:srgbClr val="7F6000"/>
                </a:solidFill>
              </a:rPr>
              <a:t> </a:t>
            </a:r>
            <a:r>
              <a:rPr lang="en-US" altLang="es-ES_tradnl" sz="4400" dirty="0" err="1">
                <a:solidFill>
                  <a:srgbClr val="7F6000"/>
                </a:solidFill>
              </a:rPr>
              <a:t>creo</a:t>
            </a:r>
            <a:r>
              <a:rPr lang="en-US" altLang="es-ES_tradnl" sz="4400" dirty="0">
                <a:solidFill>
                  <a:srgbClr val="7F6000"/>
                </a:solidFill>
              </a:rPr>
              <a:t> </a:t>
            </a:r>
            <a:r>
              <a:rPr lang="en-US" altLang="es-ES_tradnl" sz="4400" dirty="0" err="1">
                <a:solidFill>
                  <a:srgbClr val="7F6000"/>
                </a:solidFill>
              </a:rPr>
              <a:t>que</a:t>
            </a:r>
            <a:r>
              <a:rPr lang="en-US" altLang="es-ES_tradnl" sz="4400" dirty="0">
                <a:solidFill>
                  <a:srgbClr val="7F6000"/>
                </a:solidFill>
              </a:rPr>
              <a:t> </a:t>
            </a:r>
            <a:r>
              <a:rPr lang="en-US" altLang="es-ES_tradnl" sz="4400" dirty="0" err="1">
                <a:solidFill>
                  <a:srgbClr val="7F6000"/>
                </a:solidFill>
              </a:rPr>
              <a:t>debe</a:t>
            </a:r>
            <a:r>
              <a:rPr lang="en-US" altLang="es-ES_tradnl" sz="4400" dirty="0">
                <a:solidFill>
                  <a:srgbClr val="7F6000"/>
                </a:solidFill>
              </a:rPr>
              <a:t> </a:t>
            </a:r>
            <a:r>
              <a:rPr lang="en-US" altLang="es-ES_tradnl" sz="4400" dirty="0" err="1">
                <a:solidFill>
                  <a:srgbClr val="7F6000"/>
                </a:solidFill>
              </a:rPr>
              <a:t>ser</a:t>
            </a:r>
            <a:r>
              <a:rPr lang="en-US" altLang="es-ES_tradnl" sz="4400" dirty="0">
                <a:solidFill>
                  <a:srgbClr val="7F6000"/>
                </a:solidFill>
              </a:rPr>
              <a:t>?</a:t>
            </a:r>
          </a:p>
        </p:txBody>
      </p:sp>
      <p:sp>
        <p:nvSpPr>
          <p:cNvPr id="149506" name="Text Box 2"/>
          <p:cNvSpPr txBox="1">
            <a:spLocks noChangeArrowheads="1"/>
          </p:cNvSpPr>
          <p:nvPr/>
        </p:nvSpPr>
        <p:spPr bwMode="auto">
          <a:xfrm>
            <a:off x="3143250" y="1928813"/>
            <a:ext cx="6000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eaLnBrk="1" hangingPunct="1">
              <a:spcBef>
                <a:spcPts val="800"/>
              </a:spcBef>
              <a:buClr>
                <a:srgbClr val="000000"/>
              </a:buClr>
              <a:buSzPct val="100000"/>
              <a:buFont typeface="Arial" charset="0"/>
              <a:buChar char="•"/>
            </a:pPr>
            <a:r>
              <a:rPr lang="en-US" altLang="es-ES_tradnl" sz="3200" dirty="0" err="1">
                <a:solidFill>
                  <a:srgbClr val="000000"/>
                </a:solidFill>
              </a:rPr>
              <a:t>Específico</a:t>
            </a:r>
            <a:r>
              <a:rPr lang="en-US" altLang="es-ES_tradnl" sz="3200" dirty="0">
                <a:solidFill>
                  <a:srgbClr val="000000"/>
                </a:solidFill>
              </a:rPr>
              <a:t> de EII</a:t>
            </a:r>
          </a:p>
          <a:p>
            <a:pPr eaLnBrk="1" hangingPunct="1">
              <a:spcBef>
                <a:spcPts val="800"/>
              </a:spcBef>
              <a:buClr>
                <a:srgbClr val="000000"/>
              </a:buClr>
              <a:buSzPct val="100000"/>
              <a:buFont typeface="Arial" charset="0"/>
              <a:buChar char="•"/>
            </a:pPr>
            <a:r>
              <a:rPr lang="en-US" altLang="es-ES_tradnl" sz="3200" dirty="0" err="1" smtClean="0">
                <a:solidFill>
                  <a:srgbClr val="000000"/>
                </a:solidFill>
              </a:rPr>
              <a:t>Enfermería</a:t>
            </a:r>
            <a:r>
              <a:rPr lang="en-US" altLang="es-ES_tradnl" sz="3200" dirty="0" smtClean="0">
                <a:solidFill>
                  <a:srgbClr val="000000"/>
                </a:solidFill>
              </a:rPr>
              <a:t> </a:t>
            </a:r>
            <a:r>
              <a:rPr lang="en-US" altLang="es-ES_tradnl" sz="3200" dirty="0" err="1">
                <a:solidFill>
                  <a:srgbClr val="000000"/>
                </a:solidFill>
              </a:rPr>
              <a:t>específica</a:t>
            </a:r>
            <a:r>
              <a:rPr lang="en-US" altLang="es-ES_tradnl" sz="3200" dirty="0">
                <a:solidFill>
                  <a:srgbClr val="000000"/>
                </a:solidFill>
              </a:rPr>
              <a:t> de EII</a:t>
            </a:r>
          </a:p>
          <a:p>
            <a:pPr eaLnBrk="1" hangingPunct="1">
              <a:spcBef>
                <a:spcPts val="800"/>
              </a:spcBef>
              <a:buClr>
                <a:srgbClr val="000000"/>
              </a:buClr>
              <a:buSzPct val="100000"/>
              <a:buFont typeface="Arial" charset="0"/>
              <a:buChar char="•"/>
            </a:pPr>
            <a:r>
              <a:rPr lang="en-US" altLang="es-ES_tradnl" sz="3200" dirty="0" err="1">
                <a:solidFill>
                  <a:srgbClr val="000000"/>
                </a:solidFill>
              </a:rPr>
              <a:t>Cerca</a:t>
            </a:r>
            <a:r>
              <a:rPr lang="en-US" altLang="es-ES_tradnl" sz="3200" dirty="0">
                <a:solidFill>
                  <a:srgbClr val="000000"/>
                </a:solidFill>
              </a:rPr>
              <a:t> </a:t>
            </a:r>
            <a:r>
              <a:rPr lang="en-US" altLang="es-ES_tradnl" sz="3200" dirty="0" err="1">
                <a:solidFill>
                  <a:srgbClr val="000000"/>
                </a:solidFill>
              </a:rPr>
              <a:t>consulta</a:t>
            </a:r>
            <a:r>
              <a:rPr lang="en-US" altLang="es-ES_tradnl" sz="3200" dirty="0">
                <a:solidFill>
                  <a:srgbClr val="000000"/>
                </a:solidFill>
              </a:rPr>
              <a:t> EII</a:t>
            </a:r>
          </a:p>
          <a:p>
            <a:pPr eaLnBrk="1" hangingPunct="1">
              <a:spcBef>
                <a:spcPts val="800"/>
              </a:spcBef>
              <a:buClr>
                <a:srgbClr val="000000"/>
              </a:buClr>
              <a:buSzPct val="100000"/>
              <a:buFont typeface="Arial" charset="0"/>
              <a:buChar char="•"/>
            </a:pPr>
            <a:r>
              <a:rPr lang="en-US" altLang="es-ES_tradnl" sz="3200" dirty="0" err="1">
                <a:solidFill>
                  <a:srgbClr val="000000"/>
                </a:solidFill>
              </a:rPr>
              <a:t>Amplio</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Ordenador</a:t>
            </a:r>
            <a:r>
              <a:rPr lang="en-US" altLang="es-ES_tradnl" sz="3200" dirty="0">
                <a:solidFill>
                  <a:srgbClr val="000000"/>
                </a:solidFill>
              </a:rPr>
              <a:t>, </a:t>
            </a:r>
            <a:r>
              <a:rPr lang="en-US" altLang="es-ES_tradnl" sz="3200" dirty="0" err="1">
                <a:solidFill>
                  <a:srgbClr val="000000"/>
                </a:solidFill>
              </a:rPr>
              <a:t>programa</a:t>
            </a:r>
            <a:r>
              <a:rPr lang="en-US" altLang="es-ES_tradnl" sz="3200" dirty="0">
                <a:solidFill>
                  <a:srgbClr val="000000"/>
                </a:solidFill>
              </a:rPr>
              <a:t> </a:t>
            </a:r>
            <a:r>
              <a:rPr lang="en-US" altLang="es-ES_tradnl" sz="3200" dirty="0" err="1">
                <a:solidFill>
                  <a:srgbClr val="000000"/>
                </a:solidFill>
              </a:rPr>
              <a:t>citas</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Cómodo</a:t>
            </a:r>
            <a:r>
              <a:rPr lang="en-US" altLang="es-ES_tradnl" sz="3200" dirty="0">
                <a:solidFill>
                  <a:srgbClr val="000000"/>
                </a:solidFill>
              </a:rPr>
              <a:t> </a:t>
            </a:r>
            <a:r>
              <a:rPr lang="en-US" altLang="es-ES_tradnl" sz="3200" dirty="0" err="1">
                <a:solidFill>
                  <a:srgbClr val="000000"/>
                </a:solidFill>
              </a:rPr>
              <a:t>para</a:t>
            </a:r>
            <a:r>
              <a:rPr lang="en-US" altLang="es-ES_tradnl" sz="3200" dirty="0">
                <a:solidFill>
                  <a:srgbClr val="000000"/>
                </a:solidFill>
              </a:rPr>
              <a:t> el </a:t>
            </a:r>
            <a:r>
              <a:rPr lang="en-US" altLang="es-ES_tradnl" sz="3200" dirty="0" err="1">
                <a:solidFill>
                  <a:srgbClr val="000000"/>
                </a:solidFill>
              </a:rPr>
              <a:t>paciente</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Baño</a:t>
            </a:r>
            <a:r>
              <a:rPr lang="en-US" altLang="es-ES_tradnl" sz="3200" dirty="0">
                <a:solidFill>
                  <a:srgbClr val="000000"/>
                </a:solidFill>
              </a:rPr>
              <a:t> </a:t>
            </a:r>
            <a:r>
              <a:rPr lang="en-US" altLang="es-ES_tradnl" sz="3200" dirty="0" err="1">
                <a:solidFill>
                  <a:srgbClr val="000000"/>
                </a:solidFill>
              </a:rPr>
              <a:t>incluído</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Medicación</a:t>
            </a:r>
            <a:r>
              <a:rPr lang="en-US" altLang="es-ES_tradnl" sz="3200" dirty="0">
                <a:solidFill>
                  <a:srgbClr val="000000"/>
                </a:solidFill>
              </a:rPr>
              <a:t> </a:t>
            </a:r>
            <a:r>
              <a:rPr lang="en-US" altLang="es-ES_tradnl" sz="3200" dirty="0" err="1">
                <a:solidFill>
                  <a:srgbClr val="000000"/>
                </a:solidFill>
              </a:rPr>
              <a:t>rescate</a:t>
            </a:r>
            <a:endParaRPr lang="en-US" altLang="es-ES_tradnl" sz="3200" dirty="0">
              <a:solidFill>
                <a:srgbClr val="000000"/>
              </a:solidFill>
            </a:endParaRPr>
          </a:p>
        </p:txBody>
      </p:sp>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531" y="2986882"/>
            <a:ext cx="33337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468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1"/>
          <p:cNvSpPr txBox="1">
            <a:spLocks noChangeArrowheads="1"/>
          </p:cNvSpPr>
          <p:nvPr/>
        </p:nvSpPr>
        <p:spPr bwMode="auto">
          <a:xfrm>
            <a:off x="-334919" y="19089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n-US" altLang="es-ES_tradnl" sz="4400" dirty="0">
                <a:solidFill>
                  <a:srgbClr val="7F6000"/>
                </a:solidFill>
              </a:rPr>
              <a:t>¿</a:t>
            </a:r>
            <a:r>
              <a:rPr lang="en-US" altLang="es-ES_tradnl" sz="4400" dirty="0" err="1" smtClean="0">
                <a:solidFill>
                  <a:srgbClr val="7F6000"/>
                </a:solidFill>
              </a:rPr>
              <a:t>Qué</a:t>
            </a:r>
            <a:r>
              <a:rPr lang="en-US" altLang="es-ES_tradnl" sz="4400" dirty="0" smtClean="0">
                <a:solidFill>
                  <a:srgbClr val="7F6000"/>
                </a:solidFill>
              </a:rPr>
              <a:t> </a:t>
            </a:r>
            <a:r>
              <a:rPr lang="en-US" altLang="es-ES_tradnl" sz="4400" dirty="0">
                <a:solidFill>
                  <a:srgbClr val="7F6000"/>
                </a:solidFill>
              </a:rPr>
              <a:t>ha </a:t>
            </a:r>
            <a:r>
              <a:rPr lang="en-US" altLang="es-ES_tradnl" sz="4400" dirty="0" err="1">
                <a:solidFill>
                  <a:srgbClr val="7F6000"/>
                </a:solidFill>
              </a:rPr>
              <a:t>aportado</a:t>
            </a:r>
            <a:r>
              <a:rPr lang="en-US" altLang="es-ES_tradnl" sz="4400" dirty="0">
                <a:solidFill>
                  <a:srgbClr val="7F6000"/>
                </a:solidFill>
              </a:rPr>
              <a:t> hospital de </a:t>
            </a:r>
            <a:r>
              <a:rPr lang="en-US" altLang="es-ES_tradnl" sz="4400" dirty="0" err="1">
                <a:solidFill>
                  <a:srgbClr val="7F6000"/>
                </a:solidFill>
              </a:rPr>
              <a:t>día</a:t>
            </a:r>
            <a:r>
              <a:rPr lang="en-US" altLang="es-ES_tradnl" sz="4400" dirty="0">
                <a:solidFill>
                  <a:srgbClr val="7F6000"/>
                </a:solidFill>
              </a:rPr>
              <a:t>?</a:t>
            </a:r>
          </a:p>
        </p:txBody>
      </p:sp>
      <p:pic>
        <p:nvPicPr>
          <p:cNvPr id="151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224" y="2667000"/>
            <a:ext cx="3619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3147704" y="1628800"/>
            <a:ext cx="617682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9pPr>
          </a:lstStyle>
          <a:p>
            <a:pPr eaLnBrk="1" hangingPunct="1">
              <a:spcBef>
                <a:spcPts val="800"/>
              </a:spcBef>
              <a:buClr>
                <a:srgbClr val="000000"/>
              </a:buClr>
              <a:buSzPct val="100000"/>
              <a:buFont typeface="Arial" charset="0"/>
              <a:buChar char="•"/>
            </a:pPr>
            <a:r>
              <a:rPr lang="en-US" altLang="es-ES_tradnl" sz="3200" dirty="0">
                <a:solidFill>
                  <a:srgbClr val="000000"/>
                </a:solidFill>
              </a:rPr>
              <a:t>Control de los </a:t>
            </a:r>
            <a:r>
              <a:rPr lang="en-US" altLang="es-ES_tradnl" sz="3200" dirty="0" err="1">
                <a:solidFill>
                  <a:srgbClr val="000000"/>
                </a:solidFill>
              </a:rPr>
              <a:t>pacientes</a:t>
            </a:r>
            <a:r>
              <a:rPr lang="en-US" altLang="es-ES_tradnl" sz="3200" dirty="0">
                <a:solidFill>
                  <a:srgbClr val="000000"/>
                </a:solidFill>
              </a:rPr>
              <a:t> </a:t>
            </a:r>
            <a:r>
              <a:rPr lang="en-US" altLang="es-ES_tradnl" sz="3200" dirty="0" err="1">
                <a:solidFill>
                  <a:srgbClr val="000000"/>
                </a:solidFill>
              </a:rPr>
              <a:t>más</a:t>
            </a:r>
            <a:r>
              <a:rPr lang="en-US" altLang="es-ES_tradnl" sz="3200" dirty="0">
                <a:solidFill>
                  <a:srgbClr val="000000"/>
                </a:solidFill>
              </a:rPr>
              <a:t> </a:t>
            </a:r>
            <a:r>
              <a:rPr lang="en-US" altLang="es-ES_tradnl" sz="3200" dirty="0" err="1">
                <a:solidFill>
                  <a:srgbClr val="000000"/>
                </a:solidFill>
              </a:rPr>
              <a:t>complejos</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Disminución</a:t>
            </a:r>
            <a:r>
              <a:rPr lang="en-US" altLang="es-ES_tradnl" sz="3200" dirty="0">
                <a:solidFill>
                  <a:srgbClr val="000000"/>
                </a:solidFill>
              </a:rPr>
              <a:t> </a:t>
            </a:r>
            <a:r>
              <a:rPr lang="en-US" altLang="es-ES_tradnl" sz="3200" dirty="0" err="1">
                <a:solidFill>
                  <a:srgbClr val="000000"/>
                </a:solidFill>
              </a:rPr>
              <a:t>urgencias</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Disminución</a:t>
            </a:r>
            <a:r>
              <a:rPr lang="en-US" altLang="es-ES_tradnl" sz="3200" dirty="0">
                <a:solidFill>
                  <a:srgbClr val="000000"/>
                </a:solidFill>
              </a:rPr>
              <a:t> </a:t>
            </a:r>
            <a:r>
              <a:rPr lang="en-US" altLang="es-ES_tradnl" sz="3200" dirty="0" err="1">
                <a:solidFill>
                  <a:srgbClr val="000000"/>
                </a:solidFill>
              </a:rPr>
              <a:t>hospitalizaciones</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a:solidFill>
                  <a:srgbClr val="000000"/>
                </a:solidFill>
              </a:rPr>
              <a:t>Control </a:t>
            </a:r>
            <a:r>
              <a:rPr lang="en-US" altLang="es-ES_tradnl" sz="3200" dirty="0" err="1" smtClean="0">
                <a:solidFill>
                  <a:srgbClr val="000000"/>
                </a:solidFill>
              </a:rPr>
              <a:t>gasto</a:t>
            </a:r>
            <a:endParaRPr lang="en-US" altLang="es-ES_tradnl" sz="3200" dirty="0" smtClean="0">
              <a:solidFill>
                <a:srgbClr val="000000"/>
              </a:solidFill>
            </a:endParaRPr>
          </a:p>
          <a:p>
            <a:pPr eaLnBrk="1" hangingPunct="1">
              <a:spcBef>
                <a:spcPts val="800"/>
              </a:spcBef>
              <a:buClr>
                <a:srgbClr val="000000"/>
              </a:buClr>
              <a:buSzPct val="100000"/>
              <a:buFont typeface="Arial" charset="0"/>
              <a:buChar char="•"/>
            </a:pPr>
            <a:r>
              <a:rPr lang="en-US" altLang="es-ES_tradnl" sz="3200" dirty="0" err="1" smtClean="0">
                <a:solidFill>
                  <a:srgbClr val="000000"/>
                </a:solidFill>
              </a:rPr>
              <a:t>Contacto</a:t>
            </a:r>
            <a:r>
              <a:rPr lang="en-US" altLang="es-ES_tradnl" sz="3200" dirty="0" smtClean="0">
                <a:solidFill>
                  <a:srgbClr val="000000"/>
                </a:solidFill>
              </a:rPr>
              <a:t> </a:t>
            </a:r>
            <a:r>
              <a:rPr lang="en-US" altLang="es-ES_tradnl" sz="3200" dirty="0" err="1" smtClean="0">
                <a:solidFill>
                  <a:srgbClr val="000000"/>
                </a:solidFill>
              </a:rPr>
              <a:t>directo</a:t>
            </a:r>
            <a:r>
              <a:rPr lang="en-US" altLang="es-ES_tradnl" sz="3200" dirty="0" smtClean="0">
                <a:solidFill>
                  <a:srgbClr val="000000"/>
                </a:solidFill>
              </a:rPr>
              <a:t> con </a:t>
            </a:r>
            <a:r>
              <a:rPr lang="en-US" altLang="es-ES_tradnl" sz="3200" dirty="0" err="1" smtClean="0">
                <a:solidFill>
                  <a:srgbClr val="000000"/>
                </a:solidFill>
              </a:rPr>
              <a:t>Farmacia</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Recuento</a:t>
            </a:r>
            <a:r>
              <a:rPr lang="en-US" altLang="es-ES_tradnl" sz="3200" dirty="0">
                <a:solidFill>
                  <a:srgbClr val="000000"/>
                </a:solidFill>
              </a:rPr>
              <a:t> </a:t>
            </a:r>
            <a:r>
              <a:rPr lang="en-US" altLang="es-ES_tradnl" sz="3200" dirty="0" err="1">
                <a:solidFill>
                  <a:srgbClr val="000000"/>
                </a:solidFill>
              </a:rPr>
              <a:t>biológicos</a:t>
            </a:r>
            <a:endParaRPr lang="en-US" altLang="es-ES_tradnl" sz="3200" dirty="0">
              <a:solidFill>
                <a:srgbClr val="000000"/>
              </a:solidFill>
            </a:endParaRPr>
          </a:p>
          <a:p>
            <a:pPr eaLnBrk="1" hangingPunct="1">
              <a:spcBef>
                <a:spcPts val="800"/>
              </a:spcBef>
              <a:buClr>
                <a:srgbClr val="000000"/>
              </a:buClr>
              <a:buSzPct val="100000"/>
              <a:buFont typeface="Arial" charset="0"/>
              <a:buChar char="•"/>
            </a:pPr>
            <a:r>
              <a:rPr lang="en-US" altLang="es-ES_tradnl" sz="3200" dirty="0" err="1">
                <a:solidFill>
                  <a:srgbClr val="000000"/>
                </a:solidFill>
              </a:rPr>
              <a:t>Seguridad</a:t>
            </a:r>
            <a:r>
              <a:rPr lang="en-US" altLang="es-ES_tradnl" sz="3200" dirty="0">
                <a:solidFill>
                  <a:srgbClr val="000000"/>
                </a:solidFill>
              </a:rPr>
              <a:t> al </a:t>
            </a:r>
            <a:r>
              <a:rPr lang="en-US" altLang="es-ES_tradnl" sz="3200" dirty="0" err="1">
                <a:solidFill>
                  <a:srgbClr val="000000"/>
                </a:solidFill>
              </a:rPr>
              <a:t>paciente</a:t>
            </a:r>
            <a:r>
              <a:rPr lang="en-US" altLang="es-ES_tradnl" sz="3200" dirty="0">
                <a:solidFill>
                  <a:srgbClr val="000000"/>
                </a:solidFill>
              </a:rPr>
              <a:t> y al </a:t>
            </a:r>
            <a:r>
              <a:rPr lang="en-US" altLang="es-ES_tradnl" sz="3200" dirty="0" err="1">
                <a:solidFill>
                  <a:srgbClr val="000000"/>
                </a:solidFill>
              </a:rPr>
              <a:t>médico</a:t>
            </a:r>
            <a:endParaRPr lang="en-US" altLang="es-ES_tradnl" sz="3200" dirty="0">
              <a:solidFill>
                <a:srgbClr val="000000"/>
              </a:solidFill>
            </a:endParaRPr>
          </a:p>
          <a:p>
            <a:pPr eaLnBrk="1" hangingPunct="1">
              <a:spcBef>
                <a:spcPts val="800"/>
              </a:spcBef>
              <a:buClr>
                <a:srgbClr val="000000"/>
              </a:buClr>
              <a:buSzPct val="100000"/>
              <a:buFont typeface="Arial" charset="0"/>
              <a:buNone/>
            </a:pPr>
            <a:endParaRPr lang="en-US" altLang="es-ES_tradnl" sz="3200" dirty="0">
              <a:solidFill>
                <a:srgbClr val="000000"/>
              </a:solidFill>
            </a:endParaRPr>
          </a:p>
        </p:txBody>
      </p:sp>
    </p:spTree>
    <p:extLst>
      <p:ext uri="{BB962C8B-B14F-4D97-AF65-F5344CB8AC3E}">
        <p14:creationId xmlns:p14="http://schemas.microsoft.com/office/powerpoint/2010/main" val="10869061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s-ES" sz="3600" dirty="0">
                <a:solidFill>
                  <a:srgbClr val="7F6000"/>
                </a:solidFill>
                <a:latin typeface="Arial" charset="0"/>
              </a:rPr>
              <a:t>Unidad monográfica de Santiago</a:t>
            </a:r>
          </a:p>
        </p:txBody>
      </p:sp>
      <p:sp>
        <p:nvSpPr>
          <p:cNvPr id="65539" name="Rectangle 3"/>
          <p:cNvSpPr>
            <a:spLocks noGrp="1" noChangeArrowheads="1"/>
          </p:cNvSpPr>
          <p:nvPr>
            <p:ph type="body" idx="1"/>
          </p:nvPr>
        </p:nvSpPr>
        <p:spPr/>
        <p:txBody>
          <a:bodyPr/>
          <a:lstStyle/>
          <a:p>
            <a:pPr eaLnBrk="1" hangingPunct="1"/>
            <a:r>
              <a:rPr lang="es-ES" sz="2800" dirty="0">
                <a:latin typeface="Arial" charset="0"/>
              </a:rPr>
              <a:t>Flexibilidad de citas preferentes</a:t>
            </a:r>
          </a:p>
          <a:p>
            <a:pPr lvl="1" eaLnBrk="1" hangingPunct="1"/>
            <a:r>
              <a:rPr lang="es-ES" sz="2400" dirty="0" smtClean="0">
                <a:latin typeface="Arial" charset="0"/>
              </a:rPr>
              <a:t>5 </a:t>
            </a:r>
            <a:r>
              <a:rPr lang="es-ES" sz="2400" dirty="0">
                <a:latin typeface="Arial" charset="0"/>
              </a:rPr>
              <a:t>días a la semana</a:t>
            </a:r>
          </a:p>
          <a:p>
            <a:pPr eaLnBrk="1" hangingPunct="1"/>
            <a:r>
              <a:rPr lang="es-ES" sz="2800" dirty="0">
                <a:latin typeface="Arial" charset="0"/>
              </a:rPr>
              <a:t>Hospital de día para biológicos</a:t>
            </a:r>
          </a:p>
          <a:p>
            <a:pPr lvl="1" eaLnBrk="1" hangingPunct="1"/>
            <a:r>
              <a:rPr lang="es-ES" dirty="0">
                <a:latin typeface="Arial" charset="0"/>
              </a:rPr>
              <a:t>8</a:t>
            </a:r>
            <a:r>
              <a:rPr lang="es-ES" sz="2400" dirty="0" smtClean="0">
                <a:latin typeface="Arial" charset="0"/>
              </a:rPr>
              <a:t> </a:t>
            </a:r>
            <a:r>
              <a:rPr lang="es-ES" sz="2400" dirty="0">
                <a:latin typeface="Arial" charset="0"/>
              </a:rPr>
              <a:t>tratamientos </a:t>
            </a:r>
            <a:r>
              <a:rPr lang="es-ES" sz="2400" dirty="0" smtClean="0">
                <a:latin typeface="Arial" charset="0"/>
              </a:rPr>
              <a:t>diarios IV</a:t>
            </a:r>
          </a:p>
          <a:p>
            <a:pPr lvl="1" eaLnBrk="1" hangingPunct="1"/>
            <a:r>
              <a:rPr lang="es-ES" dirty="0" smtClean="0">
                <a:latin typeface="Arial" charset="0"/>
              </a:rPr>
              <a:t>&gt;15 SC</a:t>
            </a:r>
            <a:endParaRPr lang="es-ES" sz="2400" dirty="0">
              <a:latin typeface="Arial" charset="0"/>
            </a:endParaRPr>
          </a:p>
          <a:p>
            <a:pPr eaLnBrk="1" hangingPunct="1"/>
            <a:r>
              <a:rPr lang="es-ES" sz="2800" dirty="0">
                <a:latin typeface="Arial" charset="0"/>
              </a:rPr>
              <a:t>Posibilidad de contacto telefónico para pacientes y para médicos de Atención Primaria</a:t>
            </a:r>
          </a:p>
          <a:p>
            <a:pPr lvl="1" eaLnBrk="1" hangingPunct="1"/>
            <a:r>
              <a:rPr lang="es-ES" sz="2400" dirty="0">
                <a:latin typeface="Arial" charset="0"/>
              </a:rPr>
              <a:t>981951370 </a:t>
            </a:r>
            <a:r>
              <a:rPr lang="es-ES" sz="2400" dirty="0" smtClean="0">
                <a:latin typeface="Arial" charset="0"/>
              </a:rPr>
              <a:t>(Control</a:t>
            </a:r>
            <a:r>
              <a:rPr lang="es-ES" sz="2400" dirty="0">
                <a:latin typeface="Arial" charset="0"/>
              </a:rPr>
              <a:t>)</a:t>
            </a:r>
          </a:p>
          <a:p>
            <a:pPr lvl="1" eaLnBrk="1" hangingPunct="1"/>
            <a:r>
              <a:rPr lang="es-ES" sz="2400" dirty="0" smtClean="0">
                <a:latin typeface="Arial" charset="0"/>
              </a:rPr>
              <a:t>981955391 </a:t>
            </a:r>
            <a:r>
              <a:rPr lang="es-ES" sz="2400" dirty="0">
                <a:latin typeface="Arial" charset="0"/>
              </a:rPr>
              <a:t>(Hospital de día</a:t>
            </a:r>
            <a:r>
              <a:rPr lang="es-ES" sz="2400" dirty="0" smtClean="0">
                <a:latin typeface="Arial" charset="0"/>
              </a:rPr>
              <a:t>)</a:t>
            </a:r>
            <a:endParaRPr lang="es-ES" sz="2400" dirty="0">
              <a:latin typeface="Arial" charset="0"/>
            </a:endParaRPr>
          </a:p>
        </p:txBody>
      </p:sp>
      <p:pic>
        <p:nvPicPr>
          <p:cNvPr id="65540" name="Picture 5" descr="IMG_0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341438"/>
            <a:ext cx="29511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663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000090"/>
          </a:solidFill>
          <a:ln>
            <a:solidFill>
              <a:schemeClr val="bg1"/>
            </a:solidFill>
          </a:ln>
        </p:spPr>
        <p:txBody>
          <a:bodyPr/>
          <a:lstStyle/>
          <a:p>
            <a:r>
              <a:rPr lang="es-ES" dirty="0" smtClean="0">
                <a:solidFill>
                  <a:schemeClr val="bg1"/>
                </a:solidFill>
              </a:rPr>
              <a:t>Conclusiones</a:t>
            </a:r>
            <a:endParaRPr lang="es-ES" dirty="0">
              <a:solidFill>
                <a:schemeClr val="bg1"/>
              </a:solidFill>
            </a:endParaRPr>
          </a:p>
        </p:txBody>
      </p:sp>
      <p:sp>
        <p:nvSpPr>
          <p:cNvPr id="3" name="Marcador de contenido 2"/>
          <p:cNvSpPr>
            <a:spLocks noGrp="1"/>
          </p:cNvSpPr>
          <p:nvPr>
            <p:ph idx="1"/>
          </p:nvPr>
        </p:nvSpPr>
        <p:spPr>
          <a:xfrm>
            <a:off x="419325" y="1588355"/>
            <a:ext cx="8288582" cy="5171945"/>
          </a:xfrm>
        </p:spPr>
        <p:txBody>
          <a:bodyPr/>
          <a:lstStyle/>
          <a:p>
            <a:pPr algn="just"/>
            <a:r>
              <a:rPr lang="es-ES" dirty="0" smtClean="0"/>
              <a:t>Ante la sospecha clínica de EII es importante la exploración física y solicitar analítica de sangre y  </a:t>
            </a:r>
            <a:r>
              <a:rPr lang="es-ES" b="1" dirty="0" err="1" smtClean="0">
                <a:solidFill>
                  <a:srgbClr val="3366FF"/>
                </a:solidFill>
              </a:rPr>
              <a:t>calprotectina</a:t>
            </a:r>
            <a:r>
              <a:rPr lang="es-ES" b="1" dirty="0" smtClean="0">
                <a:solidFill>
                  <a:srgbClr val="3366FF"/>
                </a:solidFill>
              </a:rPr>
              <a:t> fecal </a:t>
            </a:r>
          </a:p>
          <a:p>
            <a:pPr marL="0" indent="0" algn="just">
              <a:buNone/>
            </a:pPr>
            <a:endParaRPr lang="es-ES" dirty="0" smtClean="0"/>
          </a:p>
          <a:p>
            <a:pPr algn="just"/>
            <a:r>
              <a:rPr lang="es-ES" dirty="0" smtClean="0"/>
              <a:t>Es importante monitorizar a los pacientes, sobre todo, valorar </a:t>
            </a:r>
            <a:r>
              <a:rPr lang="es-ES" b="1" dirty="0" smtClean="0">
                <a:solidFill>
                  <a:srgbClr val="3366FF"/>
                </a:solidFill>
              </a:rPr>
              <a:t>adherencia al tratamiento y recordarles el tratamiento tópico</a:t>
            </a:r>
          </a:p>
          <a:p>
            <a:pPr algn="just"/>
            <a:endParaRPr lang="es-ES" b="1" dirty="0">
              <a:solidFill>
                <a:srgbClr val="3366FF"/>
              </a:solidFill>
            </a:endParaRPr>
          </a:p>
          <a:p>
            <a:pPr algn="just"/>
            <a:r>
              <a:rPr lang="es-ES" dirty="0" smtClean="0"/>
              <a:t>Los pacientes con </a:t>
            </a:r>
            <a:r>
              <a:rPr lang="es-ES" b="1" dirty="0" smtClean="0">
                <a:solidFill>
                  <a:srgbClr val="008000"/>
                </a:solidFill>
              </a:rPr>
              <a:t>colitis ulcerosa </a:t>
            </a:r>
            <a:r>
              <a:rPr lang="es-ES" dirty="0" smtClean="0"/>
              <a:t>en brote leve-moderado que estén con </a:t>
            </a:r>
            <a:r>
              <a:rPr lang="es-ES" dirty="0" err="1" smtClean="0"/>
              <a:t>mesalazina</a:t>
            </a:r>
            <a:r>
              <a:rPr lang="es-ES" dirty="0" smtClean="0"/>
              <a:t> se pueden beneficiar de </a:t>
            </a:r>
            <a:r>
              <a:rPr lang="es-ES" b="1" dirty="0" smtClean="0">
                <a:solidFill>
                  <a:srgbClr val="3366FF"/>
                </a:solidFill>
              </a:rPr>
              <a:t>subir dosis de </a:t>
            </a:r>
            <a:r>
              <a:rPr lang="es-ES" b="1" dirty="0" err="1" smtClean="0">
                <a:solidFill>
                  <a:srgbClr val="3366FF"/>
                </a:solidFill>
              </a:rPr>
              <a:t>mesalazina</a:t>
            </a:r>
            <a:r>
              <a:rPr lang="es-ES" b="1" dirty="0" smtClean="0">
                <a:solidFill>
                  <a:srgbClr val="3366FF"/>
                </a:solidFill>
              </a:rPr>
              <a:t> y añadir tratamiento tópico</a:t>
            </a:r>
          </a:p>
          <a:p>
            <a:endParaRPr lang="es-ES" dirty="0" smtClean="0"/>
          </a:p>
          <a:p>
            <a:endParaRPr lang="es-ES" dirty="0"/>
          </a:p>
        </p:txBody>
      </p:sp>
    </p:spTree>
    <p:extLst>
      <p:ext uri="{BB962C8B-B14F-4D97-AF65-F5344CB8AC3E}">
        <p14:creationId xmlns:p14="http://schemas.microsoft.com/office/powerpoint/2010/main" val="33814068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000090"/>
          </a:solidFill>
          <a:ln>
            <a:solidFill>
              <a:schemeClr val="bg1"/>
            </a:solidFill>
          </a:ln>
        </p:spPr>
        <p:txBody>
          <a:bodyPr/>
          <a:lstStyle/>
          <a:p>
            <a:r>
              <a:rPr lang="es-ES" dirty="0" smtClean="0">
                <a:solidFill>
                  <a:schemeClr val="bg1"/>
                </a:solidFill>
              </a:rPr>
              <a:t>Conclusiones</a:t>
            </a:r>
            <a:endParaRPr lang="es-ES" dirty="0">
              <a:solidFill>
                <a:schemeClr val="bg1"/>
              </a:solidFill>
            </a:endParaRPr>
          </a:p>
        </p:txBody>
      </p:sp>
      <p:sp>
        <p:nvSpPr>
          <p:cNvPr id="3" name="Marcador de contenido 2"/>
          <p:cNvSpPr>
            <a:spLocks noGrp="1"/>
          </p:cNvSpPr>
          <p:nvPr>
            <p:ph idx="1"/>
          </p:nvPr>
        </p:nvSpPr>
        <p:spPr>
          <a:xfrm>
            <a:off x="419325" y="1588355"/>
            <a:ext cx="8288582" cy="5171945"/>
          </a:xfrm>
        </p:spPr>
        <p:txBody>
          <a:bodyPr/>
          <a:lstStyle/>
          <a:p>
            <a:pPr algn="just"/>
            <a:r>
              <a:rPr lang="es-ES" dirty="0" smtClean="0"/>
              <a:t>Los pacientes con </a:t>
            </a:r>
            <a:r>
              <a:rPr lang="es-ES" b="1" dirty="0" smtClean="0">
                <a:solidFill>
                  <a:srgbClr val="008000"/>
                </a:solidFill>
              </a:rPr>
              <a:t>colitis ulcerosa </a:t>
            </a:r>
            <a:r>
              <a:rPr lang="es-ES" dirty="0" smtClean="0"/>
              <a:t>en brote leve-moderado que estén con dosis máxima de </a:t>
            </a:r>
            <a:r>
              <a:rPr lang="es-ES" dirty="0" err="1" smtClean="0"/>
              <a:t>mesalazina</a:t>
            </a:r>
            <a:r>
              <a:rPr lang="es-ES" dirty="0" smtClean="0"/>
              <a:t>  </a:t>
            </a:r>
            <a:r>
              <a:rPr lang="es-ES" b="1" dirty="0" smtClean="0">
                <a:solidFill>
                  <a:srgbClr val="3366FF"/>
                </a:solidFill>
              </a:rPr>
              <a:t>pueden recibir corticoides</a:t>
            </a:r>
            <a:r>
              <a:rPr lang="es-ES" dirty="0" smtClean="0"/>
              <a:t> (</a:t>
            </a:r>
            <a:r>
              <a:rPr lang="es-ES" dirty="0" err="1" smtClean="0"/>
              <a:t>beclometasona</a:t>
            </a:r>
            <a:r>
              <a:rPr lang="es-ES" dirty="0" smtClean="0"/>
              <a:t> o </a:t>
            </a:r>
            <a:r>
              <a:rPr lang="es-ES" dirty="0" err="1" smtClean="0"/>
              <a:t>prednisona</a:t>
            </a:r>
            <a:r>
              <a:rPr lang="es-ES" dirty="0" smtClean="0"/>
              <a:t>)</a:t>
            </a:r>
          </a:p>
          <a:p>
            <a:pPr algn="just"/>
            <a:endParaRPr lang="es-ES" dirty="0"/>
          </a:p>
          <a:p>
            <a:pPr algn="just"/>
            <a:r>
              <a:rPr lang="es-ES" dirty="0" smtClean="0"/>
              <a:t>Los pacientes con </a:t>
            </a:r>
            <a:r>
              <a:rPr lang="es-ES" b="1" dirty="0" smtClean="0">
                <a:solidFill>
                  <a:srgbClr val="008000"/>
                </a:solidFill>
              </a:rPr>
              <a:t>enfermedad de Crohn</a:t>
            </a:r>
            <a:r>
              <a:rPr lang="es-ES" dirty="0" smtClean="0"/>
              <a:t> en brote moderado pueden </a:t>
            </a:r>
            <a:r>
              <a:rPr lang="es-ES" b="1" dirty="0" smtClean="0">
                <a:solidFill>
                  <a:srgbClr val="3366FF"/>
                </a:solidFill>
              </a:rPr>
              <a:t>recibir corticoides (</a:t>
            </a:r>
            <a:r>
              <a:rPr lang="es-ES" b="1" dirty="0" err="1" smtClean="0">
                <a:solidFill>
                  <a:srgbClr val="3366FF"/>
                </a:solidFill>
              </a:rPr>
              <a:t>prednisona</a:t>
            </a:r>
            <a:r>
              <a:rPr lang="es-ES" b="1" dirty="0" smtClean="0">
                <a:solidFill>
                  <a:srgbClr val="3366FF"/>
                </a:solidFill>
              </a:rPr>
              <a:t>)</a:t>
            </a:r>
          </a:p>
          <a:p>
            <a:pPr algn="just"/>
            <a:endParaRPr lang="es-ES" b="1" dirty="0">
              <a:solidFill>
                <a:srgbClr val="3366FF"/>
              </a:solidFill>
            </a:endParaRPr>
          </a:p>
          <a:p>
            <a:pPr algn="just"/>
            <a:r>
              <a:rPr lang="es-ES" dirty="0" smtClean="0"/>
              <a:t>En el </a:t>
            </a:r>
            <a:r>
              <a:rPr lang="es-ES" b="1" dirty="0" smtClean="0">
                <a:solidFill>
                  <a:srgbClr val="3366FF"/>
                </a:solidFill>
              </a:rPr>
              <a:t>embarazo</a:t>
            </a:r>
            <a:r>
              <a:rPr lang="es-ES" dirty="0" smtClean="0"/>
              <a:t> rara vez se retira el tratamiento de mantenimiento (excepción: </a:t>
            </a:r>
            <a:r>
              <a:rPr lang="es-ES" dirty="0" err="1" smtClean="0"/>
              <a:t>metotrexato</a:t>
            </a:r>
            <a:r>
              <a:rPr lang="es-ES" dirty="0" smtClean="0"/>
              <a:t>)</a:t>
            </a:r>
            <a:endParaRPr lang="es-ES" b="1" dirty="0" smtClean="0">
              <a:solidFill>
                <a:srgbClr val="3366FF"/>
              </a:solidFill>
            </a:endParaRPr>
          </a:p>
          <a:p>
            <a:endParaRPr lang="es-ES" dirty="0"/>
          </a:p>
        </p:txBody>
      </p:sp>
    </p:spTree>
    <p:extLst>
      <p:ext uri="{BB962C8B-B14F-4D97-AF65-F5344CB8AC3E}">
        <p14:creationId xmlns:p14="http://schemas.microsoft.com/office/powerpoint/2010/main" val="31366561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 dirty="0" smtClean="0"/>
              <a:t>Se deben </a:t>
            </a:r>
            <a:r>
              <a:rPr lang="es-ES" b="1" dirty="0" smtClean="0">
                <a:solidFill>
                  <a:srgbClr val="3366FF"/>
                </a:solidFill>
              </a:rPr>
              <a:t>evitar</a:t>
            </a:r>
            <a:r>
              <a:rPr lang="es-ES" dirty="0" smtClean="0"/>
              <a:t> en lo posible los </a:t>
            </a:r>
            <a:r>
              <a:rPr lang="es-ES" b="1" dirty="0" smtClean="0">
                <a:solidFill>
                  <a:srgbClr val="3366FF"/>
                </a:solidFill>
              </a:rPr>
              <a:t>AINES</a:t>
            </a:r>
          </a:p>
          <a:p>
            <a:endParaRPr lang="es-ES" dirty="0"/>
          </a:p>
          <a:p>
            <a:r>
              <a:rPr lang="es-ES" dirty="0" smtClean="0"/>
              <a:t>Se aconseja </a:t>
            </a:r>
            <a:r>
              <a:rPr lang="es-ES" b="1" dirty="0" smtClean="0">
                <a:solidFill>
                  <a:srgbClr val="3366FF"/>
                </a:solidFill>
              </a:rPr>
              <a:t>vacunación</a:t>
            </a:r>
            <a:r>
              <a:rPr lang="es-ES" dirty="0" smtClean="0"/>
              <a:t> a todos los pacientes con EII idealmente en el diagnóstico y si anti-</a:t>
            </a:r>
            <a:r>
              <a:rPr lang="es-ES" dirty="0" err="1" smtClean="0"/>
              <a:t>HBs</a:t>
            </a:r>
            <a:r>
              <a:rPr lang="es-ES" dirty="0" smtClean="0"/>
              <a:t> &lt; 100 </a:t>
            </a:r>
            <a:r>
              <a:rPr lang="es-ES" b="1" dirty="0" smtClean="0">
                <a:solidFill>
                  <a:srgbClr val="3366FF"/>
                </a:solidFill>
              </a:rPr>
              <a:t>revacunar hasta alcanzar títulos anti-</a:t>
            </a:r>
            <a:r>
              <a:rPr lang="es-ES" b="1" dirty="0" err="1" smtClean="0">
                <a:solidFill>
                  <a:srgbClr val="3366FF"/>
                </a:solidFill>
              </a:rPr>
              <a:t>HBs</a:t>
            </a:r>
            <a:r>
              <a:rPr lang="es-ES" b="1" dirty="0" smtClean="0">
                <a:solidFill>
                  <a:srgbClr val="3366FF"/>
                </a:solidFill>
              </a:rPr>
              <a:t> &gt; 100</a:t>
            </a:r>
          </a:p>
          <a:p>
            <a:endParaRPr lang="es-ES" b="1" dirty="0">
              <a:solidFill>
                <a:srgbClr val="3366FF"/>
              </a:solidFill>
            </a:endParaRPr>
          </a:p>
          <a:p>
            <a:r>
              <a:rPr lang="es-ES" dirty="0" smtClean="0"/>
              <a:t>Los pacientes con EII pueden recibir </a:t>
            </a:r>
            <a:r>
              <a:rPr lang="es-ES" b="1" dirty="0" smtClean="0">
                <a:solidFill>
                  <a:srgbClr val="3366FF"/>
                </a:solidFill>
              </a:rPr>
              <a:t>atención telefónica</a:t>
            </a:r>
            <a:r>
              <a:rPr lang="es-ES" dirty="0" smtClean="0"/>
              <a:t> desde la Unidad de EII ante sospecha de brote u otros problemas </a:t>
            </a:r>
            <a:endParaRPr lang="es-ES" dirty="0"/>
          </a:p>
        </p:txBody>
      </p:sp>
      <p:sp>
        <p:nvSpPr>
          <p:cNvPr id="4" name="Título 1"/>
          <p:cNvSpPr>
            <a:spLocks noGrp="1"/>
          </p:cNvSpPr>
          <p:nvPr>
            <p:ph type="title"/>
          </p:nvPr>
        </p:nvSpPr>
        <p:spPr>
          <a:solidFill>
            <a:srgbClr val="000090"/>
          </a:solidFill>
          <a:ln>
            <a:solidFill>
              <a:schemeClr val="bg1"/>
            </a:solidFill>
          </a:ln>
        </p:spPr>
        <p:txBody>
          <a:bodyPr/>
          <a:lstStyle/>
          <a:p>
            <a:r>
              <a:rPr lang="es-ES" dirty="0" smtClean="0">
                <a:solidFill>
                  <a:schemeClr val="bg1"/>
                </a:solidFill>
              </a:rPr>
              <a:t>Conclusiones</a:t>
            </a:r>
            <a:endParaRPr lang="es-ES" dirty="0">
              <a:solidFill>
                <a:schemeClr val="bg1"/>
              </a:solidFill>
            </a:endParaRPr>
          </a:p>
        </p:txBody>
      </p:sp>
    </p:spTree>
    <p:extLst>
      <p:ext uri="{BB962C8B-B14F-4D97-AF65-F5344CB8AC3E}">
        <p14:creationId xmlns:p14="http://schemas.microsoft.com/office/powerpoint/2010/main" val="3619073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Muchas gracias de parte del equipo EII</a:t>
            </a:r>
            <a:endParaRPr lang="es-ES_tradnl" dirty="0"/>
          </a:p>
        </p:txBody>
      </p:sp>
      <p:pic>
        <p:nvPicPr>
          <p:cNvPr id="4" name="Imagen 3"/>
          <p:cNvPicPr>
            <a:picLocks noChangeAspect="1"/>
          </p:cNvPicPr>
          <p:nvPr/>
        </p:nvPicPr>
        <p:blipFill>
          <a:blip r:embed="rId2"/>
          <a:stretch>
            <a:fillRect/>
          </a:stretch>
        </p:blipFill>
        <p:spPr>
          <a:xfrm>
            <a:off x="1866900" y="1545050"/>
            <a:ext cx="4190023" cy="5312950"/>
          </a:xfrm>
          <a:prstGeom prst="rect">
            <a:avLst/>
          </a:prstGeom>
        </p:spPr>
      </p:pic>
      <p:pic>
        <p:nvPicPr>
          <p:cNvPr id="5" name="Imagen 4" descr="IMG_21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5335" y="2178423"/>
            <a:ext cx="5394940" cy="4046205"/>
          </a:xfrm>
          <a:prstGeom prst="rect">
            <a:avLst/>
          </a:prstGeom>
        </p:spPr>
      </p:pic>
    </p:spTree>
    <p:extLst>
      <p:ext uri="{BB962C8B-B14F-4D97-AF65-F5344CB8AC3E}">
        <p14:creationId xmlns:p14="http://schemas.microsoft.com/office/powerpoint/2010/main" val="245693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643188" y="5715000"/>
            <a:ext cx="228600" cy="228600"/>
          </a:xfrm>
          <a:prstGeom prst="rect">
            <a:avLst/>
          </a:prstGeom>
          <a:gradFill rotWithShape="0">
            <a:gsLst>
              <a:gs pos="0">
                <a:srgbClr val="007676"/>
              </a:gs>
              <a:gs pos="50000">
                <a:srgbClr val="00FFFF"/>
              </a:gs>
              <a:gs pos="100000">
                <a:srgbClr val="0076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charset="0"/>
              <a:buNone/>
            </a:pPr>
            <a:endParaRPr lang="es-ES_tradnl" altLang="es-ES_tradnl"/>
          </a:p>
        </p:txBody>
      </p:sp>
      <p:sp>
        <p:nvSpPr>
          <p:cNvPr id="11267" name="Text Box 3"/>
          <p:cNvSpPr txBox="1">
            <a:spLocks noChangeArrowheads="1"/>
          </p:cNvSpPr>
          <p:nvPr/>
        </p:nvSpPr>
        <p:spPr bwMode="auto">
          <a:xfrm>
            <a:off x="2857500" y="5643563"/>
            <a:ext cx="448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1600">
                <a:solidFill>
                  <a:srgbClr val="000000"/>
                </a:solidFill>
              </a:rPr>
              <a:t>Registro pacientes en base de datos Unidad EII</a:t>
            </a:r>
          </a:p>
        </p:txBody>
      </p:sp>
      <p:sp>
        <p:nvSpPr>
          <p:cNvPr id="11268" name="Rectangle 4"/>
          <p:cNvSpPr>
            <a:spLocks noChangeArrowheads="1"/>
          </p:cNvSpPr>
          <p:nvPr/>
        </p:nvSpPr>
        <p:spPr bwMode="auto">
          <a:xfrm>
            <a:off x="3635375" y="6021388"/>
            <a:ext cx="302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eaLnBrk="1" hangingPunct="1">
              <a:buSzPct val="100000"/>
            </a:pPr>
            <a:r>
              <a:rPr lang="es-ES" altLang="es-ES_tradnl" sz="1600" b="1">
                <a:solidFill>
                  <a:srgbClr val="3399FF"/>
                </a:solidFill>
              </a:rPr>
              <a:t>Servicio de Aparato Digestivo</a:t>
            </a:r>
          </a:p>
        </p:txBody>
      </p:sp>
      <p:graphicFrame>
        <p:nvGraphicFramePr>
          <p:cNvPr id="3" name="Gráfico 2"/>
          <p:cNvGraphicFramePr/>
          <p:nvPr>
            <p:extLst>
              <p:ext uri="{D42A27DB-BD31-4B8C-83A1-F6EECF244321}">
                <p14:modId xmlns:p14="http://schemas.microsoft.com/office/powerpoint/2010/main" val="164025396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128"/>
              </a:defRPr>
            </a:lvl9pPr>
          </a:lstStyle>
          <a:p>
            <a:pPr algn="ctr" eaLnBrk="1" hangingPunct="1">
              <a:buSzPct val="100000"/>
            </a:pPr>
            <a:r>
              <a:rPr lang="es-ES" altLang="es-ES_tradnl" sz="4400" dirty="0" smtClean="0">
                <a:solidFill>
                  <a:srgbClr val="FF0000"/>
                </a:solidFill>
              </a:rPr>
              <a:t>Pacientes EII del CHUS</a:t>
            </a:r>
            <a:endParaRPr lang="es-ES" altLang="es-ES_tradnl" sz="4400" dirty="0">
              <a:solidFill>
                <a:srgbClr val="FF0000"/>
              </a:solidFill>
            </a:endParaRPr>
          </a:p>
        </p:txBody>
      </p:sp>
    </p:spTree>
    <p:extLst>
      <p:ext uri="{BB962C8B-B14F-4D97-AF65-F5344CB8AC3E}">
        <p14:creationId xmlns:p14="http://schemas.microsoft.com/office/powerpoint/2010/main" val="21213892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4 CuadroTexto"/>
          <p:cNvSpPr txBox="1">
            <a:spLocks noChangeArrowheads="1"/>
          </p:cNvSpPr>
          <p:nvPr/>
        </p:nvSpPr>
        <p:spPr bwMode="auto">
          <a:xfrm rot="-5400000">
            <a:off x="947738" y="4700588"/>
            <a:ext cx="14446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_tradnl" sz="900" b="1"/>
              <a:t>Pacientes</a:t>
            </a:r>
          </a:p>
        </p:txBody>
      </p:sp>
      <p:pic>
        <p:nvPicPr>
          <p:cNvPr id="13316" name="3 Imagen" descr="1"/>
          <p:cNvPicPr>
            <a:picLocks noChangeAspect="1" noChangeArrowheads="1"/>
          </p:cNvPicPr>
          <p:nvPr/>
        </p:nvPicPr>
        <p:blipFill>
          <a:blip r:embed="rId2">
            <a:extLst>
              <a:ext uri="{28A0092B-C50C-407E-A947-70E740481C1C}">
                <a14:useLocalDpi xmlns:a14="http://schemas.microsoft.com/office/drawing/2010/main" val="0"/>
              </a:ext>
            </a:extLst>
          </a:blip>
          <a:srcRect b="66444"/>
          <a:stretch>
            <a:fillRect/>
          </a:stretch>
        </p:blipFill>
        <p:spPr bwMode="auto">
          <a:xfrm>
            <a:off x="0" y="-14288"/>
            <a:ext cx="68580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2"/>
          <p:cNvSpPr txBox="1">
            <a:spLocks noChangeArrowheads="1"/>
          </p:cNvSpPr>
          <p:nvPr/>
        </p:nvSpPr>
        <p:spPr bwMode="auto">
          <a:xfrm>
            <a:off x="0" y="14288"/>
            <a:ext cx="4778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909" tIns="34909" rIns="34909" bIns="34909"/>
          <a:lstStyle/>
          <a:p>
            <a:pPr algn="ctr"/>
            <a:r>
              <a:rPr lang="es-ES" altLang="es-ES_tradnl" sz="1800" dirty="0">
                <a:solidFill>
                  <a:srgbClr val="294B9E"/>
                </a:solidFill>
                <a:latin typeface="Franklin Gothic Demi Cond" charset="0"/>
              </a:rPr>
              <a:t>ESTUDIO EPIDEMIOLÓGICO DE LA INCIDENCIA </a:t>
            </a:r>
            <a:r>
              <a:rPr lang="es-ES" altLang="es-ES_tradnl" sz="1800" dirty="0" smtClean="0">
                <a:solidFill>
                  <a:srgbClr val="294B9E"/>
                </a:solidFill>
                <a:latin typeface="Franklin Gothic Demi Cond" charset="0"/>
              </a:rPr>
              <a:t>2017</a:t>
            </a:r>
            <a:endParaRPr lang="es-ES" altLang="es-ES_tradnl" sz="1800" dirty="0">
              <a:solidFill>
                <a:srgbClr val="294B9E"/>
              </a:solidFill>
              <a:latin typeface="Franklin Gothic Demi Cond" charset="0"/>
            </a:endParaRPr>
          </a:p>
          <a:p>
            <a:pPr algn="ctr"/>
            <a:r>
              <a:rPr lang="es-ES" altLang="es-ES_tradnl" sz="1800" dirty="0">
                <a:solidFill>
                  <a:srgbClr val="294B9E"/>
                </a:solidFill>
                <a:latin typeface="Franklin Gothic Demi Cond" charset="0"/>
              </a:rPr>
              <a:t>DE ENFERMEDAD INFLAMATORIA INTESTINAL </a:t>
            </a:r>
          </a:p>
          <a:p>
            <a:pPr algn="ctr"/>
            <a:r>
              <a:rPr lang="es-ES" altLang="es-ES_tradnl" sz="1800" dirty="0">
                <a:solidFill>
                  <a:srgbClr val="294B9E"/>
                </a:solidFill>
                <a:latin typeface="Franklin Gothic Demi Cond" charset="0"/>
              </a:rPr>
              <a:t>EN POBLACIÓN ADULTA EN ESPAÑA</a:t>
            </a:r>
            <a:endParaRPr lang="es-ES" altLang="es-ES_tradnl" sz="1800" dirty="0"/>
          </a:p>
        </p:txBody>
      </p:sp>
      <p:pic>
        <p:nvPicPr>
          <p:cNvPr id="13318" name="7 Imagen" descr="Captura de pantalla 2016-10-02 a las 10.38.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9718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221134" y="1700808"/>
            <a:ext cx="9144000" cy="4775880"/>
          </a:xfrm>
          <a:prstGeom prst="rect">
            <a:avLst/>
          </a:prstGeom>
        </p:spPr>
      </p:pic>
    </p:spTree>
    <p:extLst>
      <p:ext uri="{BB962C8B-B14F-4D97-AF65-F5344CB8AC3E}">
        <p14:creationId xmlns:p14="http://schemas.microsoft.com/office/powerpoint/2010/main" val="20907235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97B4C63-6D94-C345-8082-88D634D27D00}" type="slidenum">
              <a:rPr lang="en-US" altLang="es-ES_tradnl"/>
              <a:pPr/>
              <a:t>7</a:t>
            </a:fld>
            <a:endParaRPr lang="en-US" altLang="es-ES_tradnl"/>
          </a:p>
        </p:txBody>
      </p:sp>
      <p:sp>
        <p:nvSpPr>
          <p:cNvPr id="14338" name="Título 2"/>
          <p:cNvSpPr>
            <a:spLocks noGrp="1"/>
          </p:cNvSpPr>
          <p:nvPr>
            <p:ph type="title"/>
          </p:nvPr>
        </p:nvSpPr>
        <p:spPr>
          <a:xfrm>
            <a:off x="827088" y="152400"/>
            <a:ext cx="7866062" cy="990600"/>
          </a:xfrm>
        </p:spPr>
        <p:txBody>
          <a:bodyPr/>
          <a:lstStyle/>
          <a:p>
            <a:r>
              <a:rPr lang="es-ES_tradnl" altLang="es-ES_tradnl" sz="3200" dirty="0">
                <a:solidFill>
                  <a:srgbClr val="FF0000"/>
                </a:solidFill>
              </a:rPr>
              <a:t>Los pacientes con </a:t>
            </a:r>
            <a:r>
              <a:rPr lang="es-ES_tradnl" altLang="es-ES_tradnl" sz="3200" dirty="0" smtClean="0">
                <a:solidFill>
                  <a:srgbClr val="FF0000"/>
                </a:solidFill>
              </a:rPr>
              <a:t>EII </a:t>
            </a:r>
            <a:r>
              <a:rPr lang="es-ES_tradnl" altLang="es-ES_tradnl" sz="3200" dirty="0">
                <a:solidFill>
                  <a:srgbClr val="FF0000"/>
                </a:solidFill>
              </a:rPr>
              <a:t>son muy </a:t>
            </a:r>
            <a:r>
              <a:rPr lang="es-ES_tradnl" altLang="es-ES_tradnl" sz="3200" dirty="0" smtClean="0">
                <a:solidFill>
                  <a:srgbClr val="FF0000"/>
                </a:solidFill>
              </a:rPr>
              <a:t/>
            </a:r>
            <a:br>
              <a:rPr lang="es-ES_tradnl" altLang="es-ES_tradnl" sz="3200" dirty="0" smtClean="0">
                <a:solidFill>
                  <a:srgbClr val="FF0000"/>
                </a:solidFill>
              </a:rPr>
            </a:br>
            <a:r>
              <a:rPr lang="es-ES_tradnl" altLang="es-ES_tradnl" sz="3200" dirty="0" smtClean="0">
                <a:solidFill>
                  <a:srgbClr val="FF0000"/>
                </a:solidFill>
              </a:rPr>
              <a:t>variados </a:t>
            </a:r>
            <a:r>
              <a:rPr lang="es-ES_tradnl" altLang="es-ES_tradnl" sz="3200" dirty="0">
                <a:solidFill>
                  <a:srgbClr val="FF0000"/>
                </a:solidFill>
              </a:rPr>
              <a:t>y complejos</a:t>
            </a:r>
          </a:p>
        </p:txBody>
      </p:sp>
      <p:pic>
        <p:nvPicPr>
          <p:cNvPr id="1433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11684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988" y="3644900"/>
            <a:ext cx="3068637"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Marcador de contenido 2"/>
          <p:cNvSpPr>
            <a:spLocks noGrp="1"/>
          </p:cNvSpPr>
          <p:nvPr>
            <p:ph idx="1"/>
          </p:nvPr>
        </p:nvSpPr>
        <p:spPr>
          <a:xfrm>
            <a:off x="4030663" y="1547813"/>
            <a:ext cx="5113337" cy="4524375"/>
          </a:xfrm>
        </p:spPr>
        <p:txBody>
          <a:bodyPr/>
          <a:lstStyle/>
          <a:p>
            <a:r>
              <a:rPr lang="es-ES" altLang="es-ES_tradnl" sz="2800" dirty="0"/>
              <a:t>Curso evolutivo muy variado</a:t>
            </a:r>
            <a:endParaRPr lang="es-ES_tradnl" altLang="es-ES_tradnl" sz="2800" dirty="0"/>
          </a:p>
          <a:p>
            <a:r>
              <a:rPr lang="es-ES_tradnl" altLang="es-ES_tradnl" sz="2800" dirty="0"/>
              <a:t>No sabemos por </a:t>
            </a:r>
            <a:r>
              <a:rPr lang="es-ES_tradnl" altLang="es-ES_tradnl" sz="2800" dirty="0" err="1"/>
              <a:t>qu</a:t>
            </a:r>
            <a:r>
              <a:rPr lang="es-ES" altLang="es-ES_tradnl" sz="2800" dirty="0"/>
              <a:t>é se producen la mayoría de las complicaciones</a:t>
            </a:r>
            <a:r>
              <a:rPr lang="mr-IN" altLang="es-ES_tradnl" sz="2800" dirty="0"/>
              <a:t>…</a:t>
            </a:r>
            <a:r>
              <a:rPr lang="es-ES" altLang="es-ES_tradnl" sz="2800" dirty="0"/>
              <a:t> ni si </a:t>
            </a:r>
            <a:r>
              <a:rPr lang="es-ES" altLang="es-ES_tradnl" sz="2800" dirty="0" smtClean="0"/>
              <a:t>las podemos </a:t>
            </a:r>
            <a:r>
              <a:rPr lang="es-ES" altLang="es-ES_tradnl" sz="2800" dirty="0"/>
              <a:t>revertir</a:t>
            </a:r>
          </a:p>
          <a:p>
            <a:r>
              <a:rPr lang="es-ES" altLang="es-ES_tradnl" sz="2800" dirty="0"/>
              <a:t>Mucho claro-oscuro….</a:t>
            </a:r>
          </a:p>
          <a:p>
            <a:pPr lvl="1"/>
            <a:r>
              <a:rPr lang="es-ES" altLang="es-ES_tradnl" sz="2000" dirty="0"/>
              <a:t>Tasas de remisión bajas</a:t>
            </a:r>
          </a:p>
          <a:p>
            <a:pPr lvl="1"/>
            <a:r>
              <a:rPr lang="es-ES" altLang="es-ES_tradnl" sz="2000" dirty="0"/>
              <a:t> Incertidumbre a mecanismos de acción</a:t>
            </a:r>
          </a:p>
          <a:p>
            <a:pPr lvl="1"/>
            <a:r>
              <a:rPr lang="es-ES" altLang="es-ES_tradnl" sz="2000" dirty="0"/>
              <a:t> Combinaciones de fármacos </a:t>
            </a:r>
          </a:p>
        </p:txBody>
      </p:sp>
    </p:spTree>
    <p:extLst>
      <p:ext uri="{BB962C8B-B14F-4D97-AF65-F5344CB8AC3E}">
        <p14:creationId xmlns:p14="http://schemas.microsoft.com/office/powerpoint/2010/main" val="20129410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rgbClr val="FF0000"/>
                </a:solidFill>
              </a:rPr>
              <a:t>El retraso </a:t>
            </a:r>
            <a:r>
              <a:rPr lang="es-ES_tradnl" dirty="0" err="1" smtClean="0">
                <a:solidFill>
                  <a:srgbClr val="FF0000"/>
                </a:solidFill>
              </a:rPr>
              <a:t>diagn</a:t>
            </a:r>
            <a:r>
              <a:rPr lang="es-ES" dirty="0" err="1" smtClean="0">
                <a:solidFill>
                  <a:srgbClr val="FF0000"/>
                </a:solidFill>
              </a:rPr>
              <a:t>óstico</a:t>
            </a:r>
            <a:r>
              <a:rPr lang="es-ES" dirty="0" smtClean="0">
                <a:solidFill>
                  <a:srgbClr val="FF0000"/>
                </a:solidFill>
              </a:rPr>
              <a:t> es un problema</a:t>
            </a:r>
            <a:endParaRPr lang="es-ES_tradnl" dirty="0">
              <a:solidFill>
                <a:srgbClr val="FF0000"/>
              </a:solidFill>
            </a:endParaRPr>
          </a:p>
        </p:txBody>
      </p:sp>
      <p:sp>
        <p:nvSpPr>
          <p:cNvPr id="4" name="CuadroTexto 3"/>
          <p:cNvSpPr txBox="1"/>
          <p:nvPr/>
        </p:nvSpPr>
        <p:spPr>
          <a:xfrm>
            <a:off x="209329" y="4936147"/>
            <a:ext cx="8800897" cy="9541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S_tradnl" sz="2800" dirty="0" smtClean="0"/>
              <a:t>UN RETRASO DIAGN</a:t>
            </a:r>
            <a:r>
              <a:rPr lang="es-ES" sz="2800" dirty="0" smtClean="0"/>
              <a:t>ÓSTICO SE ASOCIÓ A MÁS CIRUGÍA EN CROHN</a:t>
            </a:r>
            <a:endParaRPr lang="es-ES_tradnl" sz="2800" dirty="0"/>
          </a:p>
        </p:txBody>
      </p:sp>
      <p:sp>
        <p:nvSpPr>
          <p:cNvPr id="5" name="CuadroTexto 4"/>
          <p:cNvSpPr txBox="1"/>
          <p:nvPr/>
        </p:nvSpPr>
        <p:spPr>
          <a:xfrm>
            <a:off x="3707904" y="6021288"/>
            <a:ext cx="4444546" cy="461665"/>
          </a:xfrm>
          <a:prstGeom prst="rect">
            <a:avLst/>
          </a:prstGeom>
          <a:noFill/>
        </p:spPr>
        <p:txBody>
          <a:bodyPr wrap="none" rtlCol="0">
            <a:spAutoFit/>
          </a:bodyPr>
          <a:lstStyle/>
          <a:p>
            <a:r>
              <a:rPr lang="es-ES_tradnl" dirty="0" err="1" smtClean="0">
                <a:solidFill>
                  <a:schemeClr val="tx1"/>
                </a:solidFill>
              </a:rPr>
              <a:t>Nahon</a:t>
            </a:r>
            <a:r>
              <a:rPr lang="es-ES_tradnl" dirty="0" smtClean="0">
                <a:solidFill>
                  <a:schemeClr val="tx1"/>
                </a:solidFill>
              </a:rPr>
              <a:t> et al </a:t>
            </a:r>
            <a:r>
              <a:rPr lang="es-ES_tradnl" dirty="0" err="1" smtClean="0">
                <a:solidFill>
                  <a:schemeClr val="tx1"/>
                </a:solidFill>
              </a:rPr>
              <a:t>Dig</a:t>
            </a:r>
            <a:r>
              <a:rPr lang="es-ES_tradnl" dirty="0" smtClean="0">
                <a:solidFill>
                  <a:schemeClr val="tx1"/>
                </a:solidFill>
              </a:rPr>
              <a:t> </a:t>
            </a:r>
            <a:r>
              <a:rPr lang="es-ES_tradnl" dirty="0" err="1" smtClean="0">
                <a:solidFill>
                  <a:schemeClr val="tx1"/>
                </a:solidFill>
              </a:rPr>
              <a:t>Liver</a:t>
            </a:r>
            <a:r>
              <a:rPr lang="es-ES_tradnl" dirty="0" smtClean="0">
                <a:solidFill>
                  <a:schemeClr val="tx1"/>
                </a:solidFill>
              </a:rPr>
              <a:t> </a:t>
            </a:r>
            <a:r>
              <a:rPr lang="es-ES_tradnl" dirty="0" err="1" smtClean="0">
                <a:solidFill>
                  <a:schemeClr val="tx1"/>
                </a:solidFill>
              </a:rPr>
              <a:t>Dis</a:t>
            </a:r>
            <a:r>
              <a:rPr lang="es-ES_tradnl" dirty="0" smtClean="0">
                <a:solidFill>
                  <a:schemeClr val="tx1"/>
                </a:solidFill>
              </a:rPr>
              <a:t>  2016</a:t>
            </a:r>
            <a:endParaRPr lang="es-ES_tradnl" dirty="0">
              <a:solidFill>
                <a:schemeClr val="tx1"/>
              </a:solidFill>
            </a:endParaRPr>
          </a:p>
        </p:txBody>
      </p:sp>
      <p:sp>
        <p:nvSpPr>
          <p:cNvPr id="6" name="Marcador de contenido 2"/>
          <p:cNvSpPr txBox="1">
            <a:spLocks/>
          </p:cNvSpPr>
          <p:nvPr/>
        </p:nvSpPr>
        <p:spPr bwMode="auto">
          <a:xfrm>
            <a:off x="609366" y="1539411"/>
            <a:ext cx="8230541" cy="106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mtClean="0"/>
              <a:t> Media 6 meses comparado con 2 meses</a:t>
            </a:r>
          </a:p>
          <a:p>
            <a:r>
              <a:rPr lang="es-ES_tradnl" smtClean="0"/>
              <a:t> De nuevo m</a:t>
            </a:r>
            <a:r>
              <a:rPr lang="es-ES" smtClean="0"/>
              <a:t>ás cirugía</a:t>
            </a:r>
            <a:endParaRPr lang="es-ES_tradnl"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032" y="2426793"/>
            <a:ext cx="4835489" cy="2635064"/>
          </a:xfrm>
          <a:prstGeom prst="rect">
            <a:avLst/>
          </a:prstGeom>
        </p:spPr>
      </p:pic>
      <p:sp>
        <p:nvSpPr>
          <p:cNvPr id="9" name="CuadroTexto 8"/>
          <p:cNvSpPr txBox="1"/>
          <p:nvPr/>
        </p:nvSpPr>
        <p:spPr>
          <a:xfrm>
            <a:off x="3815065" y="6396335"/>
            <a:ext cx="3583583" cy="461665"/>
          </a:xfrm>
          <a:prstGeom prst="rect">
            <a:avLst/>
          </a:prstGeom>
          <a:noFill/>
        </p:spPr>
        <p:txBody>
          <a:bodyPr wrap="none" rtlCol="0">
            <a:spAutoFit/>
          </a:bodyPr>
          <a:lstStyle/>
          <a:p>
            <a:r>
              <a:rPr lang="es-ES_tradnl" dirty="0" smtClean="0">
                <a:solidFill>
                  <a:srgbClr val="000000"/>
                </a:solidFill>
              </a:rPr>
              <a:t>Lee et al </a:t>
            </a:r>
            <a:r>
              <a:rPr lang="es-ES_tradnl" dirty="0" err="1" smtClean="0">
                <a:solidFill>
                  <a:srgbClr val="000000"/>
                </a:solidFill>
              </a:rPr>
              <a:t>World</a:t>
            </a:r>
            <a:r>
              <a:rPr lang="es-ES_tradnl" dirty="0" smtClean="0">
                <a:solidFill>
                  <a:srgbClr val="000000"/>
                </a:solidFill>
              </a:rPr>
              <a:t> J G 2017</a:t>
            </a:r>
            <a:endParaRPr lang="es-ES_tradnl" dirty="0">
              <a:solidFill>
                <a:srgbClr val="000000"/>
              </a:solidFill>
            </a:endParaRPr>
          </a:p>
        </p:txBody>
      </p:sp>
    </p:spTree>
    <p:extLst>
      <p:ext uri="{BB962C8B-B14F-4D97-AF65-F5344CB8AC3E}">
        <p14:creationId xmlns:p14="http://schemas.microsoft.com/office/powerpoint/2010/main" val="426004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rgbClr val="FF0000"/>
                </a:solidFill>
              </a:rPr>
              <a:t>¿Qué podemos hacer ante una sospecha de EII?</a:t>
            </a:r>
            <a:endParaRPr lang="es-ES_tradnl" dirty="0">
              <a:solidFill>
                <a:srgbClr val="FF0000"/>
              </a:solidFill>
            </a:endParaRPr>
          </a:p>
        </p:txBody>
      </p:sp>
      <p:sp>
        <p:nvSpPr>
          <p:cNvPr id="3" name="Marcador de contenido 2"/>
          <p:cNvSpPr>
            <a:spLocks noGrp="1"/>
          </p:cNvSpPr>
          <p:nvPr>
            <p:ph idx="1"/>
          </p:nvPr>
        </p:nvSpPr>
        <p:spPr>
          <a:xfrm>
            <a:off x="526597" y="1819805"/>
            <a:ext cx="8230541" cy="3572003"/>
          </a:xfrm>
        </p:spPr>
        <p:txBody>
          <a:bodyPr/>
          <a:lstStyle/>
          <a:p>
            <a:pPr>
              <a:spcBef>
                <a:spcPct val="20000"/>
              </a:spcBef>
              <a:buFontTx/>
              <a:buChar char="•"/>
            </a:pPr>
            <a:r>
              <a:rPr lang="es-ES" altLang="es-ES_tradnl" dirty="0">
                <a:latin typeface="Calibri" charset="0"/>
              </a:rPr>
              <a:t>No existe una prueba diagnóstica analítica específica</a:t>
            </a:r>
          </a:p>
          <a:p>
            <a:pPr>
              <a:spcBef>
                <a:spcPct val="20000"/>
              </a:spcBef>
              <a:buFontTx/>
              <a:buChar char="•"/>
            </a:pPr>
            <a:r>
              <a:rPr lang="es-ES" altLang="es-ES_tradnl" dirty="0">
                <a:latin typeface="Calibri" charset="0"/>
              </a:rPr>
              <a:t>La </a:t>
            </a:r>
            <a:r>
              <a:rPr lang="es-ES" altLang="es-ES_tradnl" b="1" dirty="0">
                <a:latin typeface="Calibri" charset="0"/>
              </a:rPr>
              <a:t>sintomatología</a:t>
            </a:r>
            <a:r>
              <a:rPr lang="es-ES" altLang="es-ES_tradnl" dirty="0">
                <a:latin typeface="Calibri" charset="0"/>
              </a:rPr>
              <a:t> clínica nos pondrá en alerta </a:t>
            </a:r>
          </a:p>
          <a:p>
            <a:pPr>
              <a:spcBef>
                <a:spcPct val="20000"/>
              </a:spcBef>
              <a:buFontTx/>
              <a:buChar char="•"/>
            </a:pPr>
            <a:r>
              <a:rPr lang="es-ES" altLang="es-ES_tradnl" dirty="0">
                <a:latin typeface="Calibri" charset="0"/>
              </a:rPr>
              <a:t>La </a:t>
            </a:r>
            <a:r>
              <a:rPr lang="es-ES" altLang="es-ES_tradnl" b="1" dirty="0">
                <a:latin typeface="Calibri" charset="0"/>
              </a:rPr>
              <a:t>exploración física </a:t>
            </a:r>
            <a:r>
              <a:rPr lang="es-ES" altLang="es-ES_tradnl" dirty="0">
                <a:latin typeface="Calibri" charset="0"/>
              </a:rPr>
              <a:t>para descartar fistulas perianales y masas abdominales clave</a:t>
            </a:r>
          </a:p>
          <a:p>
            <a:pPr>
              <a:spcBef>
                <a:spcPct val="20000"/>
              </a:spcBef>
              <a:buFontTx/>
              <a:buChar char="•"/>
            </a:pPr>
            <a:r>
              <a:rPr lang="es-ES" altLang="es-ES_tradnl" dirty="0">
                <a:latin typeface="Calibri" charset="0"/>
              </a:rPr>
              <a:t>La </a:t>
            </a:r>
            <a:r>
              <a:rPr lang="es-ES" altLang="es-ES_tradnl" b="1" dirty="0">
                <a:latin typeface="Calibri" charset="0"/>
              </a:rPr>
              <a:t>colonoscopia</a:t>
            </a:r>
            <a:r>
              <a:rPr lang="es-ES" altLang="es-ES_tradnl" dirty="0">
                <a:latin typeface="Calibri" charset="0"/>
              </a:rPr>
              <a:t> con biopsias es obligatoria tanto en la enfermedad de Crohn como en la colitis ulcerosa</a:t>
            </a:r>
          </a:p>
          <a:p>
            <a:pPr>
              <a:spcBef>
                <a:spcPct val="20000"/>
              </a:spcBef>
              <a:buFontTx/>
              <a:buChar char="•"/>
            </a:pPr>
            <a:r>
              <a:rPr lang="es-ES" altLang="es-ES_tradnl" dirty="0">
                <a:latin typeface="Calibri" charset="0"/>
              </a:rPr>
              <a:t>En la enfermedad de Crohn será necesario completar el estudio del intestino delgado con </a:t>
            </a:r>
            <a:r>
              <a:rPr lang="es-ES" altLang="es-ES_tradnl" b="1" dirty="0" err="1">
                <a:latin typeface="Calibri" charset="0"/>
              </a:rPr>
              <a:t>enteroresonancia</a:t>
            </a:r>
            <a:r>
              <a:rPr lang="es-ES" altLang="es-ES_tradnl" b="1" dirty="0">
                <a:latin typeface="Calibri" charset="0"/>
              </a:rPr>
              <a:t> </a:t>
            </a:r>
            <a:r>
              <a:rPr lang="es-ES" altLang="es-ES_tradnl" b="1" dirty="0" smtClean="0">
                <a:latin typeface="Calibri" charset="0"/>
              </a:rPr>
              <a:t>magnética o ecografía</a:t>
            </a:r>
            <a:endParaRPr lang="es-ES" altLang="es-ES_tradnl" b="1" dirty="0">
              <a:latin typeface="Calibri" charset="0"/>
            </a:endParaRPr>
          </a:p>
        </p:txBody>
      </p:sp>
      <p:sp>
        <p:nvSpPr>
          <p:cNvPr id="6" name="Line 4"/>
          <p:cNvSpPr>
            <a:spLocks noChangeShapeType="1"/>
          </p:cNvSpPr>
          <p:nvPr/>
        </p:nvSpPr>
        <p:spPr bwMode="auto">
          <a:xfrm>
            <a:off x="1332311" y="6308725"/>
            <a:ext cx="6460331" cy="0"/>
          </a:xfrm>
          <a:prstGeom prst="line">
            <a:avLst/>
          </a:prstGeom>
          <a:noFill/>
          <a:ln w="9525">
            <a:solidFill>
              <a:srgbClr val="009999"/>
            </a:solidFill>
            <a:round/>
            <a:headEnd/>
            <a:tailEnd/>
          </a:ln>
          <a:extLst>
            <a:ext uri="{909E8E84-426E-40dd-AFC4-6F175D3DCCD1}">
              <a14:hiddenFill xmlns:a14="http://schemas.microsoft.com/office/drawing/2010/main">
                <a:noFill/>
              </a14:hiddenFill>
            </a:ext>
          </a:extLst>
        </p:spPr>
        <p:txBody>
          <a:bodyPr/>
          <a:lstStyle/>
          <a:p>
            <a:endParaRPr lang="es-ES_tradnl"/>
          </a:p>
        </p:txBody>
      </p:sp>
    </p:spTree>
    <p:extLst>
      <p:ext uri="{BB962C8B-B14F-4D97-AF65-F5344CB8AC3E}">
        <p14:creationId xmlns:p14="http://schemas.microsoft.com/office/powerpoint/2010/main" val="6673920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OXI.potx" id="{D1CD689E-34C2-4419-894A-16CDC01390B4}" vid="{28934ED3-AEA6-4214-9E36-FBE51043DF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EOXI</Template>
  <TotalTime>1786</TotalTime>
  <Words>3433</Words>
  <Application>Microsoft Macintosh PowerPoint</Application>
  <PresentationFormat>Presentación en pantalla (4:3)</PresentationFormat>
  <Paragraphs>501</Paragraphs>
  <Slides>47</Slides>
  <Notes>18</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Tema de Office</vt:lpstr>
      <vt:lpstr>Presentación de PowerPoint</vt:lpstr>
      <vt:lpstr>Presentación de PowerPoint</vt:lpstr>
      <vt:lpstr>EII: Crohn y colitis</vt:lpstr>
      <vt:lpstr>Presentación de PowerPoint</vt:lpstr>
      <vt:lpstr>Presentación de PowerPoint</vt:lpstr>
      <vt:lpstr>Presentación de PowerPoint</vt:lpstr>
      <vt:lpstr>Los pacientes con EII son muy  variados y complejos</vt:lpstr>
      <vt:lpstr>El retraso diagnóstico es un problema</vt:lpstr>
      <vt:lpstr>¿Qué podemos hacer ante una sospecha de EII?</vt:lpstr>
      <vt:lpstr>Sospecha clínica</vt:lpstr>
      <vt:lpstr>¿Qué podemos hacer?</vt:lpstr>
      <vt:lpstr>Presentación de PowerPoint</vt:lpstr>
      <vt:lpstr>Presentación de PowerPoint</vt:lpstr>
      <vt:lpstr>Presentación de PowerPoint</vt:lpstr>
      <vt:lpstr>Presentación de PowerPoint</vt:lpstr>
      <vt:lpstr>Calprotectina fecal:  </vt:lpstr>
      <vt:lpstr>Actividad de la EII y tratamientos actuales</vt:lpstr>
      <vt:lpstr>Presentación de PowerPoint</vt:lpstr>
      <vt:lpstr>Tratamiento del brote de colitis ulcerosa</vt:lpstr>
      <vt:lpstr>Tratamiento del brote de colitis ulcerosa</vt:lpstr>
      <vt:lpstr>Optimización del tratamiento en la colitis ulcerosa</vt:lpstr>
      <vt:lpstr>Presentación de PowerPoint</vt:lpstr>
      <vt:lpstr> Patrón evolutivo a largo plazo  de la EC</vt:lpstr>
      <vt:lpstr>Presentación de PowerPoint</vt:lpstr>
      <vt:lpstr>Tratamiento del brote de enfermedad de Crohn</vt:lpstr>
      <vt:lpstr>Tratamiento del brote de enfermedad perianal fistulizante</vt:lpstr>
      <vt:lpstr>La cirugía y la EII</vt:lpstr>
      <vt:lpstr>CIRUGÍA EN EC</vt:lpstr>
      <vt:lpstr>Errores frecuentes en el manejo de los pacientes con EICI</vt:lpstr>
      <vt:lpstr>Embarazo</vt:lpstr>
      <vt:lpstr>Antibióticos</vt:lpstr>
      <vt:lpstr>AINEs</vt:lpstr>
      <vt:lpstr>Vacunas  Tres momentos posibles</vt:lpstr>
      <vt:lpstr>Vacunas</vt:lpstr>
      <vt:lpstr>Presentación de PowerPoint</vt:lpstr>
      <vt:lpstr>Predictor de actividad</vt:lpstr>
      <vt:lpstr>Presentación de PowerPoint</vt:lpstr>
      <vt:lpstr>Presentación de PowerPoint</vt:lpstr>
      <vt:lpstr>Presentación de PowerPoint</vt:lpstr>
      <vt:lpstr>Presentación de PowerPoint</vt:lpstr>
      <vt:lpstr>Presentación de PowerPoint</vt:lpstr>
      <vt:lpstr>Presentación de PowerPoint</vt:lpstr>
      <vt:lpstr>Unidad monográfica de Santiago</vt:lpstr>
      <vt:lpstr>Conclusiones</vt:lpstr>
      <vt:lpstr>Conclusiones</vt:lpstr>
      <vt:lpstr>Conclusiones</vt:lpstr>
      <vt:lpstr>Muchas gracias de parte del equipo EII</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Barreiro de Acosta</dc:creator>
  <cp:lastModifiedBy>Rocío Ferreiro</cp:lastModifiedBy>
  <cp:revision>77</cp:revision>
  <dcterms:created xsi:type="dcterms:W3CDTF">2018-05-14T16:12:05Z</dcterms:created>
  <dcterms:modified xsi:type="dcterms:W3CDTF">2019-04-27T06:45:58Z</dcterms:modified>
</cp:coreProperties>
</file>