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4" r:id="rId3"/>
    <p:sldId id="271" r:id="rId4"/>
    <p:sldId id="272" r:id="rId5"/>
    <p:sldId id="273" r:id="rId6"/>
    <p:sldId id="274" r:id="rId7"/>
    <p:sldId id="262" r:id="rId8"/>
    <p:sldId id="270" r:id="rId9"/>
    <p:sldId id="265" r:id="rId10"/>
    <p:sldId id="277" r:id="rId11"/>
    <p:sldId id="276" r:id="rId12"/>
    <p:sldId id="263" r:id="rId13"/>
    <p:sldId id="275" r:id="rId14"/>
    <p:sldId id="261" r:id="rId15"/>
    <p:sldId id="282" r:id="rId16"/>
    <p:sldId id="287" r:id="rId17"/>
    <p:sldId id="288" r:id="rId18"/>
    <p:sldId id="256" r:id="rId19"/>
    <p:sldId id="278" r:id="rId20"/>
    <p:sldId id="286" r:id="rId21"/>
    <p:sldId id="266" r:id="rId22"/>
    <p:sldId id="267" r:id="rId23"/>
    <p:sldId id="268" r:id="rId24"/>
    <p:sldId id="269" r:id="rId25"/>
    <p:sldId id="285" r:id="rId26"/>
    <p:sldId id="283" r:id="rId27"/>
    <p:sldId id="284" r:id="rId28"/>
    <p:sldId id="281" r:id="rId29"/>
    <p:sldId id="290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89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33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83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11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94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10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33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85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331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39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323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1FDD-E742-466B-BB25-637B9F1DC459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E6ED4-5EC5-459F-9E08-F8FD508B6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94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centro de sa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5" descr="Resultado de imagen de centro de sau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7" descr="Resultado de imagen de centro de sau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90C48228-52FB-4C64-B4BE-B437C7287BCF}"/>
              </a:ext>
            </a:extLst>
          </p:cNvPr>
          <p:cNvSpPr txBox="1">
            <a:spLocks/>
          </p:cNvSpPr>
          <p:nvPr/>
        </p:nvSpPr>
        <p:spPr>
          <a:xfrm>
            <a:off x="20" y="2107134"/>
            <a:ext cx="9930384" cy="135575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/>
              <a:t>I Curso de Actualización en Gastroenterología para Atención Primaria</a:t>
            </a:r>
          </a:p>
          <a:p>
            <a:pPr algn="l"/>
            <a:r>
              <a:rPr lang="es-ES" sz="2800" b="1" dirty="0" smtClean="0"/>
              <a:t>Caso </a:t>
            </a:r>
            <a:r>
              <a:rPr lang="es-ES" sz="2800" b="1" dirty="0"/>
              <a:t>clínico</a:t>
            </a:r>
            <a:endParaRPr lang="es-ES" sz="2800" dirty="0"/>
          </a:p>
          <a:p>
            <a:pPr algn="l"/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400" b="1" dirty="0" smtClean="0"/>
              <a:t/>
            </a:r>
            <a:br>
              <a:rPr lang="es-ES" sz="2400" b="1" dirty="0" smtClean="0"/>
            </a:br>
            <a:endParaRPr lang="es-ES" sz="2400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4B28A327-EE55-471B-9BF7-8CA9D6FEA192}"/>
              </a:ext>
            </a:extLst>
          </p:cNvPr>
          <p:cNvSpPr txBox="1">
            <a:spLocks/>
          </p:cNvSpPr>
          <p:nvPr/>
        </p:nvSpPr>
        <p:spPr>
          <a:xfrm>
            <a:off x="651685" y="3645024"/>
            <a:ext cx="9144000" cy="91111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Manuel </a:t>
            </a:r>
            <a:r>
              <a:rPr lang="es-ES" sz="2000" dirty="0" err="1" smtClean="0"/>
              <a:t>Portela</a:t>
            </a:r>
            <a:r>
              <a:rPr lang="es-ES" sz="2000" dirty="0" smtClean="0"/>
              <a:t> Romero</a:t>
            </a:r>
          </a:p>
          <a:p>
            <a:r>
              <a:rPr lang="es-ES" sz="2000" dirty="0" smtClean="0"/>
              <a:t>Médico de familia. XXI Santiago</a:t>
            </a:r>
            <a:endParaRPr lang="es-ES" sz="2000" dirty="0"/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A2AEA782-0EA4-42E9-871D-7401D6A097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75140" cy="2130951"/>
          </a:xfrm>
          <a:custGeom>
            <a:avLst/>
            <a:gdLst>
              <a:gd name="connsiteX0" fmla="*/ 0 w 4475140"/>
              <a:gd name="connsiteY0" fmla="*/ 0 h 2130951"/>
              <a:gd name="connsiteX1" fmla="*/ 1074821 w 4475140"/>
              <a:gd name="connsiteY1" fmla="*/ 0 h 2130951"/>
              <a:gd name="connsiteX2" fmla="*/ 1074821 w 4475140"/>
              <a:gd name="connsiteY2" fmla="*/ 478 h 2130951"/>
              <a:gd name="connsiteX3" fmla="*/ 4475140 w 4475140"/>
              <a:gd name="connsiteY3" fmla="*/ 478 h 2130951"/>
              <a:gd name="connsiteX4" fmla="*/ 3488452 w 4475140"/>
              <a:gd name="connsiteY4" fmla="*/ 2130951 h 2130951"/>
              <a:gd name="connsiteX5" fmla="*/ 0 w 4475140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951">
                <a:moveTo>
                  <a:pt x="0" y="0"/>
                </a:move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lnTo>
                  <a:pt x="3488452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3F55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7" name="Imagen 3">
            <a:extLst>
              <a:ext uri="{FF2B5EF4-FFF2-40B4-BE49-F238E27FC236}">
                <a16:creationId xmlns:a16="http://schemas.microsoft.com/office/drawing/2014/main" id="{B9E5E4F6-D811-4765-97ED-AB20FBEF1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51" r="1" b="1"/>
          <a:stretch/>
        </p:blipFill>
        <p:spPr>
          <a:xfrm>
            <a:off x="637830" y="10"/>
            <a:ext cx="854268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</p:spPr>
      </p:pic>
      <p:sp>
        <p:nvSpPr>
          <p:cNvPr id="18" name="Freeform 34">
            <a:extLst>
              <a:ext uri="{FF2B5EF4-FFF2-40B4-BE49-F238E27FC236}">
                <a16:creationId xmlns:a16="http://schemas.microsoft.com/office/drawing/2014/main" id="{B0992639-1CDA-4FE6-BB95-E132214907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716860" y="4682362"/>
            <a:ext cx="4475140" cy="2174680"/>
          </a:xfrm>
          <a:custGeom>
            <a:avLst/>
            <a:gdLst>
              <a:gd name="connsiteX0" fmla="*/ 3468199 w 4475140"/>
              <a:gd name="connsiteY0" fmla="*/ 2174680 h 2174680"/>
              <a:gd name="connsiteX1" fmla="*/ 0 w 4475140"/>
              <a:gd name="connsiteY1" fmla="*/ 2174680 h 2174680"/>
              <a:gd name="connsiteX2" fmla="*/ 0 w 4475140"/>
              <a:gd name="connsiteY2" fmla="*/ 0 h 2174680"/>
              <a:gd name="connsiteX3" fmla="*/ 1074821 w 4475140"/>
              <a:gd name="connsiteY3" fmla="*/ 0 h 2174680"/>
              <a:gd name="connsiteX4" fmla="*/ 1074821 w 4475140"/>
              <a:gd name="connsiteY4" fmla="*/ 478 h 2174680"/>
              <a:gd name="connsiteX5" fmla="*/ 4475140 w 4475140"/>
              <a:gd name="connsiteY5" fmla="*/ 478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3468199" y="2174680"/>
                </a:moveTo>
                <a:lnTo>
                  <a:pt x="0" y="2174680"/>
                </a:lnTo>
                <a:lnTo>
                  <a:pt x="0" y="0"/>
                </a:lnTo>
                <a:lnTo>
                  <a:pt x="1074821" y="0"/>
                </a:lnTo>
                <a:lnTo>
                  <a:pt x="1074821" y="478"/>
                </a:lnTo>
                <a:lnTo>
                  <a:pt x="4475140" y="47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Imagen 5">
            <a:extLst>
              <a:ext uri="{FF2B5EF4-FFF2-40B4-BE49-F238E27FC236}">
                <a16:creationId xmlns:a16="http://schemas.microsoft.com/office/drawing/2014/main" id="{BF1F8155-23F1-410D-BD0B-688433404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9" r="-2" b="29643"/>
          <a:stretch/>
        </p:blipFill>
        <p:spPr>
          <a:xfrm>
            <a:off x="20" y="4682840"/>
            <a:ext cx="8563356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526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x"/>
          <p:cNvSpPr>
            <a:spLocks noChangeAspect="1" noChangeArrowheads="1"/>
          </p:cNvSpPr>
          <p:nvPr/>
        </p:nvSpPr>
        <p:spPr bwMode="auto">
          <a:xfrm>
            <a:off x="155575" y="-1608138"/>
            <a:ext cx="2943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827584" y="217085"/>
            <a:ext cx="76328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VIAS DE TRANSMISIÓN</a:t>
            </a:r>
            <a:r>
              <a:rPr lang="es-ES" dirty="0" smtClean="0"/>
              <a:t>.</a:t>
            </a:r>
          </a:p>
          <a:p>
            <a:pPr algn="ctr"/>
            <a:endParaRPr lang="es-ES" dirty="0" smtClean="0"/>
          </a:p>
          <a:p>
            <a:pPr algn="just"/>
            <a:r>
              <a:rPr lang="es-ES" dirty="0"/>
              <a:t>• </a:t>
            </a:r>
            <a:r>
              <a:rPr lang="es-ES" b="1" dirty="0" smtClean="0"/>
              <a:t>Transmisión </a:t>
            </a:r>
            <a:r>
              <a:rPr lang="es-ES" b="1" dirty="0"/>
              <a:t>entre personas que se inyectan drogas</a:t>
            </a:r>
            <a:r>
              <a:rPr lang="es-ES" dirty="0"/>
              <a:t>: </a:t>
            </a:r>
            <a:r>
              <a:rPr lang="es-ES" dirty="0" smtClean="0"/>
              <a:t>grupo </a:t>
            </a:r>
            <a:r>
              <a:rPr lang="es-ES" dirty="0"/>
              <a:t>con mayor riesgo de </a:t>
            </a:r>
            <a:r>
              <a:rPr lang="es-ES" dirty="0" smtClean="0"/>
              <a:t>infección. Prevalencia </a:t>
            </a:r>
            <a:r>
              <a:rPr lang="es-ES" dirty="0"/>
              <a:t>media global de anti-VHC del 70 </a:t>
            </a:r>
            <a:r>
              <a:rPr lang="es-ES" dirty="0" smtClean="0"/>
              <a:t>%. </a:t>
            </a:r>
            <a:endParaRPr lang="es-ES" dirty="0"/>
          </a:p>
          <a:p>
            <a:pPr algn="just"/>
            <a:r>
              <a:rPr lang="es-ES" dirty="0" smtClean="0"/>
              <a:t>• </a:t>
            </a:r>
            <a:r>
              <a:rPr lang="es-ES" b="1" dirty="0" smtClean="0"/>
              <a:t>Transmisión </a:t>
            </a:r>
            <a:r>
              <a:rPr lang="es-ES" b="1" dirty="0"/>
              <a:t>relacionada con la atención sanitaria</a:t>
            </a:r>
            <a:r>
              <a:rPr lang="es-ES" dirty="0"/>
              <a:t>: </a:t>
            </a:r>
            <a:r>
              <a:rPr lang="es-ES" dirty="0" smtClean="0"/>
              <a:t>elevada </a:t>
            </a:r>
            <a:r>
              <a:rPr lang="es-ES" dirty="0"/>
              <a:t>prevalencia entre receptores de sangre y hemoderivados y de órganos sólidos y tejidos anteriores a </a:t>
            </a:r>
            <a:r>
              <a:rPr lang="es-ES" dirty="0" smtClean="0"/>
              <a:t>1992. </a:t>
            </a:r>
            <a:endParaRPr lang="es-ES" dirty="0"/>
          </a:p>
          <a:p>
            <a:pPr algn="just"/>
            <a:r>
              <a:rPr lang="es-ES" dirty="0"/>
              <a:t>• </a:t>
            </a:r>
            <a:r>
              <a:rPr lang="es-ES" b="1" dirty="0"/>
              <a:t>Transmisión </a:t>
            </a:r>
            <a:r>
              <a:rPr lang="es-ES" b="1" dirty="0" smtClean="0"/>
              <a:t>sexual</a:t>
            </a:r>
            <a:r>
              <a:rPr lang="es-ES" dirty="0" smtClean="0"/>
              <a:t>: </a:t>
            </a:r>
          </a:p>
          <a:p>
            <a:pPr algn="just"/>
            <a:r>
              <a:rPr lang="es-ES" dirty="0" smtClean="0"/>
              <a:t>- La </a:t>
            </a:r>
            <a:r>
              <a:rPr lang="es-ES" dirty="0"/>
              <a:t>transmisión sexual </a:t>
            </a:r>
            <a:r>
              <a:rPr lang="es-ES" dirty="0" smtClean="0"/>
              <a:t>entre </a:t>
            </a:r>
            <a:r>
              <a:rPr lang="es-ES" dirty="0"/>
              <a:t>parejas heterosexuales monógamas es infrecuente (0,07 % al año). </a:t>
            </a:r>
            <a:endParaRPr lang="es-ES" dirty="0" smtClean="0"/>
          </a:p>
          <a:p>
            <a:pPr algn="just"/>
            <a:r>
              <a:rPr lang="es-ES" dirty="0" smtClean="0"/>
              <a:t>- El </a:t>
            </a:r>
            <a:r>
              <a:rPr lang="es-ES" dirty="0"/>
              <a:t>riesgo aumenta en aquellos con múltiples parejas sexuales, infección por VIH, infecciones de transmisión sexual o con prácticas sexuales sin protección y con alto riesgo de </a:t>
            </a:r>
            <a:r>
              <a:rPr lang="es-ES" dirty="0" smtClean="0"/>
              <a:t>sangrado. </a:t>
            </a:r>
          </a:p>
          <a:p>
            <a:pPr algn="just"/>
            <a:r>
              <a:rPr lang="es-ES" dirty="0" smtClean="0"/>
              <a:t>- Brotes </a:t>
            </a:r>
            <a:r>
              <a:rPr lang="es-ES" dirty="0"/>
              <a:t>epidémicos de hepatitis C </a:t>
            </a:r>
            <a:r>
              <a:rPr lang="es-ES" dirty="0" smtClean="0"/>
              <a:t>aguda: frecuentes </a:t>
            </a:r>
            <a:r>
              <a:rPr lang="es-ES" dirty="0"/>
              <a:t>entre HSH que practican sexo anal sin protección en grupo, combinado con otras prácticas sexuales con alto riesgo de sangrado y el uso </a:t>
            </a:r>
            <a:r>
              <a:rPr lang="es-ES" dirty="0" smtClean="0"/>
              <a:t>de drogas.</a:t>
            </a:r>
            <a:endParaRPr lang="es-ES" dirty="0"/>
          </a:p>
          <a:p>
            <a:pPr algn="just"/>
            <a:r>
              <a:rPr lang="es-ES" dirty="0"/>
              <a:t>• </a:t>
            </a:r>
            <a:r>
              <a:rPr lang="es-ES" b="1" dirty="0"/>
              <a:t>Transmisión vertical </a:t>
            </a:r>
            <a:r>
              <a:rPr lang="es-ES" b="1" dirty="0" smtClean="0"/>
              <a:t>madre-hijo</a:t>
            </a:r>
            <a:r>
              <a:rPr lang="es-ES" dirty="0" smtClean="0"/>
              <a:t>: riesgo </a:t>
            </a:r>
            <a:r>
              <a:rPr lang="es-ES" dirty="0"/>
              <a:t>de transmisión </a:t>
            </a:r>
            <a:r>
              <a:rPr lang="es-ES" dirty="0" smtClean="0"/>
              <a:t>del </a:t>
            </a:r>
            <a:r>
              <a:rPr lang="es-ES" dirty="0"/>
              <a:t>4-8 </a:t>
            </a:r>
            <a:r>
              <a:rPr lang="es-ES" dirty="0" smtClean="0"/>
              <a:t>% (máximo </a:t>
            </a:r>
            <a:r>
              <a:rPr lang="es-ES" dirty="0"/>
              <a:t>en el momento del </a:t>
            </a:r>
            <a:r>
              <a:rPr lang="es-ES" dirty="0" smtClean="0"/>
              <a:t>parto).</a:t>
            </a:r>
            <a:endParaRPr lang="es-ES" dirty="0"/>
          </a:p>
          <a:p>
            <a:pPr algn="just"/>
            <a:r>
              <a:rPr lang="es-ES" dirty="0"/>
              <a:t>• </a:t>
            </a:r>
            <a:r>
              <a:rPr lang="es-ES" b="1" dirty="0"/>
              <a:t>Otras vías de transmisión</a:t>
            </a:r>
            <a:r>
              <a:rPr lang="es-ES" dirty="0"/>
              <a:t>: </a:t>
            </a:r>
            <a:r>
              <a:rPr lang="es-ES" dirty="0" smtClean="0"/>
              <a:t>incluyen </a:t>
            </a:r>
            <a:r>
              <a:rPr lang="es-ES" dirty="0"/>
              <a:t>el uso de drogas no inyectables como las drogas esnifadas, con una prevalencia del 2-30 </a:t>
            </a:r>
            <a:r>
              <a:rPr lang="es-ES" dirty="0" smtClean="0"/>
              <a:t>%, el </a:t>
            </a:r>
            <a:r>
              <a:rPr lang="es-ES" dirty="0"/>
              <a:t>tatuaje o el piercing, </a:t>
            </a:r>
            <a:r>
              <a:rPr lang="es-ES" dirty="0" smtClean="0"/>
              <a:t>acupuntura </a:t>
            </a:r>
            <a:r>
              <a:rPr lang="es-ES" dirty="0"/>
              <a:t>o a prácticas de escarificación o circuncisión, realizados en condiciones sanitarias deficientes.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30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93" y="86339"/>
            <a:ext cx="5242663" cy="67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83" y="1412776"/>
            <a:ext cx="7237065" cy="43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48250" y="404664"/>
            <a:ext cx="3047886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Historia natural  hepatitis C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65217" y="404664"/>
            <a:ext cx="3030919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772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x"/>
          <p:cNvSpPr>
            <a:spLocks noChangeAspect="1" noChangeArrowheads="1"/>
          </p:cNvSpPr>
          <p:nvPr/>
        </p:nvSpPr>
        <p:spPr bwMode="auto">
          <a:xfrm>
            <a:off x="155575" y="-1608138"/>
            <a:ext cx="2943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827584" y="596289"/>
            <a:ext cx="763284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FACTORES PROGRESIÓN FIBROSIS</a:t>
            </a:r>
          </a:p>
          <a:p>
            <a:pPr algn="ctr"/>
            <a:endParaRPr lang="es-ES" b="1" dirty="0" smtClean="0"/>
          </a:p>
          <a:p>
            <a:pPr algn="just"/>
            <a:r>
              <a:rPr lang="es-ES" dirty="0" smtClean="0"/>
              <a:t>• </a:t>
            </a:r>
            <a:r>
              <a:rPr lang="es-ES" b="1" dirty="0"/>
              <a:t>Edad en el momento de la infección</a:t>
            </a:r>
            <a:r>
              <a:rPr lang="es-ES" dirty="0"/>
              <a:t>: </a:t>
            </a:r>
            <a:r>
              <a:rPr lang="es-ES" dirty="0" smtClean="0"/>
              <a:t>edad &gt; </a:t>
            </a:r>
            <a:r>
              <a:rPr lang="es-ES" dirty="0"/>
              <a:t>40 años </a:t>
            </a:r>
            <a:r>
              <a:rPr lang="es-ES" dirty="0" smtClean="0"/>
              <a:t>→ factor </a:t>
            </a:r>
            <a:r>
              <a:rPr lang="es-ES" dirty="0"/>
              <a:t>independiente asociado a </a:t>
            </a:r>
            <a:r>
              <a:rPr lang="es-ES" dirty="0" smtClean="0"/>
              <a:t>progresión </a:t>
            </a:r>
            <a:r>
              <a:rPr lang="es-ES" dirty="0"/>
              <a:t>de la </a:t>
            </a:r>
            <a:r>
              <a:rPr lang="es-ES" dirty="0" smtClean="0"/>
              <a:t>fibrosis.</a:t>
            </a:r>
            <a:endParaRPr lang="es-ES" dirty="0"/>
          </a:p>
          <a:p>
            <a:pPr algn="just"/>
            <a:r>
              <a:rPr lang="es-ES" dirty="0"/>
              <a:t>• </a:t>
            </a:r>
            <a:r>
              <a:rPr lang="es-ES" b="1" dirty="0"/>
              <a:t>Sexo</a:t>
            </a:r>
            <a:r>
              <a:rPr lang="es-ES" dirty="0"/>
              <a:t>: </a:t>
            </a:r>
            <a:r>
              <a:rPr lang="es-ES" dirty="0" smtClean="0"/>
              <a:t>Mujeres </a:t>
            </a:r>
            <a:r>
              <a:rPr lang="es-ES" dirty="0"/>
              <a:t>→</a:t>
            </a:r>
            <a:r>
              <a:rPr lang="es-ES" dirty="0" smtClean="0"/>
              <a:t> curación </a:t>
            </a:r>
            <a:r>
              <a:rPr lang="es-ES" dirty="0"/>
              <a:t>espontánea de HC aguda </a:t>
            </a:r>
            <a:r>
              <a:rPr lang="es-ES" dirty="0" smtClean="0"/>
              <a:t>más frecuente. </a:t>
            </a:r>
          </a:p>
          <a:p>
            <a:pPr algn="just"/>
            <a:r>
              <a:rPr lang="es-ES" dirty="0" smtClean="0"/>
              <a:t>Hombres: mayor </a:t>
            </a:r>
            <a:r>
              <a:rPr lang="es-ES" dirty="0"/>
              <a:t>riesgo de progresión a cirrosis y CHC.</a:t>
            </a:r>
          </a:p>
          <a:p>
            <a:pPr algn="just"/>
            <a:r>
              <a:rPr lang="es-ES" dirty="0"/>
              <a:t>• </a:t>
            </a:r>
            <a:r>
              <a:rPr lang="es-ES" b="1" dirty="0"/>
              <a:t>Obesidad y resistencia a la </a:t>
            </a:r>
            <a:r>
              <a:rPr lang="es-ES" b="1" dirty="0" smtClean="0"/>
              <a:t>insulina</a:t>
            </a:r>
            <a:r>
              <a:rPr lang="es-ES" dirty="0" smtClean="0"/>
              <a:t>: Obesidad </a:t>
            </a:r>
            <a:r>
              <a:rPr lang="es-ES" dirty="0"/>
              <a:t>y </a:t>
            </a:r>
            <a:r>
              <a:rPr lang="es-ES" dirty="0" smtClean="0"/>
              <a:t>resistencia </a:t>
            </a:r>
            <a:r>
              <a:rPr lang="es-ES" dirty="0"/>
              <a:t>a insulina son factores de progresión a </a:t>
            </a:r>
            <a:r>
              <a:rPr lang="es-ES" dirty="0" smtClean="0"/>
              <a:t>cirrosis.</a:t>
            </a:r>
            <a:endParaRPr lang="es-ES" dirty="0"/>
          </a:p>
          <a:p>
            <a:pPr algn="just"/>
            <a:r>
              <a:rPr lang="es-ES" dirty="0"/>
              <a:t>• </a:t>
            </a:r>
            <a:r>
              <a:rPr lang="es-ES" b="1" dirty="0"/>
              <a:t>Niveles de transaminasas</a:t>
            </a:r>
            <a:r>
              <a:rPr lang="es-ES" dirty="0"/>
              <a:t>. N</a:t>
            </a:r>
            <a:r>
              <a:rPr lang="es-ES" dirty="0" smtClean="0"/>
              <a:t>iveles </a:t>
            </a:r>
            <a:r>
              <a:rPr lang="es-ES" dirty="0"/>
              <a:t>normales de transaminasas suelen presentar fibrosis leve y una velocidad de progresión más </a:t>
            </a:r>
            <a:r>
              <a:rPr lang="es-ES" dirty="0" smtClean="0"/>
              <a:t>lenta.</a:t>
            </a:r>
          </a:p>
          <a:p>
            <a:pPr algn="just"/>
            <a:r>
              <a:rPr lang="es-ES" dirty="0"/>
              <a:t>N</a:t>
            </a:r>
            <a:r>
              <a:rPr lang="es-ES" dirty="0" smtClean="0"/>
              <a:t>iveles </a:t>
            </a:r>
            <a:r>
              <a:rPr lang="es-ES" dirty="0"/>
              <a:t>de transaminasas persistentemente normales se observan en un tercio de los pacientes con hepatitis C crónica. </a:t>
            </a:r>
            <a:endParaRPr lang="es-ES" dirty="0" smtClean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nivel de </a:t>
            </a:r>
            <a:r>
              <a:rPr lang="es-ES" dirty="0" err="1"/>
              <a:t>hipertransaminasemia</a:t>
            </a:r>
            <a:r>
              <a:rPr lang="es-ES" dirty="0"/>
              <a:t> no es predictor de eventos clínicos. </a:t>
            </a:r>
          </a:p>
          <a:p>
            <a:pPr algn="just"/>
            <a:r>
              <a:rPr lang="es-ES" dirty="0"/>
              <a:t>• </a:t>
            </a:r>
            <a:r>
              <a:rPr lang="es-ES" b="1" dirty="0" smtClean="0"/>
              <a:t>Consumo </a:t>
            </a:r>
            <a:r>
              <a:rPr lang="es-ES" b="1" dirty="0"/>
              <a:t>de alcohol</a:t>
            </a:r>
            <a:r>
              <a:rPr lang="es-ES" dirty="0"/>
              <a:t>: </a:t>
            </a:r>
            <a:r>
              <a:rPr lang="es-ES" dirty="0" smtClean="0"/>
              <a:t>progresión </a:t>
            </a:r>
            <a:r>
              <a:rPr lang="es-ES" dirty="0"/>
              <a:t>más rápida de la fibrosis </a:t>
            </a:r>
            <a:r>
              <a:rPr lang="es-ES" dirty="0" smtClean="0"/>
              <a:t>y </a:t>
            </a:r>
            <a:r>
              <a:rPr lang="es-ES" dirty="0"/>
              <a:t>mayor frecuencia de cirrosis y de </a:t>
            </a:r>
            <a:r>
              <a:rPr lang="es-ES" dirty="0" smtClean="0"/>
              <a:t>CHC.</a:t>
            </a:r>
          </a:p>
          <a:p>
            <a:pPr algn="just"/>
            <a:r>
              <a:rPr lang="es-ES" dirty="0"/>
              <a:t>• </a:t>
            </a:r>
            <a:r>
              <a:rPr lang="es-ES" b="1" dirty="0"/>
              <a:t>Asociación con otras infecciones virales</a:t>
            </a:r>
            <a:r>
              <a:rPr lang="es-ES" dirty="0"/>
              <a:t>: La </a:t>
            </a:r>
            <a:r>
              <a:rPr lang="es-ES" dirty="0" err="1"/>
              <a:t>coinfección</a:t>
            </a:r>
            <a:r>
              <a:rPr lang="es-ES" dirty="0"/>
              <a:t> VIH/VHC acelera la progresión de la fibrosis. También está </a:t>
            </a:r>
            <a:r>
              <a:rPr lang="es-ES" dirty="0" smtClean="0"/>
              <a:t>acelerada </a:t>
            </a:r>
            <a:r>
              <a:rPr lang="es-ES" dirty="0"/>
              <a:t>la progresión en el caso de </a:t>
            </a:r>
            <a:r>
              <a:rPr lang="es-ES" dirty="0" err="1"/>
              <a:t>coinfección</a:t>
            </a:r>
            <a:r>
              <a:rPr lang="es-ES" dirty="0"/>
              <a:t> VHB activa.</a:t>
            </a:r>
          </a:p>
          <a:p>
            <a:pPr algn="just"/>
            <a:r>
              <a:rPr lang="es-ES" dirty="0" smtClean="0"/>
              <a:t>• </a:t>
            </a:r>
            <a:r>
              <a:rPr lang="es-ES" b="1" dirty="0"/>
              <a:t>Factores del VHC</a:t>
            </a:r>
            <a:r>
              <a:rPr lang="es-ES" dirty="0"/>
              <a:t>: no se ha podido demostrar que la carga viral del VHC influya en la evolución de la hepatitis C.</a:t>
            </a:r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4489"/>
            <a:ext cx="805135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404664"/>
            <a:ext cx="5446427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Objetivos de la OMS para las hepatitis C y B. 2030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051720" y="404664"/>
            <a:ext cx="5446427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41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7" y="548680"/>
            <a:ext cx="7749719" cy="58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899592" y="692696"/>
            <a:ext cx="7416824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T</a:t>
            </a:r>
            <a:r>
              <a:rPr lang="es-ES" sz="2400" b="1" dirty="0" smtClean="0">
                <a:solidFill>
                  <a:schemeClr val="tx1"/>
                </a:solidFill>
              </a:rPr>
              <a:t>TRATAMIENTO DE LA HEPATITIS C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5510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84975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6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4489"/>
            <a:ext cx="8051351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404664"/>
            <a:ext cx="5446427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Objetivos de la OMS para las hepatitis C y B. 2030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2051720" y="404664"/>
            <a:ext cx="5446427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4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" y="1084916"/>
            <a:ext cx="9036496" cy="510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3282"/>
            <a:ext cx="5906641" cy="52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6948264" y="3573016"/>
            <a:ext cx="1874193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9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17937"/>
            <a:ext cx="4144829" cy="574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Resultado de imagen de plan hepatitis c españa ministe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9027"/>
            <a:ext cx="4198039" cy="31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08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55576" y="1754188"/>
            <a:ext cx="763284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sz="2400" dirty="0" smtClean="0"/>
              <a:t>Primera consulta desde hace 3 años: varón </a:t>
            </a:r>
            <a:r>
              <a:rPr lang="es-ES" sz="2400" dirty="0"/>
              <a:t>de 53 </a:t>
            </a:r>
            <a:r>
              <a:rPr lang="es-ES" sz="2400" dirty="0" smtClean="0"/>
              <a:t>años, </a:t>
            </a:r>
            <a:r>
              <a:rPr lang="es-ES" sz="2400" dirty="0" smtClean="0"/>
              <a:t>que acude por sequedad oral y ocular.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HTA (10 años de evolución). No registro de controles en los últimos 3 años.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No Fumador.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No alergias conocidas.</a:t>
            </a:r>
          </a:p>
          <a:p>
            <a:pPr marL="285750" indent="-285750">
              <a:buFontTx/>
              <a:buChar char="-"/>
            </a:pPr>
            <a:r>
              <a:rPr lang="es-ES" sz="2400" dirty="0" smtClean="0"/>
              <a:t>Bebedor ocasional de alcohol.</a:t>
            </a:r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sp>
        <p:nvSpPr>
          <p:cNvPr id="2" name="1 Rectángulo redondeado"/>
          <p:cNvSpPr/>
          <p:nvPr/>
        </p:nvSpPr>
        <p:spPr>
          <a:xfrm>
            <a:off x="720513" y="1196752"/>
            <a:ext cx="7739919" cy="38884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0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923" y="116632"/>
            <a:ext cx="5865381" cy="643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60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172849" y="745919"/>
            <a:ext cx="2335255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Contacto con el VHC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65217" y="745919"/>
            <a:ext cx="3150182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95536" y="1988840"/>
            <a:ext cx="64807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707904" y="1393991"/>
            <a:ext cx="1141660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3707904" y="1393991"/>
            <a:ext cx="1141659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Ac VHC +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9" name="8 Conector recto de flecha"/>
          <p:cNvCxnSpPr>
            <a:stCxn id="7" idx="2"/>
          </p:cNvCxnSpPr>
          <p:nvPr/>
        </p:nvCxnSpPr>
        <p:spPr>
          <a:xfrm flipH="1">
            <a:off x="2555776" y="1794101"/>
            <a:ext cx="1722958" cy="7160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4278733" y="1794101"/>
            <a:ext cx="1733427" cy="7160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1900724" y="2510115"/>
            <a:ext cx="1375132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5344569" y="2512192"/>
            <a:ext cx="1267794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929012" y="2506049"/>
            <a:ext cx="1346844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RNA VHC +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315212" y="2512192"/>
            <a:ext cx="1297150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RNA VHC -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28" name="27 Conector recto de flecha"/>
          <p:cNvCxnSpPr>
            <a:stCxn id="20" idx="2"/>
          </p:cNvCxnSpPr>
          <p:nvPr/>
        </p:nvCxnSpPr>
        <p:spPr>
          <a:xfrm>
            <a:off x="2602434" y="2906159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6012160" y="2906159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Rectángulo redondeado"/>
          <p:cNvSpPr/>
          <p:nvPr/>
        </p:nvSpPr>
        <p:spPr>
          <a:xfrm>
            <a:off x="1547664" y="3345355"/>
            <a:ext cx="2016224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uadroTexto"/>
          <p:cNvSpPr txBox="1"/>
          <p:nvPr/>
        </p:nvSpPr>
        <p:spPr>
          <a:xfrm>
            <a:off x="1654518" y="3345355"/>
            <a:ext cx="1837362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Infección activa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602434" y="3770255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Rectángulo redondeado"/>
          <p:cNvSpPr/>
          <p:nvPr/>
        </p:nvSpPr>
        <p:spPr>
          <a:xfrm>
            <a:off x="1816924" y="4209451"/>
            <a:ext cx="1600331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1939400" y="4209451"/>
            <a:ext cx="1336456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Hepatitis C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5004048" y="3318876"/>
            <a:ext cx="2016224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CuadroTexto"/>
          <p:cNvSpPr txBox="1"/>
          <p:nvPr/>
        </p:nvSpPr>
        <p:spPr>
          <a:xfrm>
            <a:off x="5093479" y="3266199"/>
            <a:ext cx="1966179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Infección pasada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6023794" y="3706631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Rectángulo redondeado"/>
          <p:cNvSpPr/>
          <p:nvPr/>
        </p:nvSpPr>
        <p:spPr>
          <a:xfrm>
            <a:off x="4427984" y="4138679"/>
            <a:ext cx="3237618" cy="157579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CuadroTexto"/>
          <p:cNvSpPr txBox="1"/>
          <p:nvPr/>
        </p:nvSpPr>
        <p:spPr>
          <a:xfrm>
            <a:off x="4502736" y="4246056"/>
            <a:ext cx="3237618" cy="163121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Hepatitis curada: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- Espontáneamente: 30-50%.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- Con tratamiento antiviral.</a:t>
            </a:r>
          </a:p>
          <a:p>
            <a:r>
              <a:rPr lang="es-ES" sz="2000" b="1" dirty="0" smtClean="0">
                <a:solidFill>
                  <a:srgbClr val="0070C0"/>
                </a:solidFill>
              </a:rPr>
              <a:t>             (RVS&gt;95%)</a:t>
            </a:r>
          </a:p>
          <a:p>
            <a:pPr marL="342900" indent="-342900">
              <a:buFontTx/>
              <a:buChar char="-"/>
            </a:pP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92216" y="4910480"/>
            <a:ext cx="3620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La </a:t>
            </a:r>
            <a:r>
              <a:rPr lang="es-ES" b="1" dirty="0"/>
              <a:t>hepatitis crónica por VHC </a:t>
            </a:r>
            <a:r>
              <a:rPr lang="es-ES" dirty="0"/>
              <a:t>se define por la presencia de </a:t>
            </a:r>
            <a:r>
              <a:rPr lang="es-ES" b="1" dirty="0"/>
              <a:t>ARN del VHC </a:t>
            </a:r>
            <a:r>
              <a:rPr lang="es-ES" dirty="0"/>
              <a:t>en sangre durante </a:t>
            </a:r>
            <a:r>
              <a:rPr lang="es-ES" b="1" dirty="0"/>
              <a:t>más de 6 meses</a:t>
            </a:r>
            <a:r>
              <a:rPr lang="es-ES" dirty="0"/>
              <a:t> tras la infección aguda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807884" y="4797152"/>
            <a:ext cx="3548092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843808" y="745919"/>
            <a:ext cx="3655809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Diagnóstico VHC en </a:t>
            </a:r>
            <a:r>
              <a:rPr lang="es-ES" sz="2000" b="1" dirty="0" smtClean="0">
                <a:solidFill>
                  <a:srgbClr val="FF0000"/>
                </a:solidFill>
              </a:rPr>
              <a:t>un solo paso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71800" y="745919"/>
            <a:ext cx="3719663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395536" y="1988840"/>
            <a:ext cx="64807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707904" y="1393991"/>
            <a:ext cx="2030346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231316" y="1393991"/>
            <a:ext cx="955711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Ac VHC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9" name="8 Conector recto de flecha"/>
          <p:cNvCxnSpPr>
            <a:stCxn id="7" idx="2"/>
            <a:endCxn id="18" idx="0"/>
          </p:cNvCxnSpPr>
          <p:nvPr/>
        </p:nvCxnSpPr>
        <p:spPr>
          <a:xfrm flipH="1">
            <a:off x="2804314" y="1794101"/>
            <a:ext cx="1918763" cy="71601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7" idx="2"/>
            <a:endCxn id="19" idx="0"/>
          </p:cNvCxnSpPr>
          <p:nvPr/>
        </p:nvCxnSpPr>
        <p:spPr>
          <a:xfrm>
            <a:off x="4723077" y="1794101"/>
            <a:ext cx="1289083" cy="71809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2116748" y="2510115"/>
            <a:ext cx="1375132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 redondeado"/>
          <p:cNvSpPr/>
          <p:nvPr/>
        </p:nvSpPr>
        <p:spPr>
          <a:xfrm>
            <a:off x="5436096" y="2512192"/>
            <a:ext cx="1152128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2230057" y="2506049"/>
            <a:ext cx="1117807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AC VHC -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96258" y="2512192"/>
            <a:ext cx="1141659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Ac VHC +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28" name="27 Conector recto de flecha"/>
          <p:cNvCxnSpPr>
            <a:stCxn id="20" idx="2"/>
          </p:cNvCxnSpPr>
          <p:nvPr/>
        </p:nvCxnSpPr>
        <p:spPr>
          <a:xfrm flipH="1">
            <a:off x="2778335" y="2906159"/>
            <a:ext cx="10626" cy="4391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>
            <a:endCxn id="37" idx="0"/>
          </p:cNvCxnSpPr>
          <p:nvPr/>
        </p:nvCxnSpPr>
        <p:spPr>
          <a:xfrm flipH="1">
            <a:off x="5119500" y="2906159"/>
            <a:ext cx="892661" cy="40036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2195736" y="3345355"/>
            <a:ext cx="733149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STOP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37" name="36 Rectángulo redondeado"/>
          <p:cNvSpPr/>
          <p:nvPr/>
        </p:nvSpPr>
        <p:spPr>
          <a:xfrm>
            <a:off x="4500749" y="3306521"/>
            <a:ext cx="1237502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38 Conector recto de flecha"/>
          <p:cNvCxnSpPr/>
          <p:nvPr/>
        </p:nvCxnSpPr>
        <p:spPr>
          <a:xfrm>
            <a:off x="5148064" y="3706631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/>
        </p:nvSpPr>
        <p:spPr>
          <a:xfrm>
            <a:off x="4498986" y="3284984"/>
            <a:ext cx="1297150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RNA </a:t>
            </a:r>
            <a:r>
              <a:rPr lang="es-ES" sz="2000" b="1" dirty="0" smtClean="0">
                <a:solidFill>
                  <a:srgbClr val="0070C0"/>
                </a:solidFill>
              </a:rPr>
              <a:t>VHC -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44" name="43 Conector recto de flecha"/>
          <p:cNvCxnSpPr>
            <a:stCxn id="21" idx="2"/>
            <a:endCxn id="45" idx="0"/>
          </p:cNvCxnSpPr>
          <p:nvPr/>
        </p:nvCxnSpPr>
        <p:spPr>
          <a:xfrm>
            <a:off x="6067088" y="2912302"/>
            <a:ext cx="834392" cy="41300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Rectángulo redondeado"/>
          <p:cNvSpPr/>
          <p:nvPr/>
        </p:nvSpPr>
        <p:spPr>
          <a:xfrm>
            <a:off x="6228939" y="3325306"/>
            <a:ext cx="1345081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CuadroTexto"/>
          <p:cNvSpPr txBox="1"/>
          <p:nvPr/>
        </p:nvSpPr>
        <p:spPr>
          <a:xfrm>
            <a:off x="6249492" y="3284984"/>
            <a:ext cx="1346844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>
                <a:solidFill>
                  <a:srgbClr val="0070C0"/>
                </a:solidFill>
              </a:rPr>
              <a:t>RNA </a:t>
            </a:r>
            <a:r>
              <a:rPr lang="es-ES" sz="2000" b="1" dirty="0" smtClean="0">
                <a:solidFill>
                  <a:srgbClr val="0070C0"/>
                </a:solidFill>
              </a:rPr>
              <a:t>VHC +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47" name="46 Conector recto de flecha"/>
          <p:cNvCxnSpPr/>
          <p:nvPr/>
        </p:nvCxnSpPr>
        <p:spPr>
          <a:xfrm>
            <a:off x="6899197" y="3715452"/>
            <a:ext cx="0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Rectángulo redondeado"/>
          <p:cNvSpPr/>
          <p:nvPr/>
        </p:nvSpPr>
        <p:spPr>
          <a:xfrm>
            <a:off x="6113687" y="4154648"/>
            <a:ext cx="1600331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6236163" y="4154648"/>
            <a:ext cx="1336456" cy="400110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Hepatitis C</a:t>
            </a:r>
            <a:endParaRPr lang="es-ES" sz="2000" b="1" dirty="0">
              <a:solidFill>
                <a:srgbClr val="0070C0"/>
              </a:solidFill>
            </a:endParaRPr>
          </a:p>
        </p:txBody>
      </p:sp>
      <p:cxnSp>
        <p:nvCxnSpPr>
          <p:cNvPr id="50" name="49 Conector recto de flecha"/>
          <p:cNvCxnSpPr>
            <a:stCxn id="48" idx="2"/>
          </p:cNvCxnSpPr>
          <p:nvPr/>
        </p:nvCxnSpPr>
        <p:spPr>
          <a:xfrm>
            <a:off x="6913853" y="4554758"/>
            <a:ext cx="11678" cy="4832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0 Rectángulo redondeado"/>
          <p:cNvSpPr/>
          <p:nvPr/>
        </p:nvSpPr>
        <p:spPr>
          <a:xfrm>
            <a:off x="6012160" y="5045114"/>
            <a:ext cx="1875905" cy="70788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CuadroTexto"/>
          <p:cNvSpPr txBox="1"/>
          <p:nvPr/>
        </p:nvSpPr>
        <p:spPr>
          <a:xfrm>
            <a:off x="6058931" y="5045114"/>
            <a:ext cx="1753429" cy="707886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Alerta AP</a:t>
            </a:r>
          </a:p>
          <a:p>
            <a:pPr algn="ctr"/>
            <a:r>
              <a:rPr lang="es-ES" sz="2000" b="1" dirty="0" smtClean="0">
                <a:solidFill>
                  <a:srgbClr val="0070C0"/>
                </a:solidFill>
              </a:rPr>
              <a:t>Derivación AH </a:t>
            </a:r>
            <a:endParaRPr lang="es-ES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Resultado de imagen de signo 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7" y="3325306"/>
            <a:ext cx="1255926" cy="12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Resultado de imagen de signo st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68398"/>
            <a:ext cx="1255926" cy="125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1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95736" y="1052736"/>
            <a:ext cx="4410183" cy="95410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La curación de la hepatitis C 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no confiere inmunidad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096168" y="980728"/>
            <a:ext cx="4852096" cy="1039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5" name="4 Elipse"/>
          <p:cNvSpPr/>
          <p:nvPr/>
        </p:nvSpPr>
        <p:spPr>
          <a:xfrm>
            <a:off x="395536" y="1988840"/>
            <a:ext cx="64807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4" idx="2"/>
            <a:endCxn id="18" idx="0"/>
          </p:cNvCxnSpPr>
          <p:nvPr/>
        </p:nvCxnSpPr>
        <p:spPr>
          <a:xfrm flipH="1">
            <a:off x="2700276" y="2019909"/>
            <a:ext cx="1821940" cy="1733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2"/>
            <a:endCxn id="38" idx="0"/>
          </p:cNvCxnSpPr>
          <p:nvPr/>
        </p:nvCxnSpPr>
        <p:spPr>
          <a:xfrm>
            <a:off x="4522216" y="2019909"/>
            <a:ext cx="2138016" cy="1715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755576" y="3753034"/>
            <a:ext cx="3889399" cy="11881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0" name="19 CuadroTexto"/>
          <p:cNvSpPr txBox="1"/>
          <p:nvPr/>
        </p:nvSpPr>
        <p:spPr>
          <a:xfrm>
            <a:off x="755576" y="3966155"/>
            <a:ext cx="3889399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Tasa de reinfección en UDVP:</a:t>
            </a: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2-6/100 personas año.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788024" y="3735817"/>
            <a:ext cx="3744416" cy="12053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40" name="39 CuadroTexto"/>
          <p:cNvSpPr txBox="1"/>
          <p:nvPr/>
        </p:nvSpPr>
        <p:spPr>
          <a:xfrm>
            <a:off x="4860032" y="3933056"/>
            <a:ext cx="3687100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Tasa de reinfección en HSH:</a:t>
            </a: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10-15/100 personas año.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Resultado de imagen de signo precau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181">
            <a:off x="287988" y="1811211"/>
            <a:ext cx="1412691" cy="11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2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95736" y="476672"/>
            <a:ext cx="4410183" cy="95410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La curación de la hepatitis C </a:t>
            </a:r>
          </a:p>
          <a:p>
            <a:pPr algn="ctr"/>
            <a:r>
              <a:rPr lang="es-ES" sz="2800" b="1" dirty="0" smtClean="0">
                <a:solidFill>
                  <a:srgbClr val="0070C0"/>
                </a:solidFill>
              </a:rPr>
              <a:t>no confiere inmunidad</a:t>
            </a:r>
            <a:endParaRPr lang="es-ES" sz="2800" b="1" dirty="0">
              <a:solidFill>
                <a:srgbClr val="FF00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096168" y="404664"/>
            <a:ext cx="4852096" cy="103918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5" name="4 Elipse"/>
          <p:cNvSpPr/>
          <p:nvPr/>
        </p:nvSpPr>
        <p:spPr>
          <a:xfrm>
            <a:off x="395536" y="1412776"/>
            <a:ext cx="64807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4" idx="2"/>
            <a:endCxn id="18" idx="0"/>
          </p:cNvCxnSpPr>
          <p:nvPr/>
        </p:nvCxnSpPr>
        <p:spPr>
          <a:xfrm flipH="1">
            <a:off x="2700276" y="1443845"/>
            <a:ext cx="1821940" cy="1733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stCxn id="4" idx="2"/>
            <a:endCxn id="38" idx="0"/>
          </p:cNvCxnSpPr>
          <p:nvPr/>
        </p:nvCxnSpPr>
        <p:spPr>
          <a:xfrm>
            <a:off x="4522216" y="1443845"/>
            <a:ext cx="2138016" cy="1715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 redondeado"/>
          <p:cNvSpPr/>
          <p:nvPr/>
        </p:nvSpPr>
        <p:spPr>
          <a:xfrm>
            <a:off x="755576" y="3176970"/>
            <a:ext cx="3889399" cy="11881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0" name="19 CuadroTexto"/>
          <p:cNvSpPr txBox="1"/>
          <p:nvPr/>
        </p:nvSpPr>
        <p:spPr>
          <a:xfrm>
            <a:off x="755576" y="3390091"/>
            <a:ext cx="3889399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Tasa de reinfección en UDVP:</a:t>
            </a: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2-6/100 personas año.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788024" y="3159753"/>
            <a:ext cx="3744416" cy="12053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40" name="39 CuadroTexto"/>
          <p:cNvSpPr txBox="1"/>
          <p:nvPr/>
        </p:nvSpPr>
        <p:spPr>
          <a:xfrm>
            <a:off x="4860032" y="3356992"/>
            <a:ext cx="3687100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Tasa de reinfección en HSH:</a:t>
            </a:r>
          </a:p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10-15/100 personas año.</a:t>
            </a:r>
            <a:endParaRPr lang="es-ES" sz="2400" b="1" dirty="0">
              <a:solidFill>
                <a:srgbClr val="0070C0"/>
              </a:solidFill>
            </a:endParaRPr>
          </a:p>
        </p:txBody>
      </p:sp>
      <p:pic>
        <p:nvPicPr>
          <p:cNvPr id="6146" name="Picture 2" descr="Resultado de imagen de signo precaució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2181">
            <a:off x="287988" y="1698455"/>
            <a:ext cx="1412691" cy="111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2954587" y="4622917"/>
            <a:ext cx="3293338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70C0"/>
                </a:solidFill>
              </a:rPr>
              <a:t>Control de la reinfección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700276" y="4653694"/>
            <a:ext cx="3719663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5 Conector recto de flecha"/>
          <p:cNvCxnSpPr>
            <a:stCxn id="14" idx="2"/>
          </p:cNvCxnSpPr>
          <p:nvPr/>
        </p:nvCxnSpPr>
        <p:spPr>
          <a:xfrm>
            <a:off x="4560108" y="5053804"/>
            <a:ext cx="0" cy="3122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4026332" y="6021288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Ac </a:t>
            </a:r>
            <a:r>
              <a:rPr lang="es-ES" sz="2400" b="1" dirty="0">
                <a:solidFill>
                  <a:srgbClr val="FF0000"/>
                </a:solidFill>
              </a:rPr>
              <a:t>VHC 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7" name="AutoShape 2" descr="Resultado de imagen de x"/>
          <p:cNvSpPr>
            <a:spLocks noChangeAspect="1" noChangeArrowheads="1"/>
          </p:cNvSpPr>
          <p:nvPr/>
        </p:nvSpPr>
        <p:spPr bwMode="auto">
          <a:xfrm>
            <a:off x="155575" y="-1608138"/>
            <a:ext cx="2943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4" descr="Resultado de imagen de x"/>
          <p:cNvSpPr>
            <a:spLocks noChangeAspect="1" noChangeArrowheads="1"/>
          </p:cNvSpPr>
          <p:nvPr/>
        </p:nvSpPr>
        <p:spPr bwMode="auto">
          <a:xfrm>
            <a:off x="307975" y="-1455738"/>
            <a:ext cx="2943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6" descr="Resultado de imagen de x"/>
          <p:cNvSpPr>
            <a:spLocks noChangeAspect="1" noChangeArrowheads="1"/>
          </p:cNvSpPr>
          <p:nvPr/>
        </p:nvSpPr>
        <p:spPr bwMode="auto">
          <a:xfrm>
            <a:off x="460375" y="-1303338"/>
            <a:ext cx="2943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" name="29 Rectángulo redondeado"/>
          <p:cNvSpPr/>
          <p:nvPr/>
        </p:nvSpPr>
        <p:spPr>
          <a:xfrm>
            <a:off x="3308932" y="5366091"/>
            <a:ext cx="2487204" cy="400110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3317590" y="5366091"/>
            <a:ext cx="2478546" cy="40011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B050"/>
                </a:solidFill>
              </a:rPr>
              <a:t>Solicitud de RNA VHC</a:t>
            </a:r>
            <a:endParaRPr lang="es-ES" sz="2000" b="1" dirty="0">
              <a:solidFill>
                <a:srgbClr val="00B050"/>
              </a:solidFill>
            </a:endParaRPr>
          </a:p>
        </p:txBody>
      </p:sp>
      <p:pic>
        <p:nvPicPr>
          <p:cNvPr id="34" name="Picture 4" descr="Archivo:X 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40" y="5997369"/>
            <a:ext cx="398972" cy="45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Tick, Mark, Vale, Perfecto, De Verificación, Hech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275" y="5301208"/>
            <a:ext cx="486920" cy="46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36 Rectángulo redondeado"/>
          <p:cNvSpPr/>
          <p:nvPr/>
        </p:nvSpPr>
        <p:spPr>
          <a:xfrm>
            <a:off x="3923928" y="6053226"/>
            <a:ext cx="1368152" cy="4001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fibroscan grado de fibrosis"/>
          <p:cNvSpPr>
            <a:spLocks noChangeAspect="1" noChangeArrowheads="1"/>
          </p:cNvSpPr>
          <p:nvPr/>
        </p:nvSpPr>
        <p:spPr bwMode="auto">
          <a:xfrm>
            <a:off x="155575" y="-63182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Resultado de imagen de fibroscan grado de fibrosis"/>
          <p:cNvSpPr>
            <a:spLocks noChangeAspect="1" noChangeArrowheads="1"/>
          </p:cNvSpPr>
          <p:nvPr/>
        </p:nvSpPr>
        <p:spPr bwMode="auto">
          <a:xfrm>
            <a:off x="307975" y="-47942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6" descr="Resultado de imagen de fibroscan grado de fibrosis"/>
          <p:cNvSpPr>
            <a:spLocks noChangeAspect="1" noChangeArrowheads="1"/>
          </p:cNvSpPr>
          <p:nvPr/>
        </p:nvSpPr>
        <p:spPr bwMode="auto">
          <a:xfrm>
            <a:off x="460375" y="-32702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8" descr="Resultado de imagen de fibroscan grado de fibrosis"/>
          <p:cNvSpPr>
            <a:spLocks noChangeAspect="1" noChangeArrowheads="1"/>
          </p:cNvSpPr>
          <p:nvPr/>
        </p:nvSpPr>
        <p:spPr bwMode="auto">
          <a:xfrm>
            <a:off x="612775" y="-17462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10" descr="Resultado de imagen de fibroscan grado de fibrosis"/>
          <p:cNvSpPr>
            <a:spLocks noChangeAspect="1" noChangeArrowheads="1"/>
          </p:cNvSpPr>
          <p:nvPr/>
        </p:nvSpPr>
        <p:spPr bwMode="auto">
          <a:xfrm>
            <a:off x="765175" y="-2222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AutoShape 13" descr="Resultado de imagen de fibroscan grado de fibrosis"/>
          <p:cNvSpPr>
            <a:spLocks noChangeAspect="1" noChangeArrowheads="1"/>
          </p:cNvSpPr>
          <p:nvPr/>
        </p:nvSpPr>
        <p:spPr bwMode="auto">
          <a:xfrm>
            <a:off x="917575" y="130175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5616" name="Picture 16" descr="Resultado de imagen de fibroscan grado de fibro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5" y="-461396"/>
            <a:ext cx="7881069" cy="590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336800" y="5457418"/>
            <a:ext cx="426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000" b="1" dirty="0" smtClean="0"/>
              <a:t>Evaluar necesidad de seguimiento. </a:t>
            </a:r>
          </a:p>
          <a:p>
            <a:pPr marL="342900" indent="-342900">
              <a:buFontTx/>
              <a:buChar char="-"/>
            </a:pPr>
            <a:r>
              <a:rPr lang="es-ES" sz="2000" b="1" dirty="0" smtClean="0"/>
              <a:t>Ajustar pauta de tratamiento</a:t>
            </a:r>
            <a:endParaRPr lang="es-ES" sz="2000" b="1" dirty="0"/>
          </a:p>
        </p:txBody>
      </p:sp>
      <p:sp>
        <p:nvSpPr>
          <p:cNvPr id="9" name="8 Rectángulo"/>
          <p:cNvSpPr/>
          <p:nvPr/>
        </p:nvSpPr>
        <p:spPr>
          <a:xfrm>
            <a:off x="4571999" y="1015568"/>
            <a:ext cx="38173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/>
              <a:t>Métodos no invasivos</a:t>
            </a: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solidFill>
                  <a:srgbClr val="FF0000"/>
                </a:solidFill>
              </a:rPr>
              <a:t>Fibroscan</a:t>
            </a:r>
            <a:r>
              <a:rPr lang="es-ES" b="1" dirty="0" smtClean="0"/>
              <a:t>: electrografía transitoria.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Marcadores serológicos.</a:t>
            </a:r>
          </a:p>
          <a:p>
            <a:pPr marL="285750" indent="-285750">
              <a:buFontTx/>
              <a:buChar char="-"/>
            </a:pPr>
            <a:endParaRPr lang="es-ES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571999" y="962634"/>
            <a:ext cx="3817327" cy="1026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Rectángulo redondeado"/>
          <p:cNvSpPr/>
          <p:nvPr/>
        </p:nvSpPr>
        <p:spPr>
          <a:xfrm>
            <a:off x="2184400" y="5301208"/>
            <a:ext cx="4547840" cy="1008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1475656" y="260648"/>
            <a:ext cx="6192688" cy="457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1187624" y="-96539"/>
            <a:ext cx="6768752" cy="35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5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06"/>
            <a:ext cx="9215652" cy="5181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547664" y="251356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https://www.hepatitisc.uw.edu/page/clinical-calculators/fib-4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47664" y="60840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https://www.hepatitisc.uw.edu/page/clinical-calculators/fib-4</a:t>
            </a:r>
          </a:p>
        </p:txBody>
      </p:sp>
    </p:spTree>
    <p:extLst>
      <p:ext uri="{BB962C8B-B14F-4D97-AF65-F5344CB8AC3E}">
        <p14:creationId xmlns:p14="http://schemas.microsoft.com/office/powerpoint/2010/main" val="27872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9559"/>
            <a:ext cx="9358753" cy="5261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2513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https://www.hepatitisc.uw.edu/page/clinical-calculators/apri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331640" y="630002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https://www.hepatitisc.uw.edu/page/clinical-calculators/apri</a:t>
            </a:r>
          </a:p>
        </p:txBody>
      </p:sp>
    </p:spTree>
    <p:extLst>
      <p:ext uri="{BB962C8B-B14F-4D97-AF65-F5344CB8AC3E}">
        <p14:creationId xmlns:p14="http://schemas.microsoft.com/office/powerpoint/2010/main" val="19084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" y="260648"/>
            <a:ext cx="9729862" cy="547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174475" y="6021288"/>
            <a:ext cx="471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https://www.hep-druginteractions.org/checker</a:t>
            </a:r>
          </a:p>
        </p:txBody>
      </p:sp>
    </p:spTree>
    <p:extLst>
      <p:ext uri="{BB962C8B-B14F-4D97-AF65-F5344CB8AC3E}">
        <p14:creationId xmlns:p14="http://schemas.microsoft.com/office/powerpoint/2010/main" val="28298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7" y="476672"/>
            <a:ext cx="7635372" cy="598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3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5" y="1124744"/>
            <a:ext cx="433305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13" y="2492896"/>
            <a:ext cx="4398487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539552" y="1268760"/>
            <a:ext cx="576064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4860032" y="2472971"/>
            <a:ext cx="576064" cy="2160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35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0"/>
            <a:ext cx="10153128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6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153128" cy="731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563888" y="3284984"/>
            <a:ext cx="2664296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0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de x"/>
          <p:cNvSpPr>
            <a:spLocks noChangeAspect="1" noChangeArrowheads="1"/>
          </p:cNvSpPr>
          <p:nvPr/>
        </p:nvSpPr>
        <p:spPr bwMode="auto">
          <a:xfrm>
            <a:off x="155575" y="-1608138"/>
            <a:ext cx="29432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2771800" y="88295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</p:txBody>
      </p:sp>
      <p:pic>
        <p:nvPicPr>
          <p:cNvPr id="1026" name="Picture 2" descr="Resultado de imagen de analisis clin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8"/>
            <a:ext cx="9863010" cy="754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 redondeado"/>
          <p:cNvSpPr/>
          <p:nvPr/>
        </p:nvSpPr>
        <p:spPr>
          <a:xfrm>
            <a:off x="539552" y="692696"/>
            <a:ext cx="4464496" cy="452431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864096" y="69269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Hemoglobina: 14,2 g/</a:t>
            </a:r>
            <a:r>
              <a:rPr lang="es-ES" dirty="0" err="1"/>
              <a:t>dL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Hematocrito: </a:t>
            </a:r>
            <a:r>
              <a:rPr lang="es-ES" dirty="0" smtClean="0"/>
              <a:t>46%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Leucocitos: 5.140/mm3, </a:t>
            </a:r>
          </a:p>
          <a:p>
            <a:pPr marL="285750" indent="-285750">
              <a:buFontTx/>
              <a:buChar char="-"/>
            </a:pPr>
            <a:r>
              <a:rPr lang="es-ES" dirty="0"/>
              <a:t>Plaquetas: 286. 000/mm3</a:t>
            </a:r>
          </a:p>
          <a:p>
            <a:pPr marL="285750" indent="-285750">
              <a:buFontTx/>
              <a:buChar char="-"/>
            </a:pPr>
            <a:r>
              <a:rPr lang="es-ES" dirty="0"/>
              <a:t>INR: 1,07</a:t>
            </a:r>
          </a:p>
          <a:p>
            <a:pPr marL="285750" indent="-285750">
              <a:buFontTx/>
              <a:buChar char="-"/>
            </a:pPr>
            <a:r>
              <a:rPr lang="es-ES" dirty="0"/>
              <a:t>Urea: 34,3 mg/</a:t>
            </a:r>
            <a:r>
              <a:rPr lang="es-ES" dirty="0" err="1"/>
              <a:t>dL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Creatinina: 0,7 mg/</a:t>
            </a:r>
            <a:r>
              <a:rPr lang="es-ES" dirty="0" err="1"/>
              <a:t>dL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Bilirrubinas totales: 0,6 mg/</a:t>
            </a:r>
            <a:r>
              <a:rPr lang="es-ES" dirty="0" err="1"/>
              <a:t>dL</a:t>
            </a:r>
            <a:r>
              <a:rPr lang="es-ES" dirty="0"/>
              <a:t> </a:t>
            </a:r>
          </a:p>
          <a:p>
            <a:pPr marL="285750" indent="-285750">
              <a:buFontTx/>
              <a:buChar char="-"/>
            </a:pPr>
            <a:r>
              <a:rPr lang="es-ES" dirty="0"/>
              <a:t>Albúmina sérica: 4,3 g/</a:t>
            </a:r>
            <a:r>
              <a:rPr lang="es-ES" dirty="0" err="1"/>
              <a:t>dL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FF0000"/>
                </a:solidFill>
              </a:rPr>
              <a:t>ALT: 78 U/L.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FF0000"/>
                </a:solidFill>
              </a:rPr>
              <a:t>AST: 154 U/L </a:t>
            </a:r>
          </a:p>
          <a:p>
            <a:pPr marL="285750" indent="-285750">
              <a:buFontTx/>
              <a:buChar char="-"/>
            </a:pPr>
            <a:r>
              <a:rPr lang="es-ES" dirty="0"/>
              <a:t>Fosfatasa alcalina: 121 U/L.</a:t>
            </a:r>
          </a:p>
          <a:p>
            <a:pPr marL="285750" indent="-285750">
              <a:buFontTx/>
              <a:buChar char="-"/>
            </a:pPr>
            <a:r>
              <a:rPr lang="es-ES" b="1" dirty="0" err="1">
                <a:solidFill>
                  <a:srgbClr val="FF0000"/>
                </a:solidFill>
              </a:rPr>
              <a:t>AcVHC</a:t>
            </a:r>
            <a:r>
              <a:rPr lang="es-ES" b="1" dirty="0">
                <a:solidFill>
                  <a:srgbClr val="FF0000"/>
                </a:solidFill>
              </a:rPr>
              <a:t>: Positivos.</a:t>
            </a:r>
          </a:p>
          <a:p>
            <a:pPr marL="285750" indent="-285750">
              <a:buFontTx/>
              <a:buChar char="-"/>
            </a:pPr>
            <a:r>
              <a:rPr lang="es-ES" b="1" dirty="0">
                <a:solidFill>
                  <a:srgbClr val="FF0000"/>
                </a:solidFill>
              </a:rPr>
              <a:t>RNA VHC +</a:t>
            </a:r>
          </a:p>
          <a:p>
            <a:pPr marL="285750" indent="-285750">
              <a:buFontTx/>
              <a:buChar char="-"/>
            </a:pPr>
            <a:r>
              <a:rPr lang="es-ES" dirty="0" err="1"/>
              <a:t>AcVIH</a:t>
            </a:r>
            <a:r>
              <a:rPr lang="es-ES" dirty="0"/>
              <a:t>: Negativos.</a:t>
            </a:r>
          </a:p>
          <a:p>
            <a:pPr marL="285750" indent="-285750">
              <a:buFontTx/>
              <a:buChar char="-"/>
            </a:pPr>
            <a:r>
              <a:rPr lang="es-ES" dirty="0"/>
              <a:t>Ac SS A/Ro y SS B/La: Negativos.</a:t>
            </a:r>
          </a:p>
        </p:txBody>
      </p:sp>
    </p:spTree>
    <p:extLst>
      <p:ext uri="{BB962C8B-B14F-4D97-AF65-F5344CB8AC3E}">
        <p14:creationId xmlns:p14="http://schemas.microsoft.com/office/powerpoint/2010/main" val="32611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56" y="1664805"/>
            <a:ext cx="6973112" cy="50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3132336" y="5877272"/>
            <a:ext cx="2448272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Rectángulo redondeado"/>
          <p:cNvSpPr/>
          <p:nvPr/>
        </p:nvSpPr>
        <p:spPr>
          <a:xfrm>
            <a:off x="1029632" y="476672"/>
            <a:ext cx="6653680" cy="11881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5" name="4 CuadroTexto"/>
          <p:cNvSpPr txBox="1"/>
          <p:nvPr/>
        </p:nvSpPr>
        <p:spPr>
          <a:xfrm>
            <a:off x="1276180" y="613137"/>
            <a:ext cx="6160597" cy="1015663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La infección por VHC  es una </a:t>
            </a:r>
            <a:r>
              <a:rPr lang="es-ES" sz="2000" b="1" dirty="0" smtClean="0">
                <a:solidFill>
                  <a:srgbClr val="0070C0"/>
                </a:solidFill>
              </a:rPr>
              <a:t>enfermedad sistémica</a:t>
            </a:r>
            <a:r>
              <a:rPr lang="es-ES" sz="2000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con afectación hematológica, metabólica, cardiovascular, </a:t>
            </a:r>
          </a:p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renal y dermatológica</a:t>
            </a:r>
            <a:endParaRPr lang="es-E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3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286139" cy="614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37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748250" y="404664"/>
            <a:ext cx="3167149" cy="400110"/>
          </a:xfrm>
          <a:prstGeom prst="rect">
            <a:avLst/>
          </a:prstGeom>
          <a:noFill/>
          <a:ln w="952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Prevalencia de la hepatitis C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765217" y="404664"/>
            <a:ext cx="3150182" cy="40011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520716" cy="37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27584" y="5373216"/>
            <a:ext cx="7434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b="1" dirty="0" smtClean="0"/>
              <a:t>Europa</a:t>
            </a:r>
            <a:r>
              <a:rPr lang="es-ES" dirty="0" smtClean="0"/>
              <a:t>: 1%, con diferencias regionales (0,5% Escandinavia; &gt;3% Rumanía).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Egipto: 15% 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95536" y="1988840"/>
            <a:ext cx="648072" cy="36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6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813</Words>
  <Application>Microsoft Office PowerPoint</Application>
  <PresentationFormat>Presentación en pantalla (4:3)</PresentationFormat>
  <Paragraphs>106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</dc:creator>
  <cp:lastModifiedBy>DOMINGUEZ MUÑOZ JUAN ENRIQUE</cp:lastModifiedBy>
  <cp:revision>48</cp:revision>
  <dcterms:created xsi:type="dcterms:W3CDTF">2018-06-14T09:37:33Z</dcterms:created>
  <dcterms:modified xsi:type="dcterms:W3CDTF">2019-04-27T12:40:16Z</dcterms:modified>
</cp:coreProperties>
</file>