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69" r:id="rId5"/>
    <p:sldId id="270" r:id="rId6"/>
    <p:sldId id="272" r:id="rId7"/>
    <p:sldId id="267" r:id="rId8"/>
    <p:sldId id="280" r:id="rId9"/>
    <p:sldId id="273" r:id="rId10"/>
    <p:sldId id="259" r:id="rId11"/>
    <p:sldId id="260" r:id="rId12"/>
    <p:sldId id="261" r:id="rId13"/>
    <p:sldId id="274" r:id="rId14"/>
    <p:sldId id="285" r:id="rId15"/>
    <p:sldId id="271" r:id="rId16"/>
    <p:sldId id="258" r:id="rId17"/>
    <p:sldId id="263" r:id="rId18"/>
    <p:sldId id="275" r:id="rId19"/>
    <p:sldId id="276" r:id="rId20"/>
    <p:sldId id="277" r:id="rId21"/>
    <p:sldId id="265" r:id="rId22"/>
    <p:sldId id="264" r:id="rId23"/>
    <p:sldId id="284" r:id="rId24"/>
    <p:sldId id="278" r:id="rId25"/>
    <p:sldId id="262" r:id="rId26"/>
    <p:sldId id="283" r:id="rId27"/>
    <p:sldId id="282" r:id="rId28"/>
    <p:sldId id="281" r:id="rId29"/>
    <p:sldId id="279" r:id="rId30"/>
    <p:sldId id="286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17" autoAdjust="0"/>
  </p:normalViewPr>
  <p:slideViewPr>
    <p:cSldViewPr snapToGrid="0">
      <p:cViewPr varScale="1">
        <p:scale>
          <a:sx n="99" d="100"/>
          <a:sy n="99" d="100"/>
        </p:scale>
        <p:origin x="90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0A15-2CAD-49B4-B167-9C806C281AE4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D764D-F062-42B3-8964-588B17A72F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3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recomienda como tratamiento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erradicador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primera elección la terapia triple clásica (IBP, claritromicina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[500 mg/12 h] + amoxicilina [1 g/12 h]) durante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período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a 14 días.</a:t>
            </a: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pacientes que viven en áreas con gran tasa de resistencia a la claritromicina (&gt; 15-20%) o donde la eficacia de la triple terapia es baja (&lt; 80%) se sugiere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primera elección la terapia cuádruple, preferentemente sin bismuto «concomitante» (IBP [dosis estándar/12 h] + claritromicina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[500 mg/12 h] + amoxicilina [1 g/12 h] + metronidazol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[500/12 h], durante 10 días)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cuádruple clásica con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bismuto (IBP [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dosis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estándar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/12 h] + bismuto [120 mg/6 h] + tetraciclina [500 mg/6 h] + metronidazol [500/8 h], durante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7-14 días). </a:t>
            </a: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fracasa el tratamiento inicial se recomienda como terapia de rescate (segunda línea) el tratamiento triple con levofloxacino (IBP [dosis estándar/12 h] + amoxicilina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 g/12 h] +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levofloxacino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[500/12-24 h]; durante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días).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D764D-F062-42B3-8964-588B17A72F6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64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72D36-9E99-431F-9017-BFCD5E0CF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097FB1-DF73-440C-9F0C-FDA5C5D40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EF7C7-7F79-4B98-B7F3-EF47C506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7067F7-0835-4DBD-8DCC-AC7E9E0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154C4-6024-4AEB-8F47-7E95FB41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70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142C2-36C6-412C-89D1-256BDD9E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A06672-8895-451F-885C-5BA714A3C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C04F2-9CE8-476E-B6A1-27D8ABC2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CFBDD0-65F0-45A3-BC66-0ADC6429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C73D5-8567-465F-B689-97689C7B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57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72EE5E-2805-45D2-A80F-AABD1677F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7C955-C316-40E5-8E5F-4F688DBF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2AFEB-9E44-4AAA-8642-15A4BBAA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B16B8-204C-4872-9E48-1660CB8C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1DDBF-FC00-4057-BA9B-E9D5BE7A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06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8CCB-8BAE-492F-A6BD-BAB4C901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D42D9-5A15-443B-B9FA-4ED17D7E8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53F62-D88E-4177-819F-9BEAA2A2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5BA03-7F61-4954-B28E-72403F99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96178-BE05-4B1E-9392-6A07649C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72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25296-4B67-4AA5-89C5-8711E83A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9EB07F-34E2-4667-9748-5540DF707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C995B-DFA2-4DA3-9FD4-BAC70F67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FA916-24AC-4006-8CF0-EB15EB14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666D5-CBED-4285-8252-61C36EF9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3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A61D8-FE32-46C4-9094-BB870F4C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26BAA-DC67-4345-9D1D-DD6C8E188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3AE9BA-23CC-4B85-BA17-129D7A885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FAF6F9-1176-4347-9D25-96CE5ABB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2DBC3-00DE-45BE-B093-5EA4E06C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2AFFF-DF38-41D6-90A3-597E36F8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48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7AA6A-556F-4148-87FE-49A5CFB7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295731-61B6-4453-8988-C008F8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DF9D1-ED83-49F7-88BA-FCFA5215D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05B0A5-117D-4EDD-BC86-F6941D485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E6902C-9AC8-4684-B17F-ED00B881F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0899ED-C0EB-4B19-A1EE-B5C8FFB1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81AD4B-74BB-4325-A617-0665A0FD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E87A93-9158-42B4-BA00-40925A9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75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F0318-2B12-4615-9F5A-2E81C8F1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D0C4F2-92D5-41E7-8B78-4805545E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9984FB-6470-429D-BAD9-396E4B96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44B31A-5395-428E-BA6E-D99E335A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6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DBA1AC-9A44-4A08-8F4C-0F6AB051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D6B41E-EB3F-47D3-91F6-F2F4434A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B9036-5248-4527-8204-58464877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94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6AE80-434C-4161-B134-11A5B446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F248D-B5AC-4729-9F63-DE3A497B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B409F2-C21B-447A-B14D-BAB54A991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1A74B6-06D9-468A-9565-D3FD4894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5ABDA-FAC1-4D01-B18B-E3FADEB7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BE0374-F242-4610-A57F-5B14B57B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63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57AAD-93F0-4EA6-B3BB-60328A4D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1F516F-E9FD-4BF3-A457-DCEA949F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93DF32-2C1C-46F0-A78C-BA9898F89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570FA8-BC0B-4215-B5D4-F66C2BF4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2B9FE7-A63D-4160-908D-BBFCFBBB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A04A6C-FB88-4FBF-9C7B-54B3A97A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96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79DAD2-B2BA-4261-B559-79A58A33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56DDFC-AE83-4540-9DC0-A8D6AA64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5DE37D-08F3-47E1-A9F4-263EB5E1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9610E-5D34-4F8B-832A-B10734E4157C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1026A0-5051-4616-932B-14725DA80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F1BAF-83A9-45CA-BAC7-B8A4F352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C967-01F4-4A7B-B2C3-5FFDFE6568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C74C7-68C0-4164-859C-830505796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000" dirty="0"/>
              <a:t>Bloque I. Tracto digestivo superior</a:t>
            </a:r>
            <a:br>
              <a:rPr lang="es-ES" sz="5000" dirty="0"/>
            </a:br>
            <a:br>
              <a:rPr lang="es-ES" sz="5000" dirty="0"/>
            </a:br>
            <a:r>
              <a:rPr lang="es-ES" sz="5000" dirty="0"/>
              <a:t>Caso clínico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C40140-2635-4A4B-9200-D78C1B262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542" y="5614218"/>
            <a:ext cx="4660490" cy="862781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s-ES" dirty="0"/>
              <a:t>Dr. Sergio Cinza Sanjurjo</a:t>
            </a:r>
          </a:p>
          <a:p>
            <a:pPr algn="r"/>
            <a:r>
              <a:rPr lang="es-ES" dirty="0"/>
              <a:t>CS Porto do Son</a:t>
            </a:r>
          </a:p>
          <a:p>
            <a:pPr algn="r"/>
            <a:r>
              <a:rPr lang="es-ES" dirty="0"/>
              <a:t>EOXI Santiago de Compostela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56159C-0F99-40E2-B149-D0B89CE7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1855"/>
            <a:ext cx="4758813" cy="26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ECF7E-F250-4BF0-8A1A-A3B30F8E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695E15-4EB1-4509-989A-D8B4DE23D953}"/>
              </a:ext>
            </a:extLst>
          </p:cNvPr>
          <p:cNvSpPr/>
          <p:nvPr/>
        </p:nvSpPr>
        <p:spPr>
          <a:xfrm>
            <a:off x="3311555" y="6396335"/>
            <a:ext cx="8679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Pinto-Sanchez MI, Yuan Y, </a:t>
            </a:r>
            <a:r>
              <a:rPr lang="es-ES" sz="1200" dirty="0" err="1"/>
              <a:t>Bercik</a:t>
            </a:r>
            <a:r>
              <a:rPr lang="es-ES" sz="1200" dirty="0"/>
              <a:t> P, </a:t>
            </a:r>
            <a:r>
              <a:rPr lang="es-ES" sz="1200" dirty="0" err="1"/>
              <a:t>Moayyedi</a:t>
            </a:r>
            <a:r>
              <a:rPr lang="es-ES" sz="1200" dirty="0"/>
              <a:t> P. </a:t>
            </a:r>
            <a:r>
              <a:rPr lang="es-ES" sz="1200" dirty="0" err="1"/>
              <a:t>Proton</a:t>
            </a:r>
            <a:r>
              <a:rPr lang="es-ES" sz="1200" dirty="0"/>
              <a:t> </a:t>
            </a:r>
            <a:r>
              <a:rPr lang="es-ES" sz="1200" dirty="0" err="1"/>
              <a:t>pump</a:t>
            </a:r>
            <a:r>
              <a:rPr lang="es-ES" sz="1200" dirty="0"/>
              <a:t> </a:t>
            </a:r>
            <a:r>
              <a:rPr lang="es-ES" sz="1200" dirty="0" err="1"/>
              <a:t>inhibitors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functional</a:t>
            </a:r>
            <a:r>
              <a:rPr lang="es-ES" sz="1200" dirty="0"/>
              <a:t> </a:t>
            </a:r>
            <a:r>
              <a:rPr lang="es-ES" sz="1200" dirty="0" err="1"/>
              <a:t>dyspepsia</a:t>
            </a:r>
            <a:r>
              <a:rPr lang="es-ES" sz="1200" dirty="0"/>
              <a:t>. Cochrane </a:t>
            </a:r>
            <a:r>
              <a:rPr lang="es-ES" sz="1200" dirty="0" err="1"/>
              <a:t>Database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Systematic</a:t>
            </a:r>
            <a:r>
              <a:rPr lang="es-ES" sz="1200" dirty="0"/>
              <a:t> </a:t>
            </a:r>
            <a:r>
              <a:rPr lang="es-ES" sz="1200" dirty="0" err="1"/>
              <a:t>Reviews</a:t>
            </a:r>
            <a:r>
              <a:rPr lang="es-ES" sz="1200" dirty="0"/>
              <a:t> 2017, </a:t>
            </a:r>
            <a:r>
              <a:rPr lang="es-ES" sz="1200" dirty="0" err="1"/>
              <a:t>Issue</a:t>
            </a:r>
            <a:r>
              <a:rPr lang="es-ES" sz="1200" dirty="0"/>
              <a:t> 3. Art. No.: CD011194. DOI: 10.1002/14651858.CD011194.pub2.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2C1739-F4C8-4FF9-A957-639649709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35"/>
            <a:ext cx="6324001" cy="2871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E5B1DF-4AD0-49F5-86B8-5AEB0AC5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115" y="2363643"/>
            <a:ext cx="5285571" cy="10678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7446A8-8412-43DB-959F-05CF558FD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115" y="3404228"/>
            <a:ext cx="5285571" cy="2767475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4DB4C9F-A4B1-46C1-8A5E-44A6824A8354}"/>
              </a:ext>
            </a:extLst>
          </p:cNvPr>
          <p:cNvCxnSpPr>
            <a:cxnSpLocks/>
          </p:cNvCxnSpPr>
          <p:nvPr/>
        </p:nvCxnSpPr>
        <p:spPr>
          <a:xfrm flipV="1">
            <a:off x="6196115" y="3085535"/>
            <a:ext cx="5127749" cy="8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EDE23F7-ED19-4102-AF5F-EE9FAFBF9B2E}"/>
              </a:ext>
            </a:extLst>
          </p:cNvPr>
          <p:cNvCxnSpPr>
            <a:cxnSpLocks/>
          </p:cNvCxnSpPr>
          <p:nvPr/>
        </p:nvCxnSpPr>
        <p:spPr>
          <a:xfrm>
            <a:off x="6196115" y="3342625"/>
            <a:ext cx="4751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F3D1464-37C9-4370-83E2-3D49D052888B}"/>
              </a:ext>
            </a:extLst>
          </p:cNvPr>
          <p:cNvCxnSpPr>
            <a:cxnSpLocks/>
          </p:cNvCxnSpPr>
          <p:nvPr/>
        </p:nvCxnSpPr>
        <p:spPr>
          <a:xfrm>
            <a:off x="6196114" y="5795774"/>
            <a:ext cx="5127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8261C3A-C60D-4E30-B042-77EDF9831834}"/>
              </a:ext>
            </a:extLst>
          </p:cNvPr>
          <p:cNvCxnSpPr>
            <a:cxnSpLocks/>
          </p:cNvCxnSpPr>
          <p:nvPr/>
        </p:nvCxnSpPr>
        <p:spPr>
          <a:xfrm>
            <a:off x="9514728" y="5505722"/>
            <a:ext cx="1809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E38D5-03B6-4ABF-B731-400183E8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940BF1-D638-40F4-A7DE-2DB776035070}"/>
              </a:ext>
            </a:extLst>
          </p:cNvPr>
          <p:cNvSpPr/>
          <p:nvPr/>
        </p:nvSpPr>
        <p:spPr>
          <a:xfrm>
            <a:off x="3311555" y="6396335"/>
            <a:ext cx="8679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err="1"/>
              <a:t>Pittayanon</a:t>
            </a:r>
            <a:r>
              <a:rPr lang="es-ES" sz="1200" dirty="0"/>
              <a:t>, et al. Am J </a:t>
            </a:r>
            <a:r>
              <a:rPr lang="es-ES" sz="1200" dirty="0" err="1"/>
              <a:t>Gastroenterol</a:t>
            </a:r>
            <a:r>
              <a:rPr lang="es-ES" sz="1200" dirty="0"/>
              <a:t>. 2019; 114(2):233–243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7B99FB-6169-4AA9-9965-0D4B2D09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4746" cy="25921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4F48B5-84A9-4C4E-91A1-50DBF30E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20" y="2844512"/>
            <a:ext cx="8156895" cy="298281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CE2F775-9D6F-470D-8C1D-60E9D0F8303F}"/>
              </a:ext>
            </a:extLst>
          </p:cNvPr>
          <p:cNvSpPr/>
          <p:nvPr/>
        </p:nvSpPr>
        <p:spPr>
          <a:xfrm>
            <a:off x="5270091" y="4599336"/>
            <a:ext cx="1455494" cy="3932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428B5DB-183A-4747-8698-A99F27A91FE0}"/>
              </a:ext>
            </a:extLst>
          </p:cNvPr>
          <p:cNvSpPr/>
          <p:nvPr/>
        </p:nvSpPr>
        <p:spPr>
          <a:xfrm>
            <a:off x="7885471" y="4599336"/>
            <a:ext cx="766916" cy="12279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4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E38D5-03B6-4ABF-B731-400183E8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940BF1-D638-40F4-A7DE-2DB776035070}"/>
              </a:ext>
            </a:extLst>
          </p:cNvPr>
          <p:cNvSpPr/>
          <p:nvPr/>
        </p:nvSpPr>
        <p:spPr>
          <a:xfrm>
            <a:off x="3311555" y="6396335"/>
            <a:ext cx="8679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err="1"/>
              <a:t>Pittayanon</a:t>
            </a:r>
            <a:r>
              <a:rPr lang="es-ES" sz="1200" dirty="0"/>
              <a:t>, et al. Am J </a:t>
            </a:r>
            <a:r>
              <a:rPr lang="es-ES" sz="1200" dirty="0" err="1"/>
              <a:t>Gastroenterol</a:t>
            </a:r>
            <a:r>
              <a:rPr lang="es-ES" sz="1200" dirty="0"/>
              <a:t>. 2019; 114(2):233–243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7B99FB-6169-4AA9-9965-0D4B2D09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4746" cy="2592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C86416-6798-4E66-A6CD-1FEF8DF5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76" y="2771983"/>
            <a:ext cx="8442121" cy="362435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442D26D-B810-4E89-88CA-767DBC788DFC}"/>
              </a:ext>
            </a:extLst>
          </p:cNvPr>
          <p:cNvSpPr/>
          <p:nvPr/>
        </p:nvSpPr>
        <p:spPr>
          <a:xfrm>
            <a:off x="5558403" y="4921749"/>
            <a:ext cx="1579815" cy="3932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B0E44AB-BAD4-4BB9-B5B1-10DCAB52E566}"/>
              </a:ext>
            </a:extLst>
          </p:cNvPr>
          <p:cNvSpPr/>
          <p:nvPr/>
        </p:nvSpPr>
        <p:spPr>
          <a:xfrm>
            <a:off x="8298426" y="4879000"/>
            <a:ext cx="845574" cy="1423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9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Evolución clínica:</a:t>
            </a:r>
          </a:p>
          <a:p>
            <a:pPr lvl="1"/>
            <a:r>
              <a:rPr lang="es-ES" dirty="0"/>
              <a:t>Omeprazol 20mg 1-0-0 (28 días)</a:t>
            </a:r>
          </a:p>
          <a:p>
            <a:pPr lvl="1"/>
            <a:r>
              <a:rPr lang="es-ES" dirty="0"/>
              <a:t>Domperidona (primeros 7 días)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7 días: mejora aunque persiste alguna molestia</a:t>
            </a:r>
          </a:p>
          <a:p>
            <a:pPr lvl="1"/>
            <a:r>
              <a:rPr lang="es-ES" dirty="0"/>
              <a:t>28 días: asintomática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3 semanas: regresa con la misma sintomatología que al inicio del cuadro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5A8E43-827F-409A-A36C-D312A5671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923A-348D-47CC-A596-4F60BB65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FBBB1-9E44-4B13-80AF-681DF066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22B89-0D41-4B23-8A92-0115BD76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2333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7AD438-41B5-4935-A5CE-6E5EC84B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59" y="0"/>
            <a:ext cx="866502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BDA970-24D9-4B31-9C8D-E4BAD84D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194" y="1378838"/>
            <a:ext cx="2845800" cy="623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0ED68D-8024-4408-BD64-4DBFE4608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429" y="1112825"/>
            <a:ext cx="2885325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2451B-69A4-4CA9-9D71-59455C21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Test </a:t>
            </a:r>
            <a:r>
              <a:rPr lang="es-ES" dirty="0" err="1"/>
              <a:t>dx</a:t>
            </a:r>
            <a:r>
              <a:rPr lang="es-ES" dirty="0"/>
              <a:t> H Pylori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2F5B12-7D45-4304-BD30-A36A08BC4E6D}"/>
              </a:ext>
            </a:extLst>
          </p:cNvPr>
          <p:cNvSpPr/>
          <p:nvPr/>
        </p:nvSpPr>
        <p:spPr>
          <a:xfrm>
            <a:off x="4564163" y="643185"/>
            <a:ext cx="1643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atin typeface="+mj-lt"/>
              </a:rPr>
              <a:t>¿cuál?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604BC7-919F-4935-A5D4-2B4A14E1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87" y="1968748"/>
            <a:ext cx="2619375" cy="1743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3DA794-F4A0-412D-A3E4-A2E62E34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140" y="17687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C7D80-0668-444B-84C5-1F8D6C25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43431-466D-409B-A99B-0BA158B8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75CFA4-F5A5-459C-9C95-017C245C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5392" cy="29603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78C3C73-A60B-4FED-A5C2-9D6AAD59D473}"/>
              </a:ext>
            </a:extLst>
          </p:cNvPr>
          <p:cNvSpPr/>
          <p:nvPr/>
        </p:nvSpPr>
        <p:spPr>
          <a:xfrm>
            <a:off x="4103765" y="6396335"/>
            <a:ext cx="7909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err="1"/>
              <a:t>Best</a:t>
            </a:r>
            <a:r>
              <a:rPr lang="es-ES" sz="1200" dirty="0"/>
              <a:t> LMJ, </a:t>
            </a:r>
            <a:r>
              <a:rPr lang="es-ES" sz="1200" dirty="0" err="1"/>
              <a:t>Takwoingi</a:t>
            </a:r>
            <a:r>
              <a:rPr lang="es-ES" sz="1200" dirty="0"/>
              <a:t> Y, </a:t>
            </a:r>
            <a:r>
              <a:rPr lang="es-ES" sz="1200" dirty="0" err="1"/>
              <a:t>Siddique</a:t>
            </a:r>
            <a:r>
              <a:rPr lang="es-ES" sz="1200" dirty="0"/>
              <a:t> S, </a:t>
            </a:r>
            <a:r>
              <a:rPr lang="es-ES" sz="1200" dirty="0" err="1"/>
              <a:t>Selladurai</a:t>
            </a:r>
            <a:r>
              <a:rPr lang="es-ES" sz="1200" dirty="0"/>
              <a:t> A, Gandhi A, Low B, </a:t>
            </a:r>
            <a:r>
              <a:rPr lang="es-ES" sz="1200" dirty="0" err="1"/>
              <a:t>Yaghoobi</a:t>
            </a:r>
            <a:r>
              <a:rPr lang="es-ES" sz="1200" dirty="0"/>
              <a:t> M, </a:t>
            </a:r>
            <a:r>
              <a:rPr lang="es-ES" sz="1200" dirty="0" err="1"/>
              <a:t>Gurusamy</a:t>
            </a:r>
            <a:r>
              <a:rPr lang="es-ES" sz="1200" dirty="0"/>
              <a:t> KS. Non-</a:t>
            </a:r>
            <a:r>
              <a:rPr lang="es-ES" sz="1200" dirty="0" err="1"/>
              <a:t>invasive</a:t>
            </a:r>
            <a:r>
              <a:rPr lang="es-ES" sz="1200" dirty="0"/>
              <a:t> </a:t>
            </a:r>
            <a:r>
              <a:rPr lang="es-ES" sz="1200" dirty="0" err="1"/>
              <a:t>diagnostic</a:t>
            </a:r>
            <a:r>
              <a:rPr lang="es-ES" sz="1200" dirty="0"/>
              <a:t> </a:t>
            </a:r>
            <a:r>
              <a:rPr lang="es-ES" sz="1200" dirty="0" err="1"/>
              <a:t>tests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Helicobacter</a:t>
            </a:r>
            <a:r>
              <a:rPr lang="es-ES" sz="1200" dirty="0"/>
              <a:t> pylori </a:t>
            </a:r>
            <a:r>
              <a:rPr lang="es-ES" sz="1200" dirty="0" err="1"/>
              <a:t>infection</a:t>
            </a:r>
            <a:r>
              <a:rPr lang="es-ES" sz="1200" dirty="0"/>
              <a:t>. Cochrane </a:t>
            </a:r>
            <a:r>
              <a:rPr lang="es-ES" sz="1200" dirty="0" err="1"/>
              <a:t>Database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Systematic</a:t>
            </a:r>
            <a:r>
              <a:rPr lang="es-ES" sz="1200" dirty="0"/>
              <a:t> </a:t>
            </a:r>
            <a:r>
              <a:rPr lang="es-ES" sz="1200" dirty="0" err="1"/>
              <a:t>Reviews</a:t>
            </a:r>
            <a:r>
              <a:rPr lang="es-ES" sz="1200" dirty="0"/>
              <a:t> 2018, </a:t>
            </a:r>
            <a:r>
              <a:rPr lang="es-ES" sz="1200" dirty="0" err="1"/>
              <a:t>Issue</a:t>
            </a:r>
            <a:r>
              <a:rPr lang="es-ES" sz="1200" dirty="0"/>
              <a:t> 3. Art. No.: CD012080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3055F7-0D02-47AC-8B61-F77674C5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10" y="2499919"/>
            <a:ext cx="4658555" cy="32332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0FE928-B1E9-4C2D-B259-F9C8922B7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48" y="3093121"/>
            <a:ext cx="3203479" cy="33997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1002054-8503-4ACE-9176-7E9FE0E62CF4}"/>
              </a:ext>
            </a:extLst>
          </p:cNvPr>
          <p:cNvCxnSpPr>
            <a:cxnSpLocks/>
          </p:cNvCxnSpPr>
          <p:nvPr/>
        </p:nvCxnSpPr>
        <p:spPr>
          <a:xfrm>
            <a:off x="6430297" y="3626269"/>
            <a:ext cx="45448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9DFE833-75C1-4406-8B94-0515A05BA51A}"/>
              </a:ext>
            </a:extLst>
          </p:cNvPr>
          <p:cNvCxnSpPr>
            <a:cxnSpLocks/>
          </p:cNvCxnSpPr>
          <p:nvPr/>
        </p:nvCxnSpPr>
        <p:spPr>
          <a:xfrm>
            <a:off x="6430297" y="3827830"/>
            <a:ext cx="37264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2A4F466-0048-41E9-8424-F0580A51E511}"/>
              </a:ext>
            </a:extLst>
          </p:cNvPr>
          <p:cNvCxnSpPr>
            <a:cxnSpLocks/>
          </p:cNvCxnSpPr>
          <p:nvPr/>
        </p:nvCxnSpPr>
        <p:spPr>
          <a:xfrm>
            <a:off x="10078065" y="3328540"/>
            <a:ext cx="840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D1B25-722F-4B44-B86C-5801EDF4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D57D4-89C3-4E21-AB9A-2664C093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9" y="2346831"/>
            <a:ext cx="5335876" cy="1138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1D82E8-F8AC-4C64-AA5E-CA8C7D6DF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00515" cy="166091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2BAA05C-8852-4D43-BD50-CAC488326651}"/>
              </a:ext>
            </a:extLst>
          </p:cNvPr>
          <p:cNvSpPr/>
          <p:nvPr/>
        </p:nvSpPr>
        <p:spPr>
          <a:xfrm>
            <a:off x="6096000" y="64928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200" dirty="0" err="1"/>
              <a:t>Malfertheiner</a:t>
            </a:r>
            <a:r>
              <a:rPr lang="es-ES" sz="1200" dirty="0"/>
              <a:t> P, </a:t>
            </a:r>
            <a:r>
              <a:rPr lang="es-ES" sz="1200" dirty="0" err="1"/>
              <a:t>Megraud</a:t>
            </a:r>
            <a:r>
              <a:rPr lang="es-ES" sz="1200" dirty="0"/>
              <a:t> F, </a:t>
            </a:r>
            <a:r>
              <a:rPr lang="es-ES" sz="1200" dirty="0" err="1"/>
              <a:t>O’Morain</a:t>
            </a:r>
            <a:r>
              <a:rPr lang="es-ES" sz="1200" dirty="0"/>
              <a:t> CA, et al. </a:t>
            </a:r>
            <a:r>
              <a:rPr lang="es-ES" sz="1200" dirty="0" err="1"/>
              <a:t>Gut</a:t>
            </a:r>
            <a:r>
              <a:rPr lang="es-ES" sz="1200" dirty="0"/>
              <a:t> 2017;66:6–30.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A46937-30B8-438A-BB5A-AE684869D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30" y="4716453"/>
            <a:ext cx="5357991" cy="7131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C7E7A3-7294-4B16-B7BF-8E57D415B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874" y="2055813"/>
            <a:ext cx="2619375" cy="17430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3DDB02-0C28-40B2-BFD5-3FD1B962B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998" y="41640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2451B-69A4-4CA9-9D71-59455C21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Test </a:t>
            </a:r>
            <a:r>
              <a:rPr lang="es-ES" dirty="0" err="1"/>
              <a:t>dx</a:t>
            </a:r>
            <a:r>
              <a:rPr lang="es-ES" dirty="0"/>
              <a:t> H Pylori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2F5B12-7D45-4304-BD30-A36A08BC4E6D}"/>
              </a:ext>
            </a:extLst>
          </p:cNvPr>
          <p:cNvSpPr/>
          <p:nvPr/>
        </p:nvSpPr>
        <p:spPr>
          <a:xfrm>
            <a:off x="4564163" y="643185"/>
            <a:ext cx="1643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atin typeface="+mj-lt"/>
              </a:rPr>
              <a:t>¿cuál?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604BC7-919F-4935-A5D4-2B4A14E1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87" y="1968748"/>
            <a:ext cx="2619375" cy="1743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3DA794-F4A0-412D-A3E4-A2E62E34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140" y="1768722"/>
            <a:ext cx="2143125" cy="214312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B1D1B58-9B52-453B-998B-22A1CE6E2ED4}"/>
              </a:ext>
            </a:extLst>
          </p:cNvPr>
          <p:cNvSpPr/>
          <p:nvPr/>
        </p:nvSpPr>
        <p:spPr>
          <a:xfrm>
            <a:off x="6833419" y="1412626"/>
            <a:ext cx="4031226" cy="3061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2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2451B-69A4-4CA9-9D71-59455C21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Test H Pylori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B0FA0DF-1607-4C38-8CAF-FF466C452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9563"/>
            <a:ext cx="10515600" cy="3743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0EFEC6-CF0D-450C-A490-8C708D47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MC: dispepsia de 2-3 meses de evolución</a:t>
            </a:r>
          </a:p>
          <a:p>
            <a:pPr lvl="1"/>
            <a:r>
              <a:rPr lang="es-ES" dirty="0"/>
              <a:t>Sensación de pesadez, acompañada ocasionalmente de pirosis</a:t>
            </a:r>
          </a:p>
          <a:p>
            <a:pPr lvl="1"/>
            <a:r>
              <a:rPr lang="es-ES" dirty="0"/>
              <a:t>Ha probado “antiácidos” y también omeprazol (días), pero al suspenderlo notó recidiva de los síntomas</a:t>
            </a:r>
          </a:p>
          <a:p>
            <a:pPr lvl="1"/>
            <a:r>
              <a:rPr lang="es-ES" dirty="0"/>
              <a:t>Tiene que seleccionar comidas</a:t>
            </a:r>
          </a:p>
          <a:p>
            <a:pPr lvl="1"/>
            <a:r>
              <a:rPr lang="es-ES" dirty="0"/>
              <a:t>Empeora con el estrés y falta de sueño</a:t>
            </a:r>
          </a:p>
          <a:p>
            <a:pPr lvl="1"/>
            <a:r>
              <a:rPr lang="es-ES" dirty="0"/>
              <a:t>No náuseas ni vómitos, aunque sí ocasional sensación de reflujo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548B4E-E954-41DA-BBE9-A5C37BEC8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Evolución clínica:</a:t>
            </a:r>
          </a:p>
          <a:p>
            <a:pPr lvl="1"/>
            <a:r>
              <a:rPr lang="es-ES" dirty="0"/>
              <a:t>3 semanas: regresa con la misma sintomatología que al inicio del cuadro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Omeprazol + Amoxicilina + Claritromicina + Metronidazol (14d)</a:t>
            </a:r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836E80-2840-4938-BB5D-A99C5307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1BE95-2268-4478-A167-FD17BE90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</a:t>
            </a:r>
            <a:r>
              <a:rPr lang="es-ES" dirty="0" err="1"/>
              <a:t>erradicador</a:t>
            </a:r>
            <a:r>
              <a:rPr lang="es-ES" dirty="0"/>
              <a:t> H Pylori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9EBCFD-91D2-4D44-B0A8-4D32E547D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4C67B9-420A-4ED6-9D69-6428F16A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4" y="1690688"/>
            <a:ext cx="10146890" cy="46144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17453E9-2F21-48BF-9CC3-65EFD7309718}"/>
              </a:ext>
            </a:extLst>
          </p:cNvPr>
          <p:cNvSpPr/>
          <p:nvPr/>
        </p:nvSpPr>
        <p:spPr>
          <a:xfrm>
            <a:off x="4987239" y="6369469"/>
            <a:ext cx="699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IV Conferencia Española de Consenso sobre el tratamiento de la infección por </a:t>
            </a:r>
            <a:r>
              <a:rPr lang="es-ES" sz="1200" dirty="0" err="1"/>
              <a:t>Helicobacter</a:t>
            </a:r>
            <a:r>
              <a:rPr lang="es-ES" sz="1200" dirty="0"/>
              <a:t> pylori. </a:t>
            </a:r>
            <a:r>
              <a:rPr lang="sv-SE" sz="1200" dirty="0"/>
              <a:t>Gastroenterol Hepatol. 2016;39(10):697-721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1304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D1B25-722F-4B44-B86C-5801EDF4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40FCD-BE52-4B0B-99F9-42262E71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1D82E8-F8AC-4C64-AA5E-CA8C7D6DF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00515" cy="166091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2BAA05C-8852-4D43-BD50-CAC488326651}"/>
              </a:ext>
            </a:extLst>
          </p:cNvPr>
          <p:cNvSpPr/>
          <p:nvPr/>
        </p:nvSpPr>
        <p:spPr>
          <a:xfrm>
            <a:off x="6096000" y="64928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200" dirty="0" err="1"/>
              <a:t>Malfertheiner</a:t>
            </a:r>
            <a:r>
              <a:rPr lang="es-ES" sz="1200" dirty="0"/>
              <a:t> P, </a:t>
            </a:r>
            <a:r>
              <a:rPr lang="es-ES" sz="1200" dirty="0" err="1"/>
              <a:t>Megraud</a:t>
            </a:r>
            <a:r>
              <a:rPr lang="es-ES" sz="1200" dirty="0"/>
              <a:t> F, </a:t>
            </a:r>
            <a:r>
              <a:rPr lang="es-ES" sz="1200" dirty="0" err="1"/>
              <a:t>O’Morain</a:t>
            </a:r>
            <a:r>
              <a:rPr lang="es-ES" sz="1200" dirty="0"/>
              <a:t> CA, et al. </a:t>
            </a:r>
            <a:r>
              <a:rPr lang="es-ES" sz="1200" dirty="0" err="1"/>
              <a:t>Gut</a:t>
            </a:r>
            <a:r>
              <a:rPr lang="es-ES" sz="1200" dirty="0"/>
              <a:t> 2017;66:6–30.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0FBF22-3957-4DDE-A524-B9879F6C3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65" y="2316541"/>
            <a:ext cx="5917035" cy="10288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AE64CE-BD6D-486B-95CE-0E2BCF960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65" y="4001039"/>
            <a:ext cx="5995809" cy="14825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9482CC-9502-409A-9EFF-10E6FC598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65" y="5453365"/>
            <a:ext cx="5917035" cy="8270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D1A4F8-0036-452B-9D3E-D3D3244FA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477" y="3565685"/>
            <a:ext cx="4901619" cy="28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923A-348D-47CC-A596-4F60BB65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FBBB1-9E44-4B13-80AF-681DF066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22B89-0D41-4B23-8A92-0115BD76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2333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7AD438-41B5-4935-A5CE-6E5EC84B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59" y="0"/>
            <a:ext cx="866502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0ED68D-8024-4408-BD64-4DBFE4608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29" y="1112825"/>
            <a:ext cx="2885325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Evolución clínica:</a:t>
            </a:r>
          </a:p>
          <a:p>
            <a:pPr lvl="1"/>
            <a:r>
              <a:rPr lang="es-ES" dirty="0"/>
              <a:t>3 semanas: regresa con la misma sintomatología que al inicio del cuadro</a:t>
            </a:r>
          </a:p>
          <a:p>
            <a:pPr lvl="1"/>
            <a:r>
              <a:rPr lang="es-ES" dirty="0"/>
              <a:t>Omeprazol + Amoxicilina + Claritromicina + Metronidazol (14d)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Mejora pero persiste alguna sintomatología</a:t>
            </a:r>
          </a:p>
          <a:p>
            <a:pPr lvl="1"/>
            <a:r>
              <a:rPr lang="es-ES" dirty="0" err="1"/>
              <a:t>Omeprazol+Domperidona</a:t>
            </a:r>
            <a:r>
              <a:rPr lang="es-ES" dirty="0"/>
              <a:t> 4 semanas más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3E2E04-7FEA-4288-BA16-753DD3F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923A-348D-47CC-A596-4F60BB65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FBBB1-9E44-4B13-80AF-681DF066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22B89-0D41-4B23-8A92-0115BD76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2333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7AD438-41B5-4935-A5CE-6E5EC84B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59" y="0"/>
            <a:ext cx="866502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0ED68D-8024-4408-BD64-4DBFE4608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29" y="1112825"/>
            <a:ext cx="2885325" cy="712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7339A4-5C4B-4453-95E3-B3B440FB8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482" y="2498177"/>
            <a:ext cx="2713517" cy="10672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CCFCF3-985F-4BCA-A2C3-1CEF10440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501" y="3742491"/>
            <a:ext cx="2845800" cy="7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E38D5-03B6-4ABF-B731-400183E8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940BF1-D638-40F4-A7DE-2DB776035070}"/>
              </a:ext>
            </a:extLst>
          </p:cNvPr>
          <p:cNvSpPr/>
          <p:nvPr/>
        </p:nvSpPr>
        <p:spPr>
          <a:xfrm>
            <a:off x="3311555" y="6396335"/>
            <a:ext cx="8679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err="1"/>
              <a:t>Pittayanon</a:t>
            </a:r>
            <a:r>
              <a:rPr lang="es-ES" sz="1200" dirty="0"/>
              <a:t>, et al. Am J </a:t>
            </a:r>
            <a:r>
              <a:rPr lang="es-ES" sz="1200" dirty="0" err="1"/>
              <a:t>Gastroenterol</a:t>
            </a:r>
            <a:r>
              <a:rPr lang="es-ES" sz="1200" dirty="0"/>
              <a:t>. 2019; 114(2):233–243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7B99FB-6169-4AA9-9965-0D4B2D09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4746" cy="25921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4F48B5-84A9-4C4E-91A1-50DBF30E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20" y="2844512"/>
            <a:ext cx="8156895" cy="298281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CE2F775-9D6F-470D-8C1D-60E9D0F8303F}"/>
              </a:ext>
            </a:extLst>
          </p:cNvPr>
          <p:cNvSpPr/>
          <p:nvPr/>
        </p:nvSpPr>
        <p:spPr>
          <a:xfrm>
            <a:off x="5270091" y="4599336"/>
            <a:ext cx="1455494" cy="3932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428B5DB-183A-4747-8698-A99F27A91FE0}"/>
              </a:ext>
            </a:extLst>
          </p:cNvPr>
          <p:cNvSpPr/>
          <p:nvPr/>
        </p:nvSpPr>
        <p:spPr>
          <a:xfrm>
            <a:off x="7885471" y="4599336"/>
            <a:ext cx="766916" cy="12279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82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Evolución clínica:</a:t>
            </a:r>
          </a:p>
          <a:p>
            <a:pPr lvl="1"/>
            <a:r>
              <a:rPr lang="es-ES" dirty="0"/>
              <a:t>3 semanas: regresa con la misma sintomatología que al inicio del cuadro</a:t>
            </a:r>
          </a:p>
          <a:p>
            <a:pPr lvl="1"/>
            <a:r>
              <a:rPr lang="es-ES" dirty="0"/>
              <a:t>Omeprazol + Amoxicilina + Claritromicina + Metronidazol (14d)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Mejora pero persiste alguna sintomatología</a:t>
            </a:r>
          </a:p>
          <a:p>
            <a:pPr lvl="1"/>
            <a:r>
              <a:rPr lang="es-ES" dirty="0" err="1"/>
              <a:t>Omeprazol+Domperidona</a:t>
            </a:r>
            <a:r>
              <a:rPr lang="es-ES" dirty="0"/>
              <a:t> tras 4 semanas, persiste sintomática (aunque más leve)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B2D887-16C5-44D2-AF71-9386D8826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8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923A-348D-47CC-A596-4F60BB65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FBBB1-9E44-4B13-80AF-681DF066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22B89-0D41-4B23-8A92-0115BD76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2333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7AD438-41B5-4935-A5CE-6E5EC84B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59" y="0"/>
            <a:ext cx="866502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7339A4-5C4B-4453-95E3-B3B440FB8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482" y="2498177"/>
            <a:ext cx="2713517" cy="10672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CCFCF3-985F-4BCA-A2C3-1CEF10440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501" y="3742491"/>
            <a:ext cx="2845800" cy="722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BEA43F-EC51-4E12-9CBE-BBCFB94FA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026" y="4465191"/>
            <a:ext cx="2806275" cy="7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Evolución clínica:</a:t>
            </a:r>
          </a:p>
          <a:p>
            <a:pPr lvl="1"/>
            <a:r>
              <a:rPr lang="es-ES" dirty="0"/>
              <a:t>3 semanas: regresa con la misma sintomatología que al inicio del cuadro</a:t>
            </a:r>
          </a:p>
          <a:p>
            <a:pPr lvl="1"/>
            <a:r>
              <a:rPr lang="es-ES" dirty="0"/>
              <a:t>Omeprazol + Amoxicilina + Claritromicina + Metronidazol (14d)</a:t>
            </a:r>
          </a:p>
          <a:p>
            <a:pPr lvl="1"/>
            <a:r>
              <a:rPr lang="es-ES" dirty="0"/>
              <a:t>Mejora pero persiste alguna sintomatología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Amitriptilina 50mg/d, tras 2 meses: asintomática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9ADB42-12C6-4571-90A4-B03F7A18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30" y="4263820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Antecedentes personales:</a:t>
            </a:r>
          </a:p>
          <a:p>
            <a:pPr lvl="1"/>
            <a:r>
              <a:rPr lang="es-ES" dirty="0"/>
              <a:t>HTA, tratamiento con ramipril 5mg</a:t>
            </a:r>
          </a:p>
          <a:p>
            <a:pPr lvl="1"/>
            <a:r>
              <a:rPr lang="es-ES" dirty="0"/>
              <a:t>Ansiedad e insomnio de inicio, ocasionalmente toma alprazolam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Refiere otros episodios con síntomas similares, pero menos intensos y menos duraderos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79B292-D6A1-4301-B7A9-765DD6FB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84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7E298-0149-4D1F-BC2D-A91EABD3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 (reflexiones)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BA0AF-B426-4487-8C4A-2698431A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Ante síntomas del tracto digestivo persistentes:</a:t>
            </a:r>
          </a:p>
          <a:p>
            <a:pPr lvl="1"/>
            <a:r>
              <a:rPr lang="es-ES" dirty="0"/>
              <a:t>Técnicas diagnósticas invasivas vs manejo médico adecuado</a:t>
            </a:r>
          </a:p>
          <a:p>
            <a:pPr lvl="1"/>
            <a:r>
              <a:rPr lang="es-ES" dirty="0"/>
              <a:t>Tratamiento sintomático puede ser de ayuda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No perder la visión “global” del paciente: trastornos funcionales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¿Qué pasaría si la paciente tuviera 61 años? ¿qué alternativas tengo para indicar una endoscopia?</a:t>
            </a:r>
          </a:p>
        </p:txBody>
      </p:sp>
    </p:spTree>
    <p:extLst>
      <p:ext uri="{BB962C8B-B14F-4D97-AF65-F5344CB8AC3E}">
        <p14:creationId xmlns:p14="http://schemas.microsoft.com/office/powerpoint/2010/main" val="15009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Exploración física:</a:t>
            </a:r>
          </a:p>
          <a:p>
            <a:pPr lvl="1"/>
            <a:r>
              <a:rPr lang="es-ES" dirty="0"/>
              <a:t>Peso: 56kg, talla: 1,61m</a:t>
            </a:r>
          </a:p>
          <a:p>
            <a:pPr lvl="1"/>
            <a:r>
              <a:rPr lang="es-ES" dirty="0"/>
              <a:t>TA 137/88 mmHg</a:t>
            </a:r>
          </a:p>
          <a:p>
            <a:pPr lvl="1"/>
            <a:r>
              <a:rPr lang="es-ES" dirty="0" err="1"/>
              <a:t>ACPo</a:t>
            </a:r>
            <a:r>
              <a:rPr lang="es-ES" dirty="0"/>
              <a:t>: normal</a:t>
            </a:r>
          </a:p>
          <a:p>
            <a:pPr lvl="1"/>
            <a:r>
              <a:rPr lang="es-ES" dirty="0"/>
              <a:t>Abd: blando, depresible, refiere molestias a la palpación a nivel epigástrico, sin defensa, ni signos de </a:t>
            </a:r>
            <a:r>
              <a:rPr lang="es-ES" dirty="0" err="1"/>
              <a:t>peritonismo</a:t>
            </a:r>
            <a:r>
              <a:rPr lang="es-ES" dirty="0"/>
              <a:t>. No masas palpables ni </a:t>
            </a:r>
            <a:r>
              <a:rPr lang="es-ES" dirty="0" err="1"/>
              <a:t>hepato</a:t>
            </a:r>
            <a:r>
              <a:rPr lang="es-ES" dirty="0"/>
              <a:t> ni esplenomegalias</a:t>
            </a:r>
          </a:p>
          <a:p>
            <a:pPr lvl="1"/>
            <a:r>
              <a:rPr lang="es-ES" dirty="0"/>
              <a:t>Resto, sin hallazgos significativos</a:t>
            </a:r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A2A688-1991-41BA-B19D-86D79F0D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1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¿Pruebas complementarias?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¿Tratamiento?</a:t>
            </a:r>
          </a:p>
          <a:p>
            <a:pPr lvl="1"/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5E0938D-B703-4A80-A1BA-5355ED12791A}"/>
              </a:ext>
            </a:extLst>
          </p:cNvPr>
          <p:cNvSpPr txBox="1">
            <a:spLocks/>
          </p:cNvSpPr>
          <p:nvPr/>
        </p:nvSpPr>
        <p:spPr>
          <a:xfrm>
            <a:off x="3994356" y="5001445"/>
            <a:ext cx="3674806" cy="1104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S" dirty="0"/>
              <a:t>IBP: omeprazol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Procinéticos: domperidona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Buscapina</a:t>
            </a:r>
          </a:p>
          <a:p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FDA57B5-72C8-4372-BBA3-5E009C3DA799}"/>
              </a:ext>
            </a:extLst>
          </p:cNvPr>
          <p:cNvSpPr txBox="1">
            <a:spLocks/>
          </p:cNvSpPr>
          <p:nvPr/>
        </p:nvSpPr>
        <p:spPr>
          <a:xfrm>
            <a:off x="5513439" y="3120846"/>
            <a:ext cx="3886199" cy="1303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S" dirty="0"/>
              <a:t>Análisis de sangre (lipasa) y orina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Ecografía abdominal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H Pylori (Test aliento vs antígenos heces)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Endoscopia digestiva alta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4FBB94-7D95-457E-BB4A-3B2D139D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Manejo clínico:</a:t>
            </a:r>
          </a:p>
          <a:p>
            <a:pPr lvl="1"/>
            <a:r>
              <a:rPr lang="es-ES" dirty="0"/>
              <a:t>Omeprazol 20mg 1-0-0 (28 días)</a:t>
            </a:r>
          </a:p>
          <a:p>
            <a:pPr lvl="1"/>
            <a:r>
              <a:rPr lang="es-ES" dirty="0"/>
              <a:t>Domperidona (primeros 7 días)</a:t>
            </a:r>
          </a:p>
          <a:p>
            <a:pPr lvl="1"/>
            <a:r>
              <a:rPr lang="es-ES" dirty="0"/>
              <a:t>Análisis sangre y orina</a:t>
            </a:r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57484D-4F96-46C1-8D56-2B3EF282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0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2451B-69A4-4CA9-9D71-59455C21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sangre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C1B9BE-356D-4396-B011-69679C652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587" y="846552"/>
            <a:ext cx="6454805" cy="51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2451B-69A4-4CA9-9D71-59455C21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sangre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D7DB805-1092-47F4-8A3F-58400B1C7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4412"/>
            <a:ext cx="10515600" cy="34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6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3977-EC28-4BB1-9566-A093A821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clínico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B4B07-4576-4FED-B93A-7765DC71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Mujer, 54 años</a:t>
            </a:r>
          </a:p>
          <a:p>
            <a:endParaRPr lang="es-ES" dirty="0"/>
          </a:p>
          <a:p>
            <a:r>
              <a:rPr lang="es-ES" dirty="0"/>
              <a:t>Evolución clínica:</a:t>
            </a:r>
          </a:p>
          <a:p>
            <a:pPr lvl="1"/>
            <a:r>
              <a:rPr lang="es-ES" dirty="0"/>
              <a:t>Omeprazol 20mg 1-0-0 (28 días)</a:t>
            </a:r>
          </a:p>
          <a:p>
            <a:pPr lvl="1"/>
            <a:r>
              <a:rPr lang="es-ES" dirty="0"/>
              <a:t>Domperidona (primeros 7 días)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7 días: mejora aunque persiste alguna molestia</a:t>
            </a:r>
          </a:p>
          <a:p>
            <a:pPr lvl="1"/>
            <a:r>
              <a:rPr lang="es-ES" dirty="0"/>
              <a:t>28 días: asintomática</a:t>
            </a:r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AE16E4-9987-49F7-9C8D-A4F04C35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09" y="61958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5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962</Words>
  <Application>Microsoft Office PowerPoint</Application>
  <PresentationFormat>Panorámica</PresentationFormat>
  <Paragraphs>137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Bloque I. Tracto digestivo superior  Caso clínico</vt:lpstr>
      <vt:lpstr>Caso clínico</vt:lpstr>
      <vt:lpstr>Caso clínico</vt:lpstr>
      <vt:lpstr>Caso clínico</vt:lpstr>
      <vt:lpstr>Caso clínico</vt:lpstr>
      <vt:lpstr>Caso clínico</vt:lpstr>
      <vt:lpstr>Análisis de sangre</vt:lpstr>
      <vt:lpstr>Análisis de sangre</vt:lpstr>
      <vt:lpstr>Caso clínico</vt:lpstr>
      <vt:lpstr>Presentación de PowerPoint</vt:lpstr>
      <vt:lpstr>Presentación de PowerPoint</vt:lpstr>
      <vt:lpstr>Presentación de PowerPoint</vt:lpstr>
      <vt:lpstr>Caso clínico</vt:lpstr>
      <vt:lpstr>Presentación de PowerPoint</vt:lpstr>
      <vt:lpstr>Test dx H Pylori</vt:lpstr>
      <vt:lpstr>Presentación de PowerPoint</vt:lpstr>
      <vt:lpstr>Presentación de PowerPoint</vt:lpstr>
      <vt:lpstr>Test dx H Pylori</vt:lpstr>
      <vt:lpstr>Test H Pylori</vt:lpstr>
      <vt:lpstr>Caso clínico</vt:lpstr>
      <vt:lpstr>Tratamiento erradicador H Pylori</vt:lpstr>
      <vt:lpstr>Presentación de PowerPoint</vt:lpstr>
      <vt:lpstr>Presentación de PowerPoint</vt:lpstr>
      <vt:lpstr>Caso clínico</vt:lpstr>
      <vt:lpstr>Presentación de PowerPoint</vt:lpstr>
      <vt:lpstr>Presentación de PowerPoint</vt:lpstr>
      <vt:lpstr>Caso clínico</vt:lpstr>
      <vt:lpstr>Presentación de PowerPoint</vt:lpstr>
      <vt:lpstr>Caso clínico</vt:lpstr>
      <vt:lpstr>Conclusiones (reflexiones)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Cinza Sanjurjo</dc:creator>
  <cp:lastModifiedBy>Sergio Cinza Sanjurjo</cp:lastModifiedBy>
  <cp:revision>23</cp:revision>
  <dcterms:created xsi:type="dcterms:W3CDTF">2019-04-11T20:49:51Z</dcterms:created>
  <dcterms:modified xsi:type="dcterms:W3CDTF">2019-04-26T21:53:57Z</dcterms:modified>
</cp:coreProperties>
</file>