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4" r:id="rId3"/>
    <p:sldId id="257" r:id="rId4"/>
    <p:sldId id="261" r:id="rId5"/>
    <p:sldId id="285" r:id="rId6"/>
    <p:sldId id="286" r:id="rId7"/>
    <p:sldId id="287" r:id="rId8"/>
    <p:sldId id="288" r:id="rId9"/>
    <p:sldId id="303" r:id="rId10"/>
    <p:sldId id="271" r:id="rId11"/>
    <p:sldId id="289" r:id="rId12"/>
    <p:sldId id="265" r:id="rId13"/>
    <p:sldId id="304" r:id="rId14"/>
    <p:sldId id="305" r:id="rId15"/>
    <p:sldId id="266" r:id="rId16"/>
    <p:sldId id="267" r:id="rId17"/>
    <p:sldId id="262" r:id="rId18"/>
    <p:sldId id="290" r:id="rId19"/>
    <p:sldId id="273" r:id="rId20"/>
    <p:sldId id="292" r:id="rId21"/>
    <p:sldId id="293" r:id="rId22"/>
    <p:sldId id="294" r:id="rId23"/>
    <p:sldId id="295" r:id="rId24"/>
    <p:sldId id="306" r:id="rId25"/>
    <p:sldId id="296" r:id="rId26"/>
    <p:sldId id="259" r:id="rId27"/>
    <p:sldId id="297" r:id="rId28"/>
    <p:sldId id="307" r:id="rId29"/>
    <p:sldId id="299" r:id="rId30"/>
    <p:sldId id="310" r:id="rId31"/>
    <p:sldId id="308" r:id="rId32"/>
    <p:sldId id="280" r:id="rId33"/>
    <p:sldId id="278" r:id="rId34"/>
    <p:sldId id="279" r:id="rId35"/>
    <p:sldId id="300" r:id="rId36"/>
    <p:sldId id="281" r:id="rId37"/>
    <p:sldId id="283" r:id="rId38"/>
    <p:sldId id="282" r:id="rId39"/>
    <p:sldId id="309" r:id="rId40"/>
    <p:sldId id="301" r:id="rId41"/>
    <p:sldId id="302" r:id="rId4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0" autoAdjust="0"/>
    <p:restoredTop sz="94660"/>
  </p:normalViewPr>
  <p:slideViewPr>
    <p:cSldViewPr snapToGrid="0">
      <p:cViewPr varScale="1">
        <p:scale>
          <a:sx n="125" d="100"/>
          <a:sy n="125" d="100"/>
        </p:scale>
        <p:origin x="3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306BDA-A611-4AD6-A5A2-3BD6A4CFC9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FBDC69F-3266-4235-B99D-75E725F37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1EB0F6E-DC50-4659-B143-B8FF5718F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1A31-CE68-4B58-9E27-CDCAE986EA5C}" type="datetimeFigureOut">
              <a:rPr lang="es-ES" smtClean="0"/>
              <a:t>27/04/2019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588F325-0A02-4824-A0CE-FC7F884D2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397586F-6039-4AD6-BB82-126DCBC17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B89B4-A187-416C-B6FE-7C977A602B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9177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8C8649-20D2-4DBC-AA0F-A5C5AE26E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20980E6-1DE8-4490-A3AA-61A68BADA9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86E818-F418-436F-8A63-532C62086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1A31-CE68-4B58-9E27-CDCAE986EA5C}" type="datetimeFigureOut">
              <a:rPr lang="es-ES" smtClean="0"/>
              <a:t>27/04/2019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E2E1336-2B37-40B1-BFB5-1C49811C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F6A52B8-AAAF-4E3B-ABFB-596D39202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B89B4-A187-416C-B6FE-7C977A602B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7197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EF77D71-10D7-4585-B256-81ABAA6FFA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6A6EF46-3E8C-4356-B304-D767E23292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34C33B7-98A0-472F-9A47-4CCD64FBA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1A31-CE68-4B58-9E27-CDCAE986EA5C}" type="datetimeFigureOut">
              <a:rPr lang="es-ES" smtClean="0"/>
              <a:t>27/04/2019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677CBBD-AA70-4CED-A09A-AC6D6B5DC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A73CA25-9908-4A9E-A5A9-D1D7724B8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B89B4-A187-416C-B6FE-7C977A602B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471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4D88C9-B1AF-481C-AF98-E1F7B6F38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781A612-8EAD-4563-A0C7-FC13799CC7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D80FC4D-34FC-4901-A0D5-056822405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1A31-CE68-4B58-9E27-CDCAE986EA5C}" type="datetimeFigureOut">
              <a:rPr lang="es-ES" smtClean="0"/>
              <a:t>27/04/2019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1E48FF-F532-4E3E-BE06-72666F13E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995083C-CD58-4043-909C-EBEEEE581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B89B4-A187-416C-B6FE-7C977A602B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051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AA4DE0-C983-4503-9EAA-315F458C6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6B6C415-9BA1-48C8-AE42-8778B88A30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C15E4C8-3868-4ABF-9B09-1A296D995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1A31-CE68-4B58-9E27-CDCAE986EA5C}" type="datetimeFigureOut">
              <a:rPr lang="es-ES" smtClean="0"/>
              <a:t>27/04/2019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09B4DB6-27D9-41A4-8AE1-0FBCF64A7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95D97DA-3659-4540-8725-683797869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B89B4-A187-416C-B6FE-7C977A602B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1301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C9428D-E4BF-4021-8554-122D8E6D9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EA6E1D-62A0-418F-9556-F002C8C36C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1614109-FCFF-48E1-9DBF-0C63689BA9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C9F75F7-F6FB-403D-A8AF-D66D582B4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1A31-CE68-4B58-9E27-CDCAE986EA5C}" type="datetimeFigureOut">
              <a:rPr lang="es-ES" smtClean="0"/>
              <a:t>27/04/2019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24098A7-9493-4012-B011-F69D96C6F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7B9C8AB-96F6-4D39-B3C8-221294B20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B89B4-A187-416C-B6FE-7C977A602B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1600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AD6CE9-A8A5-4910-8B11-41FB2E9BE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478D862-7FA7-486B-B08F-C569646397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7EA99F7-1644-48C6-8C3E-632940B460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336BBBA-71E9-4535-BE40-8957C6BED5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43C1EC3-3E8A-4991-B849-927DBD16E4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3C6B580-79F2-41F6-B498-2CD93C106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1A31-CE68-4B58-9E27-CDCAE986EA5C}" type="datetimeFigureOut">
              <a:rPr lang="es-ES" smtClean="0"/>
              <a:t>27/04/2019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D7FB066-C2E6-438E-AFFE-CFC1682C8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D72958F-864A-4D28-922D-A3072010F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B89B4-A187-416C-B6FE-7C977A602B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24641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403A8D-2699-4A29-8D82-15FC5FBC6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70BEF3D-6F45-470F-9198-9CD6C478E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1A31-CE68-4B58-9E27-CDCAE986EA5C}" type="datetimeFigureOut">
              <a:rPr lang="es-ES" smtClean="0"/>
              <a:t>27/04/2019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B889FB5-093A-448A-8A42-26C17B2E6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29BA280-55C1-489B-9115-93FA15835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B89B4-A187-416C-B6FE-7C977A602B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8635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B0B7CEB-C66A-4A30-8DCC-4BEA00889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1A31-CE68-4B58-9E27-CDCAE986EA5C}" type="datetimeFigureOut">
              <a:rPr lang="es-ES" smtClean="0"/>
              <a:t>27/04/2019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2357061-2C51-4FCC-AE26-077AD33EF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728C72E-7AF4-48CD-B0DC-6C7D5F674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B89B4-A187-416C-B6FE-7C977A602B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5832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B27FA5-5793-497F-8599-0202D807F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FBC2589-740A-4EE6-9127-F2776E067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50B010C-17B7-489A-974B-C98B84C61D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22B6278-679B-4C38-86F9-3B09480C1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1A31-CE68-4B58-9E27-CDCAE986EA5C}" type="datetimeFigureOut">
              <a:rPr lang="es-ES" smtClean="0"/>
              <a:t>27/04/2019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4A2B6E3-7E72-4956-A838-B2AEF5826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2CB15C3-52C5-4A7D-94F5-F5914210E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B89B4-A187-416C-B6FE-7C977A602B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5390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A6C91D-5608-422A-8C61-A7C18A868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D7EC25B-2549-4CE1-B776-3B046B37BA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B792505-1D79-4E52-8FB8-9857B88F28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EA256ED-BF21-499B-8F2F-50244E64E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1A31-CE68-4B58-9E27-CDCAE986EA5C}" type="datetimeFigureOut">
              <a:rPr lang="es-ES" smtClean="0"/>
              <a:t>27/04/2019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37299BA-26C6-46B3-803D-780355B05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5EF5E15-32FE-4316-843F-FBD8617E1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B89B4-A187-416C-B6FE-7C977A602B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3844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6DE1209-6E6A-4172-BB4B-70697C451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64B809F-84B9-4813-B7DF-1EFB1197E5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C9BFEB-0493-49A8-9E75-886F6A037C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A1A31-CE68-4B58-9E27-CDCAE986EA5C}" type="datetimeFigureOut">
              <a:rPr lang="es-ES" smtClean="0"/>
              <a:t>27/04/2019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E824F1E-F8DF-42F8-9DAA-86CB10F91D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FC6D32D-3F5E-489D-B86D-25C599EE19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7B89B4-A187-416C-B6FE-7C977A602B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3229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18" Type="http://schemas.openxmlformats.org/officeDocument/2006/relationships/image" Target="../media/image26.png"/><Relationship Id="rId3" Type="http://schemas.openxmlformats.org/officeDocument/2006/relationships/image" Target="../media/image45.png"/><Relationship Id="rId7" Type="http://schemas.openxmlformats.org/officeDocument/2006/relationships/image" Target="../media/image47.jpeg"/><Relationship Id="rId12" Type="http://schemas.openxmlformats.org/officeDocument/2006/relationships/image" Target="../media/image52.png"/><Relationship Id="rId17" Type="http://schemas.openxmlformats.org/officeDocument/2006/relationships/image" Target="../media/image37.png"/><Relationship Id="rId2" Type="http://schemas.openxmlformats.org/officeDocument/2006/relationships/image" Target="../media/image44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jpg"/><Relationship Id="rId11" Type="http://schemas.openxmlformats.org/officeDocument/2006/relationships/image" Target="../media/image51.png"/><Relationship Id="rId5" Type="http://schemas.openxmlformats.org/officeDocument/2006/relationships/image" Target="../media/image46.png"/><Relationship Id="rId15" Type="http://schemas.openxmlformats.org/officeDocument/2006/relationships/image" Target="../media/image4.png"/><Relationship Id="rId10" Type="http://schemas.openxmlformats.org/officeDocument/2006/relationships/image" Target="../media/image50.png"/><Relationship Id="rId19" Type="http://schemas.openxmlformats.org/officeDocument/2006/relationships/image" Target="../media/image29.png"/><Relationship Id="rId4" Type="http://schemas.openxmlformats.org/officeDocument/2006/relationships/image" Target="../media/image11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18" Type="http://schemas.openxmlformats.org/officeDocument/2006/relationships/image" Target="../media/image75.png"/><Relationship Id="rId3" Type="http://schemas.openxmlformats.org/officeDocument/2006/relationships/image" Target="../media/image60.png"/><Relationship Id="rId21" Type="http://schemas.openxmlformats.org/officeDocument/2006/relationships/image" Target="../media/image78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17" Type="http://schemas.openxmlformats.org/officeDocument/2006/relationships/image" Target="../media/image74.png"/><Relationship Id="rId2" Type="http://schemas.openxmlformats.org/officeDocument/2006/relationships/image" Target="../media/image59.png"/><Relationship Id="rId16" Type="http://schemas.openxmlformats.org/officeDocument/2006/relationships/image" Target="../media/image73.png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24" Type="http://schemas.openxmlformats.org/officeDocument/2006/relationships/image" Target="../media/image81.png"/><Relationship Id="rId5" Type="http://schemas.openxmlformats.org/officeDocument/2006/relationships/image" Target="../media/image62.png"/><Relationship Id="rId15" Type="http://schemas.openxmlformats.org/officeDocument/2006/relationships/image" Target="../media/image72.png"/><Relationship Id="rId23" Type="http://schemas.openxmlformats.org/officeDocument/2006/relationships/image" Target="../media/image80.png"/><Relationship Id="rId10" Type="http://schemas.openxmlformats.org/officeDocument/2006/relationships/image" Target="../media/image67.png"/><Relationship Id="rId19" Type="http://schemas.openxmlformats.org/officeDocument/2006/relationships/image" Target="../media/image76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Relationship Id="rId22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43.jp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9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C48228-52FB-4C64-B4BE-B437C7287B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45810"/>
            <a:ext cx="10125456" cy="1355750"/>
          </a:xfrm>
        </p:spPr>
        <p:txBody>
          <a:bodyPr anchor="t">
            <a:noAutofit/>
          </a:bodyPr>
          <a:lstStyle/>
          <a:p>
            <a:pPr algn="l"/>
            <a:r>
              <a:rPr lang="es-ES" sz="2800" b="1" dirty="0"/>
              <a:t>I Curso de Actualización en Gastroenterología para Atención Primaria</a:t>
            </a:r>
            <a:br>
              <a:rPr lang="es-ES" sz="2800" b="1" dirty="0"/>
            </a:br>
            <a:br>
              <a:rPr lang="es-ES" sz="2400" b="1" dirty="0"/>
            </a:br>
            <a:r>
              <a:rPr lang="es-ES" sz="2800" b="1" dirty="0"/>
              <a:t>Caso clínico: </a:t>
            </a:r>
            <a:r>
              <a:rPr lang="es-ES" sz="2400" b="1" dirty="0"/>
              <a:t>Manejo del paciente con sospecha de CCR desde la consulta de AP</a:t>
            </a:r>
            <a:endParaRPr lang="es-ES" sz="240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B28A327-EE55-471B-9BF7-8CA9D6FEA1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8516"/>
            <a:ext cx="9144000" cy="911117"/>
          </a:xfrm>
        </p:spPr>
        <p:txBody>
          <a:bodyPr>
            <a:normAutofit/>
          </a:bodyPr>
          <a:lstStyle/>
          <a:p>
            <a:pPr algn="l"/>
            <a:r>
              <a:rPr lang="es-ES" sz="2000" dirty="0"/>
              <a:t>     @</a:t>
            </a:r>
            <a:r>
              <a:rPr lang="es-ES" sz="2000" dirty="0" err="1"/>
              <a:t>DanielReyAldana</a:t>
            </a:r>
            <a:endParaRPr lang="es-ES" sz="2000" dirty="0"/>
          </a:p>
          <a:p>
            <a:pPr algn="l"/>
            <a:r>
              <a:rPr lang="es-ES" sz="2000" dirty="0"/>
              <a:t>Centro de Salud de A Estrada. XXI Santiago</a:t>
            </a:r>
          </a:p>
        </p:txBody>
      </p:sp>
      <p:sp>
        <p:nvSpPr>
          <p:cNvPr id="11" name="Freeform 31">
            <a:extLst>
              <a:ext uri="{FF2B5EF4-FFF2-40B4-BE49-F238E27FC236}">
                <a16:creationId xmlns:a16="http://schemas.microsoft.com/office/drawing/2014/main" id="{A2AEA782-0EA4-42E9-871D-7401D6A097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75140" cy="2130951"/>
          </a:xfrm>
          <a:custGeom>
            <a:avLst/>
            <a:gdLst>
              <a:gd name="connsiteX0" fmla="*/ 0 w 4475140"/>
              <a:gd name="connsiteY0" fmla="*/ 0 h 2130951"/>
              <a:gd name="connsiteX1" fmla="*/ 1074821 w 4475140"/>
              <a:gd name="connsiteY1" fmla="*/ 0 h 2130951"/>
              <a:gd name="connsiteX2" fmla="*/ 1074821 w 4475140"/>
              <a:gd name="connsiteY2" fmla="*/ 478 h 2130951"/>
              <a:gd name="connsiteX3" fmla="*/ 4475140 w 4475140"/>
              <a:gd name="connsiteY3" fmla="*/ 478 h 2130951"/>
              <a:gd name="connsiteX4" fmla="*/ 3488452 w 4475140"/>
              <a:gd name="connsiteY4" fmla="*/ 2130951 h 2130951"/>
              <a:gd name="connsiteX5" fmla="*/ 0 w 4475140"/>
              <a:gd name="connsiteY5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75140" h="2130951">
                <a:moveTo>
                  <a:pt x="0" y="0"/>
                </a:moveTo>
                <a:lnTo>
                  <a:pt x="1074821" y="0"/>
                </a:lnTo>
                <a:lnTo>
                  <a:pt x="1074821" y="478"/>
                </a:lnTo>
                <a:lnTo>
                  <a:pt x="4475140" y="478"/>
                </a:lnTo>
                <a:lnTo>
                  <a:pt x="3488452" y="2130951"/>
                </a:lnTo>
                <a:lnTo>
                  <a:pt x="0" y="2130951"/>
                </a:lnTo>
                <a:close/>
              </a:path>
            </a:pathLst>
          </a:custGeom>
          <a:solidFill>
            <a:srgbClr val="3F55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9E5E4F6-D811-4765-97ED-AB20FBEF13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251" r="1" b="1"/>
          <a:stretch/>
        </p:blipFill>
        <p:spPr>
          <a:xfrm>
            <a:off x="3649318" y="10"/>
            <a:ext cx="8542682" cy="2130463"/>
          </a:xfrm>
          <a:custGeom>
            <a:avLst/>
            <a:gdLst>
              <a:gd name="connsiteX0" fmla="*/ 986689 w 8542682"/>
              <a:gd name="connsiteY0" fmla="*/ 0 h 2130473"/>
              <a:gd name="connsiteX1" fmla="*/ 8542682 w 8542682"/>
              <a:gd name="connsiteY1" fmla="*/ 0 h 2130473"/>
              <a:gd name="connsiteX2" fmla="*/ 8542682 w 8542682"/>
              <a:gd name="connsiteY2" fmla="*/ 2130473 h 2130473"/>
              <a:gd name="connsiteX3" fmla="*/ 0 w 8542682"/>
              <a:gd name="connsiteY3" fmla="*/ 2130473 h 213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42682" h="2130473">
                <a:moveTo>
                  <a:pt x="986689" y="0"/>
                </a:moveTo>
                <a:lnTo>
                  <a:pt x="8542682" y="0"/>
                </a:lnTo>
                <a:lnTo>
                  <a:pt x="8542682" y="2130473"/>
                </a:lnTo>
                <a:lnTo>
                  <a:pt x="0" y="2130473"/>
                </a:lnTo>
                <a:close/>
              </a:path>
            </a:pathLst>
          </a:custGeom>
        </p:spPr>
      </p:pic>
      <p:sp>
        <p:nvSpPr>
          <p:cNvPr id="13" name="Freeform 34">
            <a:extLst>
              <a:ext uri="{FF2B5EF4-FFF2-40B4-BE49-F238E27FC236}">
                <a16:creationId xmlns:a16="http://schemas.microsoft.com/office/drawing/2014/main" id="{B0992639-1CDA-4FE6-BB95-E132214907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7716860" y="4682362"/>
            <a:ext cx="4475140" cy="2174680"/>
          </a:xfrm>
          <a:custGeom>
            <a:avLst/>
            <a:gdLst>
              <a:gd name="connsiteX0" fmla="*/ 3468199 w 4475140"/>
              <a:gd name="connsiteY0" fmla="*/ 2174680 h 2174680"/>
              <a:gd name="connsiteX1" fmla="*/ 0 w 4475140"/>
              <a:gd name="connsiteY1" fmla="*/ 2174680 h 2174680"/>
              <a:gd name="connsiteX2" fmla="*/ 0 w 4475140"/>
              <a:gd name="connsiteY2" fmla="*/ 0 h 2174680"/>
              <a:gd name="connsiteX3" fmla="*/ 1074821 w 4475140"/>
              <a:gd name="connsiteY3" fmla="*/ 0 h 2174680"/>
              <a:gd name="connsiteX4" fmla="*/ 1074821 w 4475140"/>
              <a:gd name="connsiteY4" fmla="*/ 478 h 2174680"/>
              <a:gd name="connsiteX5" fmla="*/ 4475140 w 4475140"/>
              <a:gd name="connsiteY5" fmla="*/ 478 h 217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75140" h="2174680">
                <a:moveTo>
                  <a:pt x="3468199" y="2174680"/>
                </a:moveTo>
                <a:lnTo>
                  <a:pt x="0" y="2174680"/>
                </a:lnTo>
                <a:lnTo>
                  <a:pt x="0" y="0"/>
                </a:lnTo>
                <a:lnTo>
                  <a:pt x="1074821" y="0"/>
                </a:lnTo>
                <a:lnTo>
                  <a:pt x="1074821" y="478"/>
                </a:lnTo>
                <a:lnTo>
                  <a:pt x="4475140" y="478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F1F8155-23F1-410D-BD0B-6884334043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99" r="-2" b="29643"/>
          <a:stretch/>
        </p:blipFill>
        <p:spPr>
          <a:xfrm>
            <a:off x="20" y="4682840"/>
            <a:ext cx="8563356" cy="2175160"/>
          </a:xfrm>
          <a:custGeom>
            <a:avLst/>
            <a:gdLst>
              <a:gd name="connsiteX0" fmla="*/ 0 w 8563376"/>
              <a:gd name="connsiteY0" fmla="*/ 0 h 2175160"/>
              <a:gd name="connsiteX1" fmla="*/ 8563376 w 8563376"/>
              <a:gd name="connsiteY1" fmla="*/ 0 h 2175160"/>
              <a:gd name="connsiteX2" fmla="*/ 7555992 w 8563376"/>
              <a:gd name="connsiteY2" fmla="*/ 2175160 h 2175160"/>
              <a:gd name="connsiteX3" fmla="*/ 0 w 8563376"/>
              <a:gd name="connsiteY3" fmla="*/ 2175160 h 217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63376" h="2175160">
                <a:moveTo>
                  <a:pt x="0" y="0"/>
                </a:moveTo>
                <a:lnTo>
                  <a:pt x="8563376" y="0"/>
                </a:lnTo>
                <a:lnTo>
                  <a:pt x="7555992" y="2175160"/>
                </a:lnTo>
                <a:lnTo>
                  <a:pt x="0" y="2175160"/>
                </a:lnTo>
                <a:close/>
              </a:path>
            </a:pathLst>
          </a:cu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654805E-4028-4CCC-B185-C340B95946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6117" y="3641011"/>
            <a:ext cx="296279" cy="29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307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731FC4-C6F0-4A11-B44C-B9AD28B3F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6982"/>
          </a:xfrm>
        </p:spPr>
        <p:txBody>
          <a:bodyPr>
            <a:normAutofit/>
          </a:bodyPr>
          <a:lstStyle/>
          <a:p>
            <a:pPr algn="ctr"/>
            <a:r>
              <a:rPr lang="es-ES" b="1" dirty="0"/>
              <a:t>Signos, síntomas con mayor VPP de CCR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94B35E4-4606-4C29-8332-B136112FE1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089" y="1690688"/>
            <a:ext cx="5288778" cy="4351338"/>
          </a:xfrm>
        </p:spPr>
        <p:txBody>
          <a:bodyPr>
            <a:normAutofit fontScale="92500" lnSpcReduction="10000"/>
          </a:bodyPr>
          <a:lstStyle/>
          <a:p>
            <a:r>
              <a:rPr lang="es-ES" dirty="0"/>
              <a:t>El </a:t>
            </a:r>
            <a:r>
              <a:rPr lang="es-ES" b="1" i="1" dirty="0"/>
              <a:t>valor predictivo positivo (VPP) </a:t>
            </a:r>
            <a:r>
              <a:rPr lang="es-ES" dirty="0"/>
              <a:t>es la probabilidad de que un paciente tenga la enfermedad de interés (en nuestro caso un CCR) cuando el signo, síntoma o combinaciones de ellos están presentes.</a:t>
            </a:r>
          </a:p>
          <a:p>
            <a:r>
              <a:rPr lang="es-ES" b="1" i="1" dirty="0"/>
              <a:t>El VPP </a:t>
            </a:r>
            <a:r>
              <a:rPr lang="es-ES" dirty="0"/>
              <a:t>nos puede ayudar a la hora de tomar decisiones clínicas. </a:t>
            </a:r>
          </a:p>
          <a:p>
            <a:r>
              <a:rPr lang="es-ES" dirty="0"/>
              <a:t>La presencia de un determinado </a:t>
            </a:r>
            <a:r>
              <a:rPr lang="es-ES" b="1" dirty="0"/>
              <a:t>signo o síntoma asociado a CCR con un VPP &gt; 5 % obliga a descartar la enfermedad.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136B921-4D47-4C2A-B330-968D0CEDB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4297" y="1209310"/>
            <a:ext cx="4890347" cy="5102203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B1B93D2A-EBE0-408E-85BD-EC0EA4B5BDB1}"/>
              </a:ext>
            </a:extLst>
          </p:cNvPr>
          <p:cNvSpPr/>
          <p:nvPr/>
        </p:nvSpPr>
        <p:spPr>
          <a:xfrm>
            <a:off x="2438400" y="6573967"/>
            <a:ext cx="99737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b="1" dirty="0" err="1"/>
              <a:t>Cubiella</a:t>
            </a:r>
            <a:r>
              <a:rPr lang="es-ES" sz="1200" b="1" dirty="0"/>
              <a:t> et al. </a:t>
            </a:r>
            <a:r>
              <a:rPr lang="es-ES" sz="1200" b="1" dirty="0">
                <a:solidFill>
                  <a:srgbClr val="000000"/>
                </a:solidFill>
                <a:latin typeface="DMMEH C+ Trebuchet MS"/>
              </a:rPr>
              <a:t>Guía de práctica clínica. Diagnóstico y prevención del cáncer colorrectal. Actualización 2018. </a:t>
            </a:r>
            <a:r>
              <a:rPr lang="sv-SE" sz="1200" b="1" dirty="0">
                <a:solidFill>
                  <a:srgbClr val="000000"/>
                </a:solidFill>
                <a:latin typeface="DMMEH C+ Trebuchet MS"/>
              </a:rPr>
              <a:t>Gastroenterol Hepatol. 2018;41(9):585---596</a:t>
            </a:r>
            <a:r>
              <a:rPr lang="es-ES" sz="1200" b="1" dirty="0">
                <a:solidFill>
                  <a:srgbClr val="000000"/>
                </a:solidFill>
                <a:latin typeface="DMMEH C+ Trebuchet MS"/>
              </a:rPr>
              <a:t> </a:t>
            </a:r>
            <a:endParaRPr lang="es-ES" sz="1200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7ED5849C-22EA-4585-9C04-05255CEAE18A}"/>
              </a:ext>
            </a:extLst>
          </p:cNvPr>
          <p:cNvSpPr/>
          <p:nvPr/>
        </p:nvSpPr>
        <p:spPr>
          <a:xfrm>
            <a:off x="6294296" y="4512082"/>
            <a:ext cx="4890347" cy="281354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B9D9187-A0AE-44D3-BD44-751B79C2B2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27" y="6311513"/>
            <a:ext cx="986846" cy="46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35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41D777-E1E4-462A-A294-08EEE0ACA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329672" cy="1325563"/>
          </a:xfrm>
        </p:spPr>
        <p:txBody>
          <a:bodyPr/>
          <a:lstStyle/>
          <a:p>
            <a:pPr algn="ctr"/>
            <a:r>
              <a:rPr lang="es-ES" b="1" dirty="0"/>
              <a:t>Manejo del paciente con sospecha de CCR desde la consulta de AP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91BA099-A1EE-4EB2-8E0E-9AA2C38A21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/>
              <a:t>Ante esta situación decidimos solicitar estudios complementarios en relación al cuadro clínico de Secundino:</a:t>
            </a:r>
          </a:p>
          <a:p>
            <a:pPr lvl="1"/>
            <a:r>
              <a:rPr lang="es-ES" b="1" dirty="0"/>
              <a:t>Analítica:</a:t>
            </a:r>
            <a:r>
              <a:rPr lang="es-ES" dirty="0"/>
              <a:t> Hemograma y bioquímica</a:t>
            </a:r>
          </a:p>
          <a:p>
            <a:pPr lvl="1"/>
            <a:r>
              <a:rPr lang="es-ES" b="1" dirty="0"/>
              <a:t>Determinación de SOH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55FA235-3888-45F4-87DA-764AEFDDB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302424" y="4768725"/>
            <a:ext cx="1401223" cy="1954443"/>
          </a:xfrm>
          <a:prstGeom prst="rect">
            <a:avLst/>
          </a:prstGeom>
        </p:spPr>
      </p:pic>
      <p:sp>
        <p:nvSpPr>
          <p:cNvPr id="7" name="Bocadillo: ovalado 6">
            <a:extLst>
              <a:ext uri="{FF2B5EF4-FFF2-40B4-BE49-F238E27FC236}">
                <a16:creationId xmlns:a16="http://schemas.microsoft.com/office/drawing/2014/main" id="{442E31AE-0EE7-4E4B-B878-60B8275F74BC}"/>
              </a:ext>
            </a:extLst>
          </p:cNvPr>
          <p:cNvSpPr/>
          <p:nvPr/>
        </p:nvSpPr>
        <p:spPr>
          <a:xfrm>
            <a:off x="5481226" y="3045830"/>
            <a:ext cx="5103800" cy="1479586"/>
          </a:xfrm>
          <a:prstGeom prst="wedgeEllipseCallou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400" b="1" dirty="0">
                <a:solidFill>
                  <a:schemeClr val="tx1"/>
                </a:solidFill>
              </a:rPr>
              <a:t>¿En qué nos basamos para solicitar estos estudios complementarios?</a:t>
            </a:r>
          </a:p>
        </p:txBody>
      </p:sp>
    </p:spTree>
    <p:extLst>
      <p:ext uri="{BB962C8B-B14F-4D97-AF65-F5344CB8AC3E}">
        <p14:creationId xmlns:p14="http://schemas.microsoft.com/office/powerpoint/2010/main" val="164305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3A1E237-D8F5-488B-8C14-D93B17E4D5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7794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b="1" dirty="0"/>
              <a:t>Criterios de derivación urgente para realización de colonoscopia </a:t>
            </a:r>
          </a:p>
          <a:p>
            <a:r>
              <a:rPr lang="es-ES" dirty="0"/>
              <a:t>Pacientes con una </a:t>
            </a:r>
            <a:r>
              <a:rPr lang="es-ES" b="1" dirty="0"/>
              <a:t>masa rectal </a:t>
            </a:r>
            <a:r>
              <a:rPr lang="es-ES" dirty="0"/>
              <a:t>o </a:t>
            </a:r>
            <a:r>
              <a:rPr lang="es-ES" b="1" dirty="0"/>
              <a:t>abdominal</a:t>
            </a:r>
            <a:r>
              <a:rPr lang="es-ES" dirty="0"/>
              <a:t> sospechosa de CCR, palpable y/o visible por imagen radiológica. </a:t>
            </a:r>
          </a:p>
          <a:p>
            <a:r>
              <a:rPr lang="es-ES" dirty="0"/>
              <a:t>Pacientes con </a:t>
            </a:r>
            <a:r>
              <a:rPr lang="es-ES" b="1" dirty="0"/>
              <a:t>rectorragia</a:t>
            </a:r>
            <a:r>
              <a:rPr lang="es-ES" dirty="0"/>
              <a:t> sospechosa de CCR:</a:t>
            </a:r>
          </a:p>
          <a:p>
            <a:pPr lvl="1"/>
            <a:r>
              <a:rPr lang="es-ES" dirty="0"/>
              <a:t>Sangre oscura y/o mezclada con las heces y/o</a:t>
            </a:r>
          </a:p>
          <a:p>
            <a:pPr lvl="1"/>
            <a:r>
              <a:rPr lang="es-ES" dirty="0"/>
              <a:t>Pérdida de peso y/o</a:t>
            </a:r>
          </a:p>
          <a:p>
            <a:pPr lvl="1"/>
            <a:r>
              <a:rPr lang="es-ES" dirty="0"/>
              <a:t>Cambio del ritmo intestinal y/o </a:t>
            </a:r>
          </a:p>
          <a:p>
            <a:pPr lvl="1"/>
            <a:r>
              <a:rPr lang="es-ES" dirty="0"/>
              <a:t>Ausencia de síntomas perianales. </a:t>
            </a:r>
          </a:p>
          <a:p>
            <a:r>
              <a:rPr lang="es-ES" dirty="0"/>
              <a:t>Pacientes con </a:t>
            </a:r>
            <a:r>
              <a:rPr lang="es-ES" b="1" dirty="0"/>
              <a:t>anemia ferropénica sin causa justificada </a:t>
            </a:r>
          </a:p>
          <a:p>
            <a:pPr lvl="2"/>
            <a:r>
              <a:rPr lang="es-ES" dirty="0"/>
              <a:t>Hb≤ 10 g/dl en mujeres </a:t>
            </a:r>
          </a:p>
          <a:p>
            <a:pPr lvl="2"/>
            <a:r>
              <a:rPr lang="es-ES" dirty="0"/>
              <a:t>Hb &lt; 11 g/dl en hombres </a:t>
            </a:r>
          </a:p>
          <a:p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4447AA7-062A-42E2-B69F-442B08E4F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5" y="124000"/>
            <a:ext cx="3895345" cy="1548399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C0510689-F69C-4C07-AE2F-E79A24AA493A}"/>
              </a:ext>
            </a:extLst>
          </p:cNvPr>
          <p:cNvSpPr/>
          <p:nvPr/>
        </p:nvSpPr>
        <p:spPr>
          <a:xfrm>
            <a:off x="0" y="6577211"/>
            <a:ext cx="1154723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b="1" dirty="0" err="1"/>
              <a:t>Cubiella</a:t>
            </a:r>
            <a:r>
              <a:rPr lang="es-ES" sz="1200" b="1" dirty="0"/>
              <a:t> et al. </a:t>
            </a:r>
            <a:r>
              <a:rPr lang="es-ES" sz="1200" b="1" dirty="0">
                <a:solidFill>
                  <a:srgbClr val="000000"/>
                </a:solidFill>
                <a:latin typeface="DMMEH C+ Trebuchet MS"/>
              </a:rPr>
              <a:t>Guía de práctica clínica. Diagnóstico y prevención del cáncer colorrectal. Actualización 2018. </a:t>
            </a:r>
            <a:r>
              <a:rPr lang="sv-SE" sz="1200" b="1" dirty="0">
                <a:solidFill>
                  <a:srgbClr val="000000"/>
                </a:solidFill>
                <a:latin typeface="DMMEH C+ Trebuchet MS"/>
              </a:rPr>
              <a:t>Gastroenterol Hepatol. 2018;41(9):585---596</a:t>
            </a:r>
            <a:r>
              <a:rPr lang="es-ES" sz="1200" b="1" dirty="0">
                <a:solidFill>
                  <a:srgbClr val="000000"/>
                </a:solidFill>
                <a:latin typeface="DMMEH C+ Trebuchet MS"/>
              </a:rPr>
              <a:t> </a:t>
            </a:r>
            <a:endParaRPr lang="es-ES" sz="1200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6B61950-0159-46B1-AA22-F17F867111B8}"/>
              </a:ext>
            </a:extLst>
          </p:cNvPr>
          <p:cNvSpPr/>
          <p:nvPr/>
        </p:nvSpPr>
        <p:spPr>
          <a:xfrm>
            <a:off x="5406639" y="713533"/>
            <a:ext cx="6140592" cy="369332"/>
          </a:xfrm>
          <a:prstGeom prst="rect">
            <a:avLst/>
          </a:prstGeom>
          <a:ln w="254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i="1" dirty="0">
                <a:solidFill>
                  <a:srgbClr val="000000"/>
                </a:solidFill>
                <a:latin typeface="DMMFH P+ Trebuchet MS"/>
              </a:rPr>
              <a:t>Criterios de </a:t>
            </a:r>
            <a:r>
              <a:rPr lang="es-ES" b="1" dirty="0">
                <a:solidFill>
                  <a:srgbClr val="000000"/>
                </a:solidFill>
                <a:latin typeface="DMMFH P+ Trebuchet MS"/>
              </a:rPr>
              <a:t>derivación urgente </a:t>
            </a:r>
            <a:r>
              <a:rPr lang="es-ES" i="1" dirty="0">
                <a:solidFill>
                  <a:srgbClr val="000000"/>
                </a:solidFill>
                <a:latin typeface="DMMFH P+ Trebuchet MS"/>
              </a:rPr>
              <a:t>para realización de colonoscopia</a:t>
            </a:r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CB9374B-0F00-4CC5-BDE5-CBDEC22B2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3808" y="6329132"/>
            <a:ext cx="986846" cy="46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752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5B240E-910B-43B6-9EB5-FDC2D714C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831" y="453357"/>
            <a:ext cx="10515600" cy="1325563"/>
          </a:xfrm>
        </p:spPr>
        <p:txBody>
          <a:bodyPr/>
          <a:lstStyle/>
          <a:p>
            <a:r>
              <a:rPr lang="es-ES" b="1" dirty="0"/>
              <a:t>Nuestra vía rápida</a:t>
            </a:r>
          </a:p>
        </p:txBody>
      </p:sp>
      <p:pic>
        <p:nvPicPr>
          <p:cNvPr id="5" name="Marcador de contenido 4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6FBFB06E-C0E2-42AE-83C4-31E9310070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679" y="453357"/>
            <a:ext cx="7130710" cy="6179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6278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5B240E-910B-43B6-9EB5-FDC2D714C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831" y="453357"/>
            <a:ext cx="10515600" cy="1325563"/>
          </a:xfrm>
        </p:spPr>
        <p:txBody>
          <a:bodyPr/>
          <a:lstStyle/>
          <a:p>
            <a:r>
              <a:rPr lang="es-ES" b="1" dirty="0"/>
              <a:t>Nuestra vía rápida</a:t>
            </a:r>
          </a:p>
        </p:txBody>
      </p:sp>
      <p:pic>
        <p:nvPicPr>
          <p:cNvPr id="5" name="Marcador de contenido 4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6FBFB06E-C0E2-42AE-83C4-31E9310070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679" y="453357"/>
            <a:ext cx="7130710" cy="6179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Mr bean">
            <a:hlinkClick r:id="" action="ppaction://media"/>
            <a:extLst>
              <a:ext uri="{FF2B5EF4-FFF2-40B4-BE49-F238E27FC236}">
                <a16:creationId xmlns:a16="http://schemas.microsoft.com/office/drawing/2014/main" id="{DECD6E81-F85D-42B7-A6B4-CF88107A47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1844" y="2164186"/>
            <a:ext cx="3657600" cy="30321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67360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3A1E237-D8F5-488B-8C14-D93B17E4D5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9136"/>
            <a:ext cx="10515600" cy="4351338"/>
          </a:xfrm>
        </p:spPr>
        <p:txBody>
          <a:bodyPr>
            <a:normAutofit/>
          </a:bodyPr>
          <a:lstStyle/>
          <a:p>
            <a:r>
              <a:rPr lang="es-ES" sz="2400" b="1" i="1" dirty="0"/>
              <a:t>Pacientes con síntomas digestivos bajos de reciente aparición que no cumplen criterios de vía rápida</a:t>
            </a:r>
            <a:r>
              <a:rPr lang="es-ES" sz="2400" dirty="0"/>
              <a:t> (masa rectal o abdominal, rectorragia u anemia ferropénica):</a:t>
            </a:r>
          </a:p>
          <a:p>
            <a:pPr lvl="1"/>
            <a:r>
              <a:rPr lang="es-ES" dirty="0"/>
              <a:t>Realizar un </a:t>
            </a:r>
            <a:r>
              <a:rPr lang="es-ES" b="1" dirty="0"/>
              <a:t>test de sangre oculta en heces inmunológico </a:t>
            </a:r>
            <a:r>
              <a:rPr lang="es-ES" dirty="0"/>
              <a:t>(</a:t>
            </a:r>
            <a:r>
              <a:rPr lang="es-ES" dirty="0" err="1"/>
              <a:t>SOHi</a:t>
            </a:r>
            <a:r>
              <a:rPr lang="es-ES" dirty="0"/>
              <a:t>):</a:t>
            </a:r>
          </a:p>
          <a:p>
            <a:pPr lvl="2"/>
            <a:r>
              <a:rPr lang="es-ES" sz="2400" dirty="0"/>
              <a:t>Resultado </a:t>
            </a:r>
            <a:r>
              <a:rPr lang="es-ES" sz="2400" b="1" dirty="0"/>
              <a:t>positivo </a:t>
            </a:r>
            <a:r>
              <a:rPr lang="es-ES" sz="2400" dirty="0"/>
              <a:t>(≥ 10 µg/g de heces): </a:t>
            </a:r>
          </a:p>
          <a:p>
            <a:pPr lvl="3"/>
            <a:r>
              <a:rPr lang="es-ES" sz="2200" dirty="0"/>
              <a:t>Solicitar una </a:t>
            </a:r>
            <a:r>
              <a:rPr lang="es-ES" sz="2200" b="1" dirty="0"/>
              <a:t>colonoscopia preferente</a:t>
            </a:r>
            <a:r>
              <a:rPr lang="es-ES" sz="2200" dirty="0"/>
              <a:t>.</a:t>
            </a:r>
          </a:p>
          <a:p>
            <a:pPr lvl="2"/>
            <a:r>
              <a:rPr lang="es-ES" sz="2400" dirty="0"/>
              <a:t>Resultado </a:t>
            </a:r>
            <a:r>
              <a:rPr lang="es-ES" sz="2400" b="1" dirty="0"/>
              <a:t>negativo</a:t>
            </a:r>
            <a:r>
              <a:rPr lang="es-ES" sz="2400" dirty="0"/>
              <a:t> (&lt; 10 µg/g de heces) y</a:t>
            </a:r>
            <a:r>
              <a:rPr lang="es-ES" sz="2400" b="1" dirty="0"/>
              <a:t> persistencia de los síntomas </a:t>
            </a:r>
            <a:r>
              <a:rPr lang="es-ES" sz="2400" dirty="0"/>
              <a:t>de reciente aparición (2-4 semanas): </a:t>
            </a:r>
          </a:p>
          <a:p>
            <a:pPr lvl="3"/>
            <a:r>
              <a:rPr lang="es-ES" sz="2200" dirty="0"/>
              <a:t>Solicitar una </a:t>
            </a:r>
            <a:r>
              <a:rPr lang="es-ES" sz="2200" b="1" dirty="0"/>
              <a:t>colonoscopia</a:t>
            </a:r>
            <a:r>
              <a:rPr lang="es-ES" sz="2200" dirty="0"/>
              <a:t> </a:t>
            </a:r>
            <a:r>
              <a:rPr lang="es-ES" sz="2200" b="1" dirty="0"/>
              <a:t>ordinaria.</a:t>
            </a:r>
          </a:p>
          <a:p>
            <a:r>
              <a:rPr lang="es-ES" sz="2400" dirty="0"/>
              <a:t>Establecer el punto de corte positivo en 10 µg de Hb/g de heces garantiza un balance óptimo entre sensibilidad y especificidad del test de </a:t>
            </a:r>
            <a:r>
              <a:rPr lang="es-ES" sz="2400" dirty="0" err="1"/>
              <a:t>SOHi</a:t>
            </a:r>
            <a:r>
              <a:rPr lang="es-ES" sz="2400" dirty="0"/>
              <a:t>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4447AA7-062A-42E2-B69F-442B08E4F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124001"/>
            <a:ext cx="3895345" cy="1548399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96EF1706-F532-46B3-98C8-35E5C9CF192F}"/>
              </a:ext>
            </a:extLst>
          </p:cNvPr>
          <p:cNvSpPr/>
          <p:nvPr/>
        </p:nvSpPr>
        <p:spPr>
          <a:xfrm>
            <a:off x="5496722" y="528868"/>
            <a:ext cx="5429179" cy="369332"/>
          </a:xfrm>
          <a:prstGeom prst="rect">
            <a:avLst/>
          </a:prstGeom>
          <a:ln w="254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i="1" dirty="0">
                <a:solidFill>
                  <a:srgbClr val="000000"/>
                </a:solidFill>
                <a:latin typeface="DMMFH P+ Trebuchet MS"/>
              </a:rPr>
              <a:t>Test de </a:t>
            </a:r>
            <a:r>
              <a:rPr lang="es-ES" i="1" dirty="0" err="1">
                <a:solidFill>
                  <a:srgbClr val="000000"/>
                </a:solidFill>
                <a:latin typeface="DMMFH P+ Trebuchet MS"/>
              </a:rPr>
              <a:t>SOHi</a:t>
            </a:r>
            <a:r>
              <a:rPr lang="es-ES" i="1" dirty="0">
                <a:solidFill>
                  <a:srgbClr val="000000"/>
                </a:solidFill>
                <a:latin typeface="DMMFH P+ Trebuchet MS"/>
              </a:rPr>
              <a:t> en pacientes con síntomas digestivos bajos </a:t>
            </a:r>
            <a:endParaRPr lang="es-ES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D30F3D61-DB66-41E0-B2C2-C002D8566EEC}"/>
              </a:ext>
            </a:extLst>
          </p:cNvPr>
          <p:cNvSpPr/>
          <p:nvPr/>
        </p:nvSpPr>
        <p:spPr>
          <a:xfrm>
            <a:off x="0" y="6577211"/>
            <a:ext cx="1154723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b="1" dirty="0" err="1"/>
              <a:t>Cubiella</a:t>
            </a:r>
            <a:r>
              <a:rPr lang="es-ES" sz="1200" b="1" dirty="0"/>
              <a:t> et al. </a:t>
            </a:r>
            <a:r>
              <a:rPr lang="es-ES" sz="1200" b="1" dirty="0">
                <a:solidFill>
                  <a:srgbClr val="000000"/>
                </a:solidFill>
                <a:latin typeface="DMMEH C+ Trebuchet MS"/>
              </a:rPr>
              <a:t>Guía de práctica clínica. Diagnóstico y prevención del cáncer colorrectal. Actualización 2018. </a:t>
            </a:r>
            <a:r>
              <a:rPr lang="sv-SE" sz="1200" b="1" dirty="0">
                <a:solidFill>
                  <a:srgbClr val="000000"/>
                </a:solidFill>
                <a:latin typeface="DMMEH C+ Trebuchet MS"/>
              </a:rPr>
              <a:t>Gastroenterol Hepatol. 2018;41(9):585---596</a:t>
            </a:r>
            <a:r>
              <a:rPr lang="es-ES" sz="1200" b="1" dirty="0">
                <a:solidFill>
                  <a:srgbClr val="000000"/>
                </a:solidFill>
                <a:latin typeface="DMMEH C+ Trebuchet MS"/>
              </a:rPr>
              <a:t> </a:t>
            </a:r>
            <a:endParaRPr lang="es-ES" sz="12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45E3A83-32BF-409B-A864-11B2FDAC5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3808" y="6329132"/>
            <a:ext cx="986846" cy="46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1144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5C6FCFF-6FF7-4D92-9324-B7AF4C8EA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2047" y="82577"/>
            <a:ext cx="4514850" cy="676275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35EC085-F000-4EBE-B979-83B5A6ED20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s-ES" dirty="0"/>
              <a:t>Derive a los pacientes por una </a:t>
            </a:r>
            <a:r>
              <a:rPr lang="es-ES" b="1" dirty="0"/>
              <a:t>vía rápida de sospecha de CCR </a:t>
            </a:r>
            <a:r>
              <a:rPr lang="es-ES" dirty="0"/>
              <a:t>si:</a:t>
            </a:r>
          </a:p>
          <a:p>
            <a:pPr lvl="1"/>
            <a:r>
              <a:rPr lang="es-ES" dirty="0"/>
              <a:t>Masa rectal o abdominal</a:t>
            </a:r>
          </a:p>
          <a:p>
            <a:pPr lvl="1"/>
            <a:r>
              <a:rPr lang="es-ES" dirty="0"/>
              <a:t>&gt; 40 años con pérdida de peso inexplicable y dolor abdominal o</a:t>
            </a:r>
          </a:p>
          <a:p>
            <a:pPr lvl="1"/>
            <a:r>
              <a:rPr lang="es-ES" dirty="0"/>
              <a:t>&gt; 50 años con sangrado rectal o</a:t>
            </a:r>
          </a:p>
          <a:p>
            <a:pPr lvl="1"/>
            <a:r>
              <a:rPr lang="es-ES" dirty="0"/>
              <a:t>&gt; 60 años con anemia ferropénica o cambios en su hábito intestinal</a:t>
            </a:r>
          </a:p>
          <a:p>
            <a:pPr lvl="1"/>
            <a:r>
              <a:rPr lang="es-ES" b="1" dirty="0"/>
              <a:t>Determinación de sangre oculta en heces positiva.</a:t>
            </a:r>
          </a:p>
          <a:p>
            <a:pPr lvl="1"/>
            <a:r>
              <a:rPr lang="es-ES" dirty="0"/>
              <a:t>&lt; 50 años con sangrado rectal y cualquiera de los siguientes síntomas o hallazgos inexplicables:</a:t>
            </a:r>
          </a:p>
          <a:p>
            <a:pPr lvl="2"/>
            <a:r>
              <a:rPr lang="es-ES" dirty="0"/>
              <a:t>Dolor abdominal</a:t>
            </a:r>
          </a:p>
          <a:p>
            <a:pPr lvl="2"/>
            <a:r>
              <a:rPr lang="es-ES" dirty="0"/>
              <a:t>Cambio en el hábito intestinal</a:t>
            </a:r>
          </a:p>
          <a:p>
            <a:pPr lvl="2"/>
            <a:r>
              <a:rPr lang="es-ES" dirty="0"/>
              <a:t>Pérdida de peso</a:t>
            </a:r>
          </a:p>
          <a:p>
            <a:pPr lvl="2"/>
            <a:r>
              <a:rPr lang="es-ES" dirty="0"/>
              <a:t>Anemia por deficiencia de hierro</a:t>
            </a:r>
          </a:p>
          <a:p>
            <a:r>
              <a:rPr lang="es-ES" dirty="0"/>
              <a:t>Las guías recomiendan </a:t>
            </a:r>
            <a:r>
              <a:rPr lang="es-ES" b="1" dirty="0"/>
              <a:t>pruebas de sangre oculta en heces</a:t>
            </a:r>
            <a:r>
              <a:rPr lang="es-ES" dirty="0"/>
              <a:t>, para </a:t>
            </a:r>
            <a:r>
              <a:rPr lang="es-ES" b="1" i="1" dirty="0"/>
              <a:t>personas sin sangrado rectal pero con síntomas inexplicables que no cumplen los criterios para una derivación por una vía rápida de CCR.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5B2B11F-11B6-4489-80AC-DC0532A382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659" y="866826"/>
            <a:ext cx="5664200" cy="662191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70FCE194-CCFE-48B3-BD2E-B155E0D0A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5141" y="883327"/>
            <a:ext cx="5664200" cy="74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8534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4118A364-6C69-40FA-9C6E-4490462B0B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7091" y="418421"/>
            <a:ext cx="5758783" cy="602115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F1F6AA9-8C6C-41C2-90B8-F6641E59CB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039815" y="2451777"/>
            <a:ext cx="1401223" cy="195444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A9C9A750-B187-470E-908F-6650E66D4631}"/>
              </a:ext>
            </a:extLst>
          </p:cNvPr>
          <p:cNvSpPr/>
          <p:nvPr/>
        </p:nvSpPr>
        <p:spPr>
          <a:xfrm>
            <a:off x="5568462" y="1031631"/>
            <a:ext cx="1988021" cy="593969"/>
          </a:xfrm>
          <a:prstGeom prst="rect">
            <a:avLst/>
          </a:prstGeom>
          <a:noFill/>
          <a:ln w="603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BC04C26-0BE0-4402-BFD5-D43F0CB2AFA9}"/>
              </a:ext>
            </a:extLst>
          </p:cNvPr>
          <p:cNvSpPr/>
          <p:nvPr/>
        </p:nvSpPr>
        <p:spPr>
          <a:xfrm>
            <a:off x="8264556" y="1031630"/>
            <a:ext cx="1988021" cy="593969"/>
          </a:xfrm>
          <a:prstGeom prst="rect">
            <a:avLst/>
          </a:prstGeom>
          <a:noFill/>
          <a:ln w="603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33FE5DE2-0762-4DE6-9E5C-810B69CF8B7A}"/>
              </a:ext>
            </a:extLst>
          </p:cNvPr>
          <p:cNvSpPr/>
          <p:nvPr/>
        </p:nvSpPr>
        <p:spPr>
          <a:xfrm>
            <a:off x="6714552" y="1978947"/>
            <a:ext cx="3177593" cy="593969"/>
          </a:xfrm>
          <a:prstGeom prst="rect">
            <a:avLst/>
          </a:prstGeom>
          <a:noFill/>
          <a:ln w="603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F157A33-3102-444E-9B4F-D6682FF67A4B}"/>
              </a:ext>
            </a:extLst>
          </p:cNvPr>
          <p:cNvSpPr/>
          <p:nvPr/>
        </p:nvSpPr>
        <p:spPr>
          <a:xfrm>
            <a:off x="7913716" y="2809702"/>
            <a:ext cx="831274" cy="282634"/>
          </a:xfrm>
          <a:prstGeom prst="rect">
            <a:avLst/>
          </a:prstGeom>
          <a:noFill/>
          <a:ln w="603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579020A-E4F0-4C61-8BE3-A84CBEC50187}"/>
              </a:ext>
            </a:extLst>
          </p:cNvPr>
          <p:cNvSpPr/>
          <p:nvPr/>
        </p:nvSpPr>
        <p:spPr>
          <a:xfrm>
            <a:off x="2397760" y="6581001"/>
            <a:ext cx="1154723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b="1" dirty="0" err="1"/>
              <a:t>Cubiella</a:t>
            </a:r>
            <a:r>
              <a:rPr lang="es-ES" sz="1200" b="1" dirty="0"/>
              <a:t> et al. </a:t>
            </a:r>
            <a:r>
              <a:rPr lang="es-ES" sz="1200" b="1" dirty="0">
                <a:solidFill>
                  <a:srgbClr val="000000"/>
                </a:solidFill>
                <a:latin typeface="DMMEH C+ Trebuchet MS"/>
              </a:rPr>
              <a:t>Guía de práctica clínica. Diagnóstico y prevención del cáncer colorrectal. Actualización 2018. </a:t>
            </a:r>
            <a:r>
              <a:rPr lang="sv-SE" sz="1200" b="1" dirty="0">
                <a:solidFill>
                  <a:srgbClr val="000000"/>
                </a:solidFill>
                <a:latin typeface="DMMEH C+ Trebuchet MS"/>
              </a:rPr>
              <a:t>Gastroenterol Hepatol. 2018;41(9):585---596</a:t>
            </a:r>
            <a:r>
              <a:rPr lang="es-ES" sz="1200" b="1" dirty="0">
                <a:solidFill>
                  <a:srgbClr val="000000"/>
                </a:solidFill>
                <a:latin typeface="DMMEH C+ Trebuchet MS"/>
              </a:rPr>
              <a:t> </a:t>
            </a:r>
            <a:endParaRPr lang="es-ES" sz="1200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F06789E-48E6-4053-86EC-14B601FBD2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34" y="6349489"/>
            <a:ext cx="986846" cy="46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661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41D777-E1E4-462A-A294-08EEE0ACA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164" y="175847"/>
            <a:ext cx="10329672" cy="1325563"/>
          </a:xfrm>
        </p:spPr>
        <p:txBody>
          <a:bodyPr/>
          <a:lstStyle/>
          <a:p>
            <a:pPr algn="ctr"/>
            <a:r>
              <a:rPr lang="es-ES" b="1" dirty="0"/>
              <a:t>Manejo del paciente con sospecha de CCR desde la consulta de AP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91BA099-A1EE-4EB2-8E0E-9AA2C38A2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4609"/>
            <a:ext cx="10515600" cy="4856529"/>
          </a:xfrm>
        </p:spPr>
        <p:txBody>
          <a:bodyPr>
            <a:normAutofit lnSpcReduction="10000"/>
          </a:bodyPr>
          <a:lstStyle/>
          <a:p>
            <a:r>
              <a:rPr lang="es-ES" b="1" dirty="0"/>
              <a:t>Solicitamos los estudios</a:t>
            </a:r>
          </a:p>
          <a:p>
            <a:r>
              <a:rPr lang="es-ES" b="1" dirty="0"/>
              <a:t>Hacemos unas recomendaciones a Secundino sobre hábitos de vida adecuados:</a:t>
            </a:r>
          </a:p>
          <a:p>
            <a:pPr lvl="1"/>
            <a:r>
              <a:rPr lang="es-ES" b="1" dirty="0"/>
              <a:t>Dieta:</a:t>
            </a:r>
          </a:p>
          <a:p>
            <a:pPr lvl="2"/>
            <a:r>
              <a:rPr lang="es-ES" dirty="0"/>
              <a:t>Moderar el consumo de carne roja, carne procesada y carne cocinada muy hecha o en contacto directo con el fuego.</a:t>
            </a:r>
          </a:p>
          <a:p>
            <a:pPr lvl="2"/>
            <a:r>
              <a:rPr lang="es-ES" dirty="0"/>
              <a:t>Promover una dieta rica en pescado, fibra, productos lácteos, fruta y vegetales. (Mediterránea/Atlántica)</a:t>
            </a:r>
          </a:p>
          <a:p>
            <a:pPr lvl="2"/>
            <a:r>
              <a:rPr lang="es-ES" dirty="0"/>
              <a:t>Consumir una dieta pobre en grasas para evitar la obesidad.</a:t>
            </a:r>
          </a:p>
          <a:p>
            <a:pPr lvl="1"/>
            <a:r>
              <a:rPr lang="es-ES" b="1" dirty="0"/>
              <a:t>Estilos de vida:</a:t>
            </a:r>
          </a:p>
          <a:p>
            <a:pPr lvl="2"/>
            <a:r>
              <a:rPr lang="es-ES" dirty="0"/>
              <a:t>Mantener un índice de masa corporal saludable y controlar los factores de riesgo relacionados con el síndrome metabólico (obesidad abdominal, hiperinsulinemia) </a:t>
            </a:r>
          </a:p>
          <a:p>
            <a:pPr lvl="2"/>
            <a:r>
              <a:rPr lang="es-ES" dirty="0"/>
              <a:t>Practicar actividad física de forma habitual.</a:t>
            </a:r>
          </a:p>
          <a:p>
            <a:pPr lvl="2"/>
            <a:r>
              <a:rPr lang="es-ES" dirty="0"/>
              <a:t>Evitar y abandonar el consumo de tabaco.</a:t>
            </a:r>
          </a:p>
          <a:p>
            <a:pPr lvl="2"/>
            <a:r>
              <a:rPr lang="es-ES" dirty="0"/>
              <a:t>Moderar el consumo de alcohol.</a:t>
            </a:r>
          </a:p>
          <a:p>
            <a:pPr lvl="2"/>
            <a:endParaRPr lang="es-ES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74C7FAAE-714A-4752-B069-EA4F9BAB6EDE}"/>
              </a:ext>
            </a:extLst>
          </p:cNvPr>
          <p:cNvSpPr/>
          <p:nvPr/>
        </p:nvSpPr>
        <p:spPr>
          <a:xfrm>
            <a:off x="0" y="6577211"/>
            <a:ext cx="1154723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b="1" dirty="0" err="1"/>
              <a:t>Cubiella</a:t>
            </a:r>
            <a:r>
              <a:rPr lang="es-ES" sz="1200" b="1" dirty="0"/>
              <a:t> et al. </a:t>
            </a:r>
            <a:r>
              <a:rPr lang="es-ES" sz="1200" b="1" dirty="0">
                <a:solidFill>
                  <a:srgbClr val="000000"/>
                </a:solidFill>
                <a:latin typeface="DMMEH C+ Trebuchet MS"/>
              </a:rPr>
              <a:t>Guía de práctica clínica. Diagnóstico y prevención del cáncer colorrectal. Actualización 2018. </a:t>
            </a:r>
            <a:r>
              <a:rPr lang="sv-SE" sz="1200" b="1" dirty="0">
                <a:solidFill>
                  <a:srgbClr val="000000"/>
                </a:solidFill>
                <a:latin typeface="DMMEH C+ Trebuchet MS"/>
              </a:rPr>
              <a:t>Gastroenterol Hepatol. 2018;41(9):585---596</a:t>
            </a:r>
            <a:r>
              <a:rPr lang="es-ES" sz="1200" b="1" dirty="0">
                <a:solidFill>
                  <a:srgbClr val="000000"/>
                </a:solidFill>
                <a:latin typeface="DMMEH C+ Trebuchet MS"/>
              </a:rPr>
              <a:t> </a:t>
            </a:r>
            <a:endParaRPr lang="es-ES" sz="12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2AD16B9-EC1B-4E0D-8C09-2FC77C15B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3808" y="6329132"/>
            <a:ext cx="986846" cy="46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2795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B4949A10-A336-44AA-B1BE-0D5006129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1015"/>
            <a:ext cx="10515600" cy="1325563"/>
          </a:xfrm>
        </p:spPr>
        <p:txBody>
          <a:bodyPr/>
          <a:lstStyle/>
          <a:p>
            <a:pPr algn="ctr"/>
            <a:r>
              <a:rPr lang="es-ES" b="1" dirty="0"/>
              <a:t>2ª visita tras estudios complementarios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F60A59C-77AE-4354-9962-932139483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070" y="1640760"/>
            <a:ext cx="5933918" cy="480364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5E902E5-CA2B-49C6-B9DE-AA33D8F24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5988" y="1640760"/>
            <a:ext cx="5302990" cy="316166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A0A95F8-B97C-4E11-9661-DC71AC2ADC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5988" y="4802422"/>
            <a:ext cx="5316887" cy="136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580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41D777-E1E4-462A-A294-08EEE0ACA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72728" cy="1325563"/>
          </a:xfrm>
        </p:spPr>
        <p:txBody>
          <a:bodyPr/>
          <a:lstStyle/>
          <a:p>
            <a:pPr algn="ctr"/>
            <a:r>
              <a:rPr lang="es-ES" b="1" dirty="0"/>
              <a:t>Manejo del paciente con sospecha de CCR desde la consulta de AP </a:t>
            </a:r>
            <a:r>
              <a:rPr lang="es-ES" sz="3600" b="1" dirty="0"/>
              <a:t>(1ª visita)</a:t>
            </a:r>
            <a:endParaRPr lang="es-ES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91BA099-A1EE-4EB2-8E0E-9AA2C38A2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17065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s-ES" dirty="0"/>
              <a:t>Secundino tiene </a:t>
            </a:r>
            <a:r>
              <a:rPr lang="es-ES" b="1" i="1" dirty="0"/>
              <a:t>64 años</a:t>
            </a:r>
            <a:r>
              <a:rPr lang="es-ES" dirty="0"/>
              <a:t>, se acaba de jubilar.</a:t>
            </a:r>
          </a:p>
          <a:p>
            <a:r>
              <a:rPr lang="es-ES" dirty="0"/>
              <a:t>Viene a la consulta porque desde hace 2 meses se nota </a:t>
            </a:r>
            <a:r>
              <a:rPr lang="es-ES" b="1" i="1" dirty="0"/>
              <a:t>más hinchado de lo normal</a:t>
            </a:r>
            <a:r>
              <a:rPr lang="es-ES" dirty="0"/>
              <a:t>.</a:t>
            </a:r>
          </a:p>
          <a:p>
            <a:r>
              <a:rPr lang="es-ES" dirty="0"/>
              <a:t>Me dice que además </a:t>
            </a:r>
            <a:r>
              <a:rPr lang="es-ES" b="1" i="1" dirty="0"/>
              <a:t>está muy cansado </a:t>
            </a:r>
            <a:r>
              <a:rPr lang="es-ES" dirty="0"/>
              <a:t>desde que empezó la primavera. </a:t>
            </a:r>
          </a:p>
          <a:p>
            <a:r>
              <a:rPr lang="es-ES" dirty="0"/>
              <a:t>Está francamente </a:t>
            </a:r>
            <a:r>
              <a:rPr lang="es-ES" b="1" i="1" dirty="0"/>
              <a:t>preocupado</a:t>
            </a:r>
            <a:r>
              <a:rPr lang="es-ES" dirty="0"/>
              <a:t> porque ha escuchado lo del cribado del cáncer de colon.</a:t>
            </a:r>
          </a:p>
          <a:p>
            <a:r>
              <a:rPr lang="es-ES" dirty="0"/>
              <a:t>Cuando le mandaron los papeles decidió </a:t>
            </a:r>
            <a:r>
              <a:rPr lang="es-ES" b="1" i="1" dirty="0"/>
              <a:t>no participar</a:t>
            </a:r>
            <a:r>
              <a:rPr lang="es-ES" dirty="0"/>
              <a:t>, pensaba que no era importante.</a:t>
            </a:r>
          </a:p>
          <a:p>
            <a:r>
              <a:rPr lang="es-ES" dirty="0"/>
              <a:t>Últimamente lo que ve en los medios de comunicación le preocupa…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1FBDE54-B3DD-4308-8666-9D6D8F21E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3410" y="85994"/>
            <a:ext cx="1288279" cy="147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74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B4949A10-A336-44AA-B1BE-0D5006129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1015"/>
            <a:ext cx="10515600" cy="1325563"/>
          </a:xfrm>
        </p:spPr>
        <p:txBody>
          <a:bodyPr/>
          <a:lstStyle/>
          <a:p>
            <a:pPr algn="ctr"/>
            <a:r>
              <a:rPr lang="es-ES" b="1" dirty="0"/>
              <a:t>2ª visita tras estudios complementarios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48F06C3-9A58-43F2-A14E-28B5BE781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64531"/>
            <a:ext cx="9978707" cy="385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7869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41D777-E1E4-462A-A294-08EEE0ACA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329672" cy="1325563"/>
          </a:xfrm>
        </p:spPr>
        <p:txBody>
          <a:bodyPr/>
          <a:lstStyle/>
          <a:p>
            <a:pPr algn="ctr"/>
            <a:r>
              <a:rPr lang="es-ES" b="1" dirty="0"/>
              <a:t>Manejo del paciente con sospecha de CCR desde la consulta de AP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91BA099-A1EE-4EB2-8E0E-9AA2C38A2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6661" y="1837348"/>
            <a:ext cx="6605954" cy="4351338"/>
          </a:xfrm>
        </p:spPr>
        <p:txBody>
          <a:bodyPr>
            <a:normAutofit lnSpcReduction="10000"/>
          </a:bodyPr>
          <a:lstStyle/>
          <a:p>
            <a:r>
              <a:rPr lang="es-ES" b="1" dirty="0"/>
              <a:t>Posibles factores de riesgo de Secundino</a:t>
            </a:r>
          </a:p>
          <a:p>
            <a:pPr lvl="1"/>
            <a:r>
              <a:rPr lang="es-ES" dirty="0"/>
              <a:t>Edad&gt;50 años</a:t>
            </a:r>
          </a:p>
          <a:p>
            <a:pPr lvl="1"/>
            <a:r>
              <a:rPr lang="es-ES" dirty="0"/>
              <a:t>Varón</a:t>
            </a:r>
          </a:p>
          <a:p>
            <a:pPr lvl="1"/>
            <a:r>
              <a:rPr lang="es-ES" dirty="0"/>
              <a:t>Obesidad</a:t>
            </a:r>
          </a:p>
          <a:p>
            <a:pPr lvl="1"/>
            <a:r>
              <a:rPr lang="es-ES" dirty="0"/>
              <a:t>Diabetes</a:t>
            </a:r>
          </a:p>
          <a:p>
            <a:pPr lvl="1"/>
            <a:r>
              <a:rPr lang="es-ES" dirty="0"/>
              <a:t>Sedentarismo</a:t>
            </a:r>
          </a:p>
          <a:p>
            <a:pPr lvl="1"/>
            <a:r>
              <a:rPr lang="es-ES" dirty="0"/>
              <a:t>Bebedor</a:t>
            </a:r>
          </a:p>
          <a:p>
            <a:pPr lvl="1"/>
            <a:r>
              <a:rPr lang="es-ES" dirty="0"/>
              <a:t>Tabaquismo</a:t>
            </a:r>
          </a:p>
          <a:p>
            <a:pPr lvl="1"/>
            <a:r>
              <a:rPr lang="es-ES" dirty="0"/>
              <a:t>Cambio en el hábito intestinal</a:t>
            </a:r>
          </a:p>
          <a:p>
            <a:pPr lvl="1"/>
            <a:r>
              <a:rPr lang="es-ES" dirty="0"/>
              <a:t>Astenia</a:t>
            </a:r>
          </a:p>
          <a:p>
            <a:pPr lvl="1"/>
            <a:r>
              <a:rPr lang="es-ES" dirty="0"/>
              <a:t>Pérdida de peso</a:t>
            </a:r>
          </a:p>
          <a:p>
            <a:pPr lvl="1"/>
            <a:r>
              <a:rPr lang="es-ES" dirty="0"/>
              <a:t>Antecedentes familiares CCR </a:t>
            </a:r>
          </a:p>
          <a:p>
            <a:pPr lvl="1"/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BA5F412-F5CD-456A-B806-D2BDE5E40C3B}"/>
              </a:ext>
            </a:extLst>
          </p:cNvPr>
          <p:cNvSpPr txBox="1"/>
          <p:nvPr/>
        </p:nvSpPr>
        <p:spPr>
          <a:xfrm>
            <a:off x="6095999" y="2228671"/>
            <a:ext cx="48429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b="1" dirty="0">
                <a:solidFill>
                  <a:srgbClr val="C00000"/>
                </a:solidFill>
              </a:rPr>
              <a:t>Test </a:t>
            </a:r>
            <a:r>
              <a:rPr lang="es-ES" sz="2400" b="1" dirty="0" err="1">
                <a:solidFill>
                  <a:srgbClr val="C00000"/>
                </a:solidFill>
              </a:rPr>
              <a:t>SOHi</a:t>
            </a:r>
            <a:r>
              <a:rPr lang="es-ES" sz="2400" b="1" dirty="0">
                <a:solidFill>
                  <a:srgbClr val="C00000"/>
                </a:solidFill>
              </a:rPr>
              <a:t> 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b="1" dirty="0">
                <a:solidFill>
                  <a:srgbClr val="C00000"/>
                </a:solidFill>
              </a:rPr>
              <a:t>Anemia microcítica hipocrómica ferropénica</a:t>
            </a:r>
          </a:p>
        </p:txBody>
      </p:sp>
    </p:spTree>
    <p:extLst>
      <p:ext uri="{BB962C8B-B14F-4D97-AF65-F5344CB8AC3E}">
        <p14:creationId xmlns:p14="http://schemas.microsoft.com/office/powerpoint/2010/main" val="331357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4118A364-6C69-40FA-9C6E-4490462B0B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7091" y="418421"/>
            <a:ext cx="5758783" cy="602115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F1F6AA9-8C6C-41C2-90B8-F6641E59CB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039815" y="2451777"/>
            <a:ext cx="1401223" cy="195444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A9C9A750-B187-470E-908F-6650E66D4631}"/>
              </a:ext>
            </a:extLst>
          </p:cNvPr>
          <p:cNvSpPr/>
          <p:nvPr/>
        </p:nvSpPr>
        <p:spPr>
          <a:xfrm>
            <a:off x="5568462" y="1031631"/>
            <a:ext cx="1988021" cy="612863"/>
          </a:xfrm>
          <a:prstGeom prst="rect">
            <a:avLst/>
          </a:prstGeom>
          <a:noFill/>
          <a:ln w="603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BC04C26-0BE0-4402-BFD5-D43F0CB2AFA9}"/>
              </a:ext>
            </a:extLst>
          </p:cNvPr>
          <p:cNvSpPr/>
          <p:nvPr/>
        </p:nvSpPr>
        <p:spPr>
          <a:xfrm>
            <a:off x="8264556" y="1031631"/>
            <a:ext cx="1988021" cy="612864"/>
          </a:xfrm>
          <a:prstGeom prst="rect">
            <a:avLst/>
          </a:prstGeom>
          <a:noFill/>
          <a:ln w="603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33FE5DE2-0762-4DE6-9E5C-810B69CF8B7A}"/>
              </a:ext>
            </a:extLst>
          </p:cNvPr>
          <p:cNvSpPr/>
          <p:nvPr/>
        </p:nvSpPr>
        <p:spPr>
          <a:xfrm>
            <a:off x="6714552" y="1978947"/>
            <a:ext cx="3177593" cy="612863"/>
          </a:xfrm>
          <a:prstGeom prst="rect">
            <a:avLst/>
          </a:prstGeom>
          <a:noFill/>
          <a:ln w="603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F157A33-3102-444E-9B4F-D6682FF67A4B}"/>
              </a:ext>
            </a:extLst>
          </p:cNvPr>
          <p:cNvSpPr/>
          <p:nvPr/>
        </p:nvSpPr>
        <p:spPr>
          <a:xfrm>
            <a:off x="7913716" y="2809702"/>
            <a:ext cx="831274" cy="282634"/>
          </a:xfrm>
          <a:prstGeom prst="rect">
            <a:avLst/>
          </a:prstGeom>
          <a:noFill/>
          <a:ln w="603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96C1BABC-AC68-42DE-B5BB-B6B25F5EB754}"/>
              </a:ext>
            </a:extLst>
          </p:cNvPr>
          <p:cNvSpPr/>
          <p:nvPr/>
        </p:nvSpPr>
        <p:spPr>
          <a:xfrm>
            <a:off x="6928978" y="3172103"/>
            <a:ext cx="831274" cy="282634"/>
          </a:xfrm>
          <a:prstGeom prst="rect">
            <a:avLst/>
          </a:prstGeom>
          <a:noFill/>
          <a:ln w="603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F3C8D770-0BCD-44BC-92F3-25295CB87AAB}"/>
              </a:ext>
            </a:extLst>
          </p:cNvPr>
          <p:cNvSpPr/>
          <p:nvPr/>
        </p:nvSpPr>
        <p:spPr>
          <a:xfrm>
            <a:off x="4806462" y="4375540"/>
            <a:ext cx="1547446" cy="536430"/>
          </a:xfrm>
          <a:prstGeom prst="rect">
            <a:avLst/>
          </a:prstGeom>
          <a:noFill/>
          <a:ln w="603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69A70305-000A-48D7-9E88-51EDC2229712}"/>
              </a:ext>
            </a:extLst>
          </p:cNvPr>
          <p:cNvSpPr/>
          <p:nvPr/>
        </p:nvSpPr>
        <p:spPr>
          <a:xfrm>
            <a:off x="0" y="6577211"/>
            <a:ext cx="1154723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b="1" dirty="0" err="1"/>
              <a:t>Cubiella</a:t>
            </a:r>
            <a:r>
              <a:rPr lang="es-ES" sz="1200" b="1" dirty="0"/>
              <a:t> et al. </a:t>
            </a:r>
            <a:r>
              <a:rPr lang="es-ES" sz="1200" b="1" dirty="0">
                <a:solidFill>
                  <a:srgbClr val="000000"/>
                </a:solidFill>
                <a:latin typeface="DMMEH C+ Trebuchet MS"/>
              </a:rPr>
              <a:t>Guía de práctica clínica. Diagnóstico y prevención del cáncer colorrectal. Actualización 2018. </a:t>
            </a:r>
            <a:r>
              <a:rPr lang="sv-SE" sz="1200" b="1" dirty="0">
                <a:solidFill>
                  <a:srgbClr val="000000"/>
                </a:solidFill>
                <a:latin typeface="DMMEH C+ Trebuchet MS"/>
              </a:rPr>
              <a:t>Gastroenterol Hepatol. 2018;41(9):585---596</a:t>
            </a:r>
            <a:r>
              <a:rPr lang="es-ES" sz="1200" b="1" dirty="0">
                <a:solidFill>
                  <a:srgbClr val="000000"/>
                </a:solidFill>
                <a:latin typeface="DMMEH C+ Trebuchet MS"/>
              </a:rPr>
              <a:t> 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256662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41D777-E1E4-462A-A294-08EEE0ACA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329672" cy="881168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/>
              <a:t>2ª visita tras estudios complementarios</a:t>
            </a:r>
            <a:br>
              <a:rPr lang="es-ES" b="1" dirty="0"/>
            </a:br>
            <a:r>
              <a:rPr lang="es-ES" b="1" dirty="0"/>
              <a:t>Abrimos el GPE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688FFDF0-C15B-45BA-B573-765A0EEE67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90461" y="2855741"/>
            <a:ext cx="7077411" cy="237096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2360675-3A53-46FD-870A-BF80BA1955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0461" y="2321268"/>
            <a:ext cx="7397101" cy="53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5269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41D777-E1E4-462A-A294-08EEE0ACA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329672" cy="881168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/>
              <a:t>2ª visita tras estudios complementarios</a:t>
            </a:r>
            <a:br>
              <a:rPr lang="es-ES" b="1" dirty="0"/>
            </a:br>
            <a:r>
              <a:rPr lang="es-ES" b="1" dirty="0"/>
              <a:t>Abrimos el GPE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688FFDF0-C15B-45BA-B573-765A0EEE67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090461" y="2855741"/>
            <a:ext cx="7077411" cy="237096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2360675-3A53-46FD-870A-BF80BA1955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0461" y="2321268"/>
            <a:ext cx="7397101" cy="534473"/>
          </a:xfrm>
          <a:prstGeom prst="rect">
            <a:avLst/>
          </a:prstGeom>
        </p:spPr>
      </p:pic>
      <p:pic>
        <p:nvPicPr>
          <p:cNvPr id="3" name="House 1">
            <a:hlinkClick r:id="" action="ppaction://media"/>
            <a:extLst>
              <a:ext uri="{FF2B5EF4-FFF2-40B4-BE49-F238E27FC236}">
                <a16:creationId xmlns:a16="http://schemas.microsoft.com/office/drawing/2014/main" id="{60AD2687-3890-4C15-9A24-7BD2B89070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2567" y="2743200"/>
            <a:ext cx="2264572" cy="202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01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F15B375-2351-473F-BAFD-E8F99DE4C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566" y="1476491"/>
            <a:ext cx="4367023" cy="4351338"/>
          </a:xfrm>
        </p:spPr>
        <p:txBody>
          <a:bodyPr/>
          <a:lstStyle/>
          <a:p>
            <a:r>
              <a:rPr lang="es-ES" b="1" dirty="0"/>
              <a:t>V4.0: Vía rápida</a:t>
            </a:r>
          </a:p>
          <a:p>
            <a:r>
              <a:rPr lang="es-ES" b="1" dirty="0"/>
              <a:t>2.1: Primera visita de CE</a:t>
            </a:r>
          </a:p>
          <a:p>
            <a:r>
              <a:rPr lang="es-ES" b="1" dirty="0"/>
              <a:t>9.0: e-consulta general</a:t>
            </a:r>
          </a:p>
          <a:p>
            <a:r>
              <a:rPr lang="es-ES" b="1" dirty="0"/>
              <a:t>9.103: e-consulta sospecha de CA colon no indicada en la vía rápida</a:t>
            </a:r>
          </a:p>
          <a:p>
            <a:pPr marL="0" indent="0">
              <a:buNone/>
            </a:pPr>
            <a:endParaRPr lang="es-ES" b="1" dirty="0"/>
          </a:p>
          <a:p>
            <a:endParaRPr lang="es-ES" b="1" dirty="0"/>
          </a:p>
          <a:p>
            <a:endParaRPr lang="es-ES" b="1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F45044C-98A7-4B5D-A26F-AD462DC9C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5878286" cy="6858000"/>
          </a:xfrm>
          <a:prstGeom prst="rect">
            <a:avLst/>
          </a:prstGeom>
        </p:spPr>
      </p:pic>
      <p:sp>
        <p:nvSpPr>
          <p:cNvPr id="10" name="Signo de multiplicación 9">
            <a:extLst>
              <a:ext uri="{FF2B5EF4-FFF2-40B4-BE49-F238E27FC236}">
                <a16:creationId xmlns:a16="http://schemas.microsoft.com/office/drawing/2014/main" id="{32E58B12-C29E-45AF-9A3B-5A5A9BCEF524}"/>
              </a:ext>
            </a:extLst>
          </p:cNvPr>
          <p:cNvSpPr/>
          <p:nvPr/>
        </p:nvSpPr>
        <p:spPr>
          <a:xfrm>
            <a:off x="6337404" y="482137"/>
            <a:ext cx="5552902" cy="5536277"/>
          </a:xfrm>
          <a:prstGeom prst="mathMultiply">
            <a:avLst>
              <a:gd name="adj1" fmla="val 9544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6B5B66A9-1467-4235-8A79-C1C0FD4A8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8670" y="680875"/>
            <a:ext cx="6087764" cy="390175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EB50620C-E2DB-42AB-9735-0EA80E8449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0535" y="636905"/>
            <a:ext cx="3171825" cy="4410075"/>
          </a:xfrm>
          <a:prstGeom prst="rect">
            <a:avLst/>
          </a:prstGeom>
        </p:spPr>
      </p:pic>
      <p:pic>
        <p:nvPicPr>
          <p:cNvPr id="16" name="Imagen 15" descr="Imagen que contiene persona, hombre, interior, pared&#10;&#10;Descripción generada automáticamente">
            <a:extLst>
              <a:ext uri="{FF2B5EF4-FFF2-40B4-BE49-F238E27FC236}">
                <a16:creationId xmlns:a16="http://schemas.microsoft.com/office/drawing/2014/main" id="{40B505B9-B158-41E6-B8DF-6DA70DE192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424" y="1434405"/>
            <a:ext cx="4872989" cy="353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251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8107C5-862A-4070-B93B-A24DD1DE6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788716"/>
          </a:xfrm>
        </p:spPr>
        <p:txBody>
          <a:bodyPr/>
          <a:lstStyle/>
          <a:p>
            <a:pPr algn="ctr"/>
            <a:r>
              <a:rPr lang="es-ES" b="1" dirty="0"/>
              <a:t>Reflexión</a:t>
            </a:r>
          </a:p>
        </p:txBody>
      </p:sp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DB543926-43E1-4E31-BE34-4028F3963CE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785065" y="2071049"/>
            <a:ext cx="1217128" cy="1033854"/>
          </a:xfrm>
          <a:prstGeom prst="rect">
            <a:avLst/>
          </a:prstGeom>
        </p:spPr>
      </p:pic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329114CA-A998-44E2-BCDE-921D3AC7B2D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003996" y="1462835"/>
            <a:ext cx="1181153" cy="116189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36ACB56-70AE-4334-81C5-463F4F770F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857" y="329625"/>
            <a:ext cx="2980753" cy="84827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8FFAED2-B792-4E3F-9EC2-35C0DAFA93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510" y="2093119"/>
            <a:ext cx="1354828" cy="1033854"/>
          </a:xfrm>
          <a:prstGeom prst="rect">
            <a:avLst/>
          </a:prstGeom>
        </p:spPr>
      </p:pic>
      <p:sp>
        <p:nvSpPr>
          <p:cNvPr id="13" name="Bocadillo nube: nube 12">
            <a:extLst>
              <a:ext uri="{FF2B5EF4-FFF2-40B4-BE49-F238E27FC236}">
                <a16:creationId xmlns:a16="http://schemas.microsoft.com/office/drawing/2014/main" id="{FA739CC2-5BCC-451E-BD2B-6B6DC1C8A482}"/>
              </a:ext>
            </a:extLst>
          </p:cNvPr>
          <p:cNvSpPr/>
          <p:nvPr/>
        </p:nvSpPr>
        <p:spPr>
          <a:xfrm>
            <a:off x="8688139" y="616529"/>
            <a:ext cx="1054608" cy="691809"/>
          </a:xfrm>
          <a:prstGeom prst="cloudCallou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2970585-47F5-48DF-B599-FD656827E2B5}"/>
              </a:ext>
            </a:extLst>
          </p:cNvPr>
          <p:cNvSpPr txBox="1"/>
          <p:nvPr/>
        </p:nvSpPr>
        <p:spPr>
          <a:xfrm>
            <a:off x="8871908" y="807060"/>
            <a:ext cx="743712" cy="38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CCR?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07E5C4A1-663B-4E6C-9550-FB7A96FB6F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8322" y="2821827"/>
            <a:ext cx="1263604" cy="964241"/>
          </a:xfrm>
          <a:prstGeom prst="rect">
            <a:avLst/>
          </a:prstGeom>
        </p:spPr>
      </p:pic>
      <p:pic>
        <p:nvPicPr>
          <p:cNvPr id="17" name="Imagen 16" descr="Imagen que contiene persona, hombre, interior, pared&#10;&#10;Descripción generada automáticamente">
            <a:extLst>
              <a:ext uri="{FF2B5EF4-FFF2-40B4-BE49-F238E27FC236}">
                <a16:creationId xmlns:a16="http://schemas.microsoft.com/office/drawing/2014/main" id="{FFA995D9-B7EF-4D64-B08C-50B5C35500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304" y="3355824"/>
            <a:ext cx="1551453" cy="1125283"/>
          </a:xfrm>
          <a:prstGeom prst="rect">
            <a:avLst/>
          </a:prstGeom>
        </p:spPr>
      </p:pic>
      <p:pic>
        <p:nvPicPr>
          <p:cNvPr id="1026" name="Picture 2" descr="Resultado de imagen de positivo">
            <a:extLst>
              <a:ext uri="{FF2B5EF4-FFF2-40B4-BE49-F238E27FC236}">
                <a16:creationId xmlns:a16="http://schemas.microsoft.com/office/drawing/2014/main" id="{AD53EA1F-8925-437A-8EBF-FA58F5CC2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630" y="1958836"/>
            <a:ext cx="1010345" cy="82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21A9C7FD-C817-4E72-9DDC-291EEB08AE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7105" y="2858432"/>
            <a:ext cx="481393" cy="323472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721C17F4-9C7C-4006-A2E8-BEAEBA9A0B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7510" y="3295601"/>
            <a:ext cx="1160818" cy="1125283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FF4E2581-8F9B-4A6E-8BDB-8D05C198B53E}"/>
              </a:ext>
            </a:extLst>
          </p:cNvPr>
          <p:cNvSpPr txBox="1"/>
          <p:nvPr/>
        </p:nvSpPr>
        <p:spPr>
          <a:xfrm>
            <a:off x="263102" y="3998169"/>
            <a:ext cx="14387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>
                <a:solidFill>
                  <a:schemeClr val="accent1">
                    <a:lumMod val="75000"/>
                  </a:schemeClr>
                </a:solidFill>
              </a:rPr>
              <a:t>Informe </a:t>
            </a:r>
            <a:r>
              <a:rPr lang="es-ES" sz="1100" b="1" dirty="0" err="1">
                <a:solidFill>
                  <a:schemeClr val="accent1">
                    <a:lumMod val="75000"/>
                  </a:schemeClr>
                </a:solidFill>
              </a:rPr>
              <a:t>precolonoscopia</a:t>
            </a:r>
            <a:r>
              <a:rPr lang="es-ES" sz="1100" b="1" dirty="0">
                <a:solidFill>
                  <a:schemeClr val="accent1">
                    <a:lumMod val="75000"/>
                  </a:schemeClr>
                </a:solidFill>
              </a:rPr>
              <a:t>. </a:t>
            </a: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1E74AFC2-01BA-42C9-9A52-34E6529670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95609" y="3385631"/>
            <a:ext cx="1276198" cy="858492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303F0A5C-DD12-4A02-9D92-234CE77B72C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70854" y="4249906"/>
            <a:ext cx="1036321" cy="403013"/>
          </a:xfrm>
          <a:prstGeom prst="rect">
            <a:avLst/>
          </a:prstGeom>
        </p:spPr>
      </p:pic>
      <p:pic>
        <p:nvPicPr>
          <p:cNvPr id="1024" name="Imagen 1023">
            <a:extLst>
              <a:ext uri="{FF2B5EF4-FFF2-40B4-BE49-F238E27FC236}">
                <a16:creationId xmlns:a16="http://schemas.microsoft.com/office/drawing/2014/main" id="{5EE2E8D5-ED3B-46E8-8198-24AF5D7554C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11002" y="4703689"/>
            <a:ext cx="1164437" cy="1127858"/>
          </a:xfrm>
          <a:prstGeom prst="rect">
            <a:avLst/>
          </a:prstGeom>
        </p:spPr>
      </p:pic>
      <p:pic>
        <p:nvPicPr>
          <p:cNvPr id="1027" name="Imagen 1026">
            <a:extLst>
              <a:ext uri="{FF2B5EF4-FFF2-40B4-BE49-F238E27FC236}">
                <a16:creationId xmlns:a16="http://schemas.microsoft.com/office/drawing/2014/main" id="{4A5FF6B9-05B7-4D32-AA6D-54103B5E0B1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1516" y="4703607"/>
            <a:ext cx="1297844" cy="980979"/>
          </a:xfrm>
          <a:prstGeom prst="rect">
            <a:avLst/>
          </a:prstGeom>
        </p:spPr>
      </p:pic>
      <p:pic>
        <p:nvPicPr>
          <p:cNvPr id="37" name="Picture 2" descr="Resultado de imagen de positivo">
            <a:extLst>
              <a:ext uri="{FF2B5EF4-FFF2-40B4-BE49-F238E27FC236}">
                <a16:creationId xmlns:a16="http://schemas.microsoft.com/office/drawing/2014/main" id="{B3EAEF48-753D-47F9-B887-373DFFF8F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9214" y="2972311"/>
            <a:ext cx="1010345" cy="82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BCB33F08-FB88-429A-8696-DFD423312D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7857" y="1449402"/>
            <a:ext cx="481393" cy="323472"/>
          </a:xfrm>
          <a:prstGeom prst="rect">
            <a:avLst/>
          </a:prstGeom>
        </p:spPr>
      </p:pic>
      <p:sp>
        <p:nvSpPr>
          <p:cNvPr id="1029" name="CuadroTexto 1028">
            <a:extLst>
              <a:ext uri="{FF2B5EF4-FFF2-40B4-BE49-F238E27FC236}">
                <a16:creationId xmlns:a16="http://schemas.microsoft.com/office/drawing/2014/main" id="{C3F04676-7E59-4B5B-A698-36113AFD4538}"/>
              </a:ext>
            </a:extLst>
          </p:cNvPr>
          <p:cNvSpPr txBox="1"/>
          <p:nvPr/>
        </p:nvSpPr>
        <p:spPr>
          <a:xfrm>
            <a:off x="1774613" y="1284733"/>
            <a:ext cx="2702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Carta de invitación y tarjeta de aceptación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41868615-1F0D-4CEF-9885-D529E0AA0E7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4696" y="5997518"/>
            <a:ext cx="686445" cy="700454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3B31881D-C799-46F6-9A43-83728B686AB2}"/>
              </a:ext>
            </a:extLst>
          </p:cNvPr>
          <p:cNvSpPr txBox="1"/>
          <p:nvPr/>
        </p:nvSpPr>
        <p:spPr>
          <a:xfrm>
            <a:off x="1340415" y="6144152"/>
            <a:ext cx="2702560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dirty="0"/>
              <a:t>Periodicidad SOH / 2años</a:t>
            </a:r>
          </a:p>
        </p:txBody>
      </p:sp>
      <p:pic>
        <p:nvPicPr>
          <p:cNvPr id="35" name="Imagen 34">
            <a:extLst>
              <a:ext uri="{FF2B5EF4-FFF2-40B4-BE49-F238E27FC236}">
                <a16:creationId xmlns:a16="http://schemas.microsoft.com/office/drawing/2014/main" id="{154DDD66-17DD-4718-AE91-DE6F6724027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73564" y="1449402"/>
            <a:ext cx="1016416" cy="1161895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0944EDAD-1DCF-4876-8F19-989482E90DF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8423358" y="1485592"/>
            <a:ext cx="807065" cy="1125705"/>
          </a:xfrm>
          <a:prstGeom prst="rect">
            <a:avLst/>
          </a:prstGeom>
        </p:spPr>
      </p:pic>
      <p:pic>
        <p:nvPicPr>
          <p:cNvPr id="43" name="Marcador de contenido 4">
            <a:extLst>
              <a:ext uri="{FF2B5EF4-FFF2-40B4-BE49-F238E27FC236}">
                <a16:creationId xmlns:a16="http://schemas.microsoft.com/office/drawing/2014/main" id="{87E08BEB-36A5-49AC-94A0-01C90F116E8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73564" y="4088600"/>
            <a:ext cx="4324833" cy="1448841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7B5C552A-D70E-4D78-9C58-D0D2B2023127}"/>
              </a:ext>
            </a:extLst>
          </p:cNvPr>
          <p:cNvSpPr txBox="1"/>
          <p:nvPr/>
        </p:nvSpPr>
        <p:spPr>
          <a:xfrm>
            <a:off x="9615620" y="1661525"/>
            <a:ext cx="1925291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b="1" dirty="0"/>
              <a:t>Factores de riesgo</a:t>
            </a:r>
          </a:p>
          <a:p>
            <a:r>
              <a:rPr lang="es-ES" b="1" dirty="0"/>
              <a:t>Síntomas</a:t>
            </a:r>
          </a:p>
        </p:txBody>
      </p:sp>
      <p:pic>
        <p:nvPicPr>
          <p:cNvPr id="45" name="Imagen 44">
            <a:extLst>
              <a:ext uri="{FF2B5EF4-FFF2-40B4-BE49-F238E27FC236}">
                <a16:creationId xmlns:a16="http://schemas.microsoft.com/office/drawing/2014/main" id="{A44B2F92-B63A-43B0-850B-A86549CBB05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767160" y="2748714"/>
            <a:ext cx="1929217" cy="766864"/>
          </a:xfrm>
          <a:prstGeom prst="rect">
            <a:avLst/>
          </a:prstGeom>
        </p:spPr>
      </p:pic>
      <p:pic>
        <p:nvPicPr>
          <p:cNvPr id="46" name="Imagen 45">
            <a:extLst>
              <a:ext uri="{FF2B5EF4-FFF2-40B4-BE49-F238E27FC236}">
                <a16:creationId xmlns:a16="http://schemas.microsoft.com/office/drawing/2014/main" id="{557B45D4-3AF6-44E1-A189-4DF948847BC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767160" y="3646275"/>
            <a:ext cx="1929217" cy="288976"/>
          </a:xfrm>
          <a:prstGeom prst="rect">
            <a:avLst/>
          </a:prstGeom>
        </p:spPr>
      </p:pic>
      <p:pic>
        <p:nvPicPr>
          <p:cNvPr id="47" name="Imagen 46" descr="Imagen que contiene persona, hombre, interior, pared&#10;&#10;Descripción generada automáticamente">
            <a:extLst>
              <a:ext uri="{FF2B5EF4-FFF2-40B4-BE49-F238E27FC236}">
                <a16:creationId xmlns:a16="http://schemas.microsoft.com/office/drawing/2014/main" id="{220BF8DE-2DB1-48F6-8490-F8B727EF2B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559" y="3578324"/>
            <a:ext cx="1551453" cy="1125283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48E568FF-7D73-4742-A342-E787B8FE72E7}"/>
              </a:ext>
            </a:extLst>
          </p:cNvPr>
          <p:cNvSpPr txBox="1"/>
          <p:nvPr/>
        </p:nvSpPr>
        <p:spPr>
          <a:xfrm>
            <a:off x="10286888" y="4765668"/>
            <a:ext cx="1639824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1400" dirty="0"/>
              <a:t>Urgente/preferente</a:t>
            </a:r>
          </a:p>
        </p:txBody>
      </p:sp>
      <p:pic>
        <p:nvPicPr>
          <p:cNvPr id="48" name="Imagen 47">
            <a:extLst>
              <a:ext uri="{FF2B5EF4-FFF2-40B4-BE49-F238E27FC236}">
                <a16:creationId xmlns:a16="http://schemas.microsoft.com/office/drawing/2014/main" id="{83688944-BA7C-4EBB-B35A-50E9E732702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18134" y="5684586"/>
            <a:ext cx="686445" cy="700454"/>
          </a:xfrm>
          <a:prstGeom prst="rect">
            <a:avLst/>
          </a:prstGeom>
        </p:spPr>
      </p:pic>
      <p:sp>
        <p:nvSpPr>
          <p:cNvPr id="49" name="CuadroTexto 48">
            <a:extLst>
              <a:ext uri="{FF2B5EF4-FFF2-40B4-BE49-F238E27FC236}">
                <a16:creationId xmlns:a16="http://schemas.microsoft.com/office/drawing/2014/main" id="{94E74F86-7FC7-4DDD-8527-2BAE79F16249}"/>
              </a:ext>
            </a:extLst>
          </p:cNvPr>
          <p:cNvSpPr txBox="1"/>
          <p:nvPr/>
        </p:nvSpPr>
        <p:spPr>
          <a:xfrm>
            <a:off x="6702178" y="5839973"/>
            <a:ext cx="2272288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dirty="0"/>
              <a:t>Persistencia síntomas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75393CE0-D8CF-41F8-A0E7-D664146C03B7}"/>
              </a:ext>
            </a:extLst>
          </p:cNvPr>
          <p:cNvSpPr txBox="1"/>
          <p:nvPr/>
        </p:nvSpPr>
        <p:spPr>
          <a:xfrm>
            <a:off x="9118792" y="5835298"/>
            <a:ext cx="253586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dirty="0"/>
              <a:t>Colonoscopia ordinaria</a:t>
            </a: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C59E048E-2A74-4B3C-8A9A-79BE057913E1}"/>
              </a:ext>
            </a:extLst>
          </p:cNvPr>
          <p:cNvSpPr/>
          <p:nvPr/>
        </p:nvSpPr>
        <p:spPr>
          <a:xfrm rot="19392598">
            <a:off x="524261" y="3619615"/>
            <a:ext cx="3136136" cy="5691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ASINTOMÁTICO</a:t>
            </a:r>
          </a:p>
        </p:txBody>
      </p:sp>
      <p:sp>
        <p:nvSpPr>
          <p:cNvPr id="51" name="Rectángulo 50">
            <a:extLst>
              <a:ext uri="{FF2B5EF4-FFF2-40B4-BE49-F238E27FC236}">
                <a16:creationId xmlns:a16="http://schemas.microsoft.com/office/drawing/2014/main" id="{287AAC87-C071-4588-B970-0F94FD3F47B0}"/>
              </a:ext>
            </a:extLst>
          </p:cNvPr>
          <p:cNvSpPr/>
          <p:nvPr/>
        </p:nvSpPr>
        <p:spPr>
          <a:xfrm rot="19392598">
            <a:off x="7174563" y="3352086"/>
            <a:ext cx="3136136" cy="569197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SINTOMÁTICO</a:t>
            </a:r>
          </a:p>
        </p:txBody>
      </p:sp>
    </p:spTree>
    <p:extLst>
      <p:ext uri="{BB962C8B-B14F-4D97-AF65-F5344CB8AC3E}">
        <p14:creationId xmlns:p14="http://schemas.microsoft.com/office/powerpoint/2010/main" val="108675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25" grpId="0"/>
      <p:bldP spid="1029" grpId="0"/>
      <p:bldP spid="19" grpId="0" animBg="1"/>
      <p:bldP spid="20" grpId="0" animBg="1"/>
      <p:bldP spid="22" grpId="0" animBg="1"/>
      <p:bldP spid="49" grpId="0" animBg="1"/>
      <p:bldP spid="50" grpId="0" animBg="1"/>
      <p:bldP spid="27" grpId="0" animBg="1"/>
      <p:bldP spid="5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41D777-E1E4-462A-A294-08EEE0ACA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164" y="175847"/>
            <a:ext cx="10329672" cy="907365"/>
          </a:xfrm>
        </p:spPr>
        <p:txBody>
          <a:bodyPr>
            <a:normAutofit/>
          </a:bodyPr>
          <a:lstStyle/>
          <a:p>
            <a:pPr algn="ctr"/>
            <a:r>
              <a:rPr lang="es-ES" sz="4800" b="1" dirty="0"/>
              <a:t>2ª visita tras estudios complementarios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91BA099-A1EE-4EB2-8E0E-9AA2C38A2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1588"/>
            <a:ext cx="10515600" cy="1205963"/>
          </a:xfrm>
        </p:spPr>
        <p:txBody>
          <a:bodyPr>
            <a:normAutofit lnSpcReduction="10000"/>
          </a:bodyPr>
          <a:lstStyle/>
          <a:p>
            <a:r>
              <a:rPr lang="es-ES" b="1" dirty="0"/>
              <a:t>9.103 e-consulta sospecha de CA colon no indicada en la vía rápida</a:t>
            </a:r>
          </a:p>
          <a:p>
            <a:pPr lvl="1"/>
            <a:r>
              <a:rPr lang="es-ES" dirty="0"/>
              <a:t>En una semana se programa la respuesta a la e-consulta.</a:t>
            </a:r>
          </a:p>
          <a:p>
            <a:pPr lvl="1"/>
            <a:r>
              <a:rPr lang="es-ES" dirty="0"/>
              <a:t>Cito a Secundino para conocer la respuesta de Digestivo a la e-consulta.</a:t>
            </a:r>
          </a:p>
          <a:p>
            <a:pPr lvl="1"/>
            <a:endParaRPr lang="es-ES" dirty="0"/>
          </a:p>
          <a:p>
            <a:pPr lvl="1"/>
            <a:endParaRPr lang="es-ES" dirty="0"/>
          </a:p>
          <a:p>
            <a:pPr lvl="1"/>
            <a:endParaRPr lang="es-ES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6D56BA03-ADE5-450C-AF84-65D77BEB30E7}"/>
              </a:ext>
            </a:extLst>
          </p:cNvPr>
          <p:cNvSpPr txBox="1">
            <a:spLocks/>
          </p:cNvSpPr>
          <p:nvPr/>
        </p:nvSpPr>
        <p:spPr>
          <a:xfrm>
            <a:off x="838200" y="2295550"/>
            <a:ext cx="10329672" cy="1045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4800" b="1" dirty="0"/>
              <a:t>3ª visita de Secundino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0919F1D-DA1A-4778-A298-A59B753F85F9}"/>
              </a:ext>
            </a:extLst>
          </p:cNvPr>
          <p:cNvSpPr txBox="1"/>
          <p:nvPr/>
        </p:nvSpPr>
        <p:spPr>
          <a:xfrm>
            <a:off x="1239128" y="3280121"/>
            <a:ext cx="101146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/>
              <a:t>Desde digestivo se indica directamente una colonoscopia.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/>
              <a:t>Aparece en el buzón de peticiones como una prioridad normal.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/>
              <a:t>Llamo a admisión y me dicen que le avisarán vía telefónica del día de la cita.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1587E99-BBA2-4249-B012-2411A5B8D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2054" y="4717310"/>
            <a:ext cx="8267700" cy="857250"/>
          </a:xfrm>
          <a:prstGeom prst="rect">
            <a:avLst/>
          </a:prstGeom>
        </p:spPr>
      </p:pic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E9E5012C-31F8-4406-9AB0-9E6447212AB4}"/>
              </a:ext>
            </a:extLst>
          </p:cNvPr>
          <p:cNvCxnSpPr/>
          <p:nvPr/>
        </p:nvCxnSpPr>
        <p:spPr>
          <a:xfrm flipV="1">
            <a:off x="3882683" y="5574560"/>
            <a:ext cx="0" cy="678529"/>
          </a:xfrm>
          <a:prstGeom prst="straightConnector1">
            <a:avLst/>
          </a:prstGeom>
          <a:ln w="349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2CBDC782-33FE-4D8E-A421-223153711282}"/>
              </a:ext>
            </a:extLst>
          </p:cNvPr>
          <p:cNvCxnSpPr/>
          <p:nvPr/>
        </p:nvCxnSpPr>
        <p:spPr>
          <a:xfrm flipV="1">
            <a:off x="11257319" y="5574560"/>
            <a:ext cx="0" cy="678529"/>
          </a:xfrm>
          <a:prstGeom prst="straightConnector1">
            <a:avLst/>
          </a:prstGeom>
          <a:ln w="349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33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41D777-E1E4-462A-A294-08EEE0ACA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164" y="175847"/>
            <a:ext cx="10329672" cy="907365"/>
          </a:xfrm>
        </p:spPr>
        <p:txBody>
          <a:bodyPr>
            <a:normAutofit/>
          </a:bodyPr>
          <a:lstStyle/>
          <a:p>
            <a:pPr algn="ctr"/>
            <a:r>
              <a:rPr lang="es-ES" sz="4800" b="1" dirty="0"/>
              <a:t>2ª visita tras estudios complementarios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91BA099-A1EE-4EB2-8E0E-9AA2C38A2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1588"/>
            <a:ext cx="10515600" cy="1205963"/>
          </a:xfrm>
        </p:spPr>
        <p:txBody>
          <a:bodyPr>
            <a:normAutofit lnSpcReduction="10000"/>
          </a:bodyPr>
          <a:lstStyle/>
          <a:p>
            <a:r>
              <a:rPr lang="es-ES" b="1" dirty="0"/>
              <a:t>9.103 e-consulta sospecha de CA colon no indicada en la vía rápida</a:t>
            </a:r>
          </a:p>
          <a:p>
            <a:pPr lvl="1"/>
            <a:r>
              <a:rPr lang="es-ES" dirty="0"/>
              <a:t>En una semana se programa la respuesta a la e-consulta.</a:t>
            </a:r>
          </a:p>
          <a:p>
            <a:pPr lvl="1"/>
            <a:r>
              <a:rPr lang="es-ES" dirty="0"/>
              <a:t>Cito a Secundino para conocer la respuesta de Digestivo a la e-consulta</a:t>
            </a:r>
          </a:p>
          <a:p>
            <a:pPr lvl="1"/>
            <a:endParaRPr lang="es-ES" dirty="0"/>
          </a:p>
          <a:p>
            <a:pPr lvl="1"/>
            <a:endParaRPr lang="es-ES" dirty="0"/>
          </a:p>
          <a:p>
            <a:pPr lvl="1"/>
            <a:endParaRPr lang="es-ES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6D56BA03-ADE5-450C-AF84-65D77BEB30E7}"/>
              </a:ext>
            </a:extLst>
          </p:cNvPr>
          <p:cNvSpPr txBox="1">
            <a:spLocks/>
          </p:cNvSpPr>
          <p:nvPr/>
        </p:nvSpPr>
        <p:spPr>
          <a:xfrm>
            <a:off x="838200" y="2295550"/>
            <a:ext cx="10329672" cy="1045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4800" b="1" dirty="0"/>
              <a:t>3ª visita de Secundino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0919F1D-DA1A-4778-A298-A59B753F85F9}"/>
              </a:ext>
            </a:extLst>
          </p:cNvPr>
          <p:cNvSpPr txBox="1"/>
          <p:nvPr/>
        </p:nvSpPr>
        <p:spPr>
          <a:xfrm>
            <a:off x="1239128" y="3280121"/>
            <a:ext cx="101146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/>
              <a:t>Desde digestivo se indica directamente una colonoscopia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/>
              <a:t>Aparece en el buzón de peticiones como una prioridad normal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/>
              <a:t>Llamo a admisión y me dicen que le avisarán vía telefónica del día de la cita.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1587E99-BBA2-4249-B012-2411A5B8DF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2054" y="4717310"/>
            <a:ext cx="8267700" cy="857250"/>
          </a:xfrm>
          <a:prstGeom prst="rect">
            <a:avLst/>
          </a:prstGeom>
        </p:spPr>
      </p:pic>
      <p:pic>
        <p:nvPicPr>
          <p:cNvPr id="8" name="House 2">
            <a:hlinkClick r:id="" action="ppaction://media"/>
            <a:extLst>
              <a:ext uri="{FF2B5EF4-FFF2-40B4-BE49-F238E27FC236}">
                <a16:creationId xmlns:a16="http://schemas.microsoft.com/office/drawing/2014/main" id="{B66929BC-3A66-42B6-B5F8-5DCAD8F482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5534" y="4642320"/>
            <a:ext cx="2914356" cy="1864479"/>
          </a:xfrm>
          <a:prstGeom prst="rect">
            <a:avLst/>
          </a:prstGeom>
        </p:spPr>
      </p:pic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45241FA8-37C7-40A4-9FBF-94AEC1CE3231}"/>
              </a:ext>
            </a:extLst>
          </p:cNvPr>
          <p:cNvCxnSpPr/>
          <p:nvPr/>
        </p:nvCxnSpPr>
        <p:spPr>
          <a:xfrm flipV="1">
            <a:off x="3882683" y="5574560"/>
            <a:ext cx="0" cy="678529"/>
          </a:xfrm>
          <a:prstGeom prst="straightConnector1">
            <a:avLst/>
          </a:prstGeom>
          <a:ln w="349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7E0C1793-1778-4AA7-BB41-5FBD275B7C78}"/>
              </a:ext>
            </a:extLst>
          </p:cNvPr>
          <p:cNvCxnSpPr/>
          <p:nvPr/>
        </p:nvCxnSpPr>
        <p:spPr>
          <a:xfrm flipV="1">
            <a:off x="11260836" y="5574560"/>
            <a:ext cx="0" cy="678529"/>
          </a:xfrm>
          <a:prstGeom prst="straightConnector1">
            <a:avLst/>
          </a:prstGeom>
          <a:ln w="349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796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168B6B-3AED-46E8-9C9B-CDC2D5610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71306"/>
          </a:xfrm>
        </p:spPr>
        <p:txBody>
          <a:bodyPr/>
          <a:lstStyle/>
          <a:p>
            <a:pPr algn="ctr"/>
            <a:r>
              <a:rPr lang="es-ES" b="1" dirty="0"/>
              <a:t>4ª visita de Secundino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628DC61-6E80-4511-B643-F020EA28A7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2174"/>
            <a:ext cx="10515600" cy="4351338"/>
          </a:xfrm>
        </p:spPr>
        <p:txBody>
          <a:bodyPr/>
          <a:lstStyle/>
          <a:p>
            <a:r>
              <a:rPr lang="es-ES" sz="2400" dirty="0"/>
              <a:t>Secundino recibe una llamada en su domicilio, tiene cita para la colonoscopia en una semana.</a:t>
            </a:r>
          </a:p>
          <a:p>
            <a:r>
              <a:rPr lang="es-ES" sz="2400" dirty="0"/>
              <a:t>Le indican suspender el anticoagulante 3 días antes y que acuda al médico de familia para que le prescriba unas inyecciones que se tiene que poner.</a:t>
            </a:r>
          </a:p>
          <a:p>
            <a:r>
              <a:rPr lang="es-ES" sz="2400" dirty="0"/>
              <a:t>Reviso IANUS y no hay absolutamente ninguna indicación por escrito en la historia clínica de las indicaciones dadas a Secundino sobre como manejar el anticoagulante.</a:t>
            </a:r>
          </a:p>
          <a:p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02147CF-0FFA-470B-A8DB-6CCE4158E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275629" y="5099030"/>
            <a:ext cx="1074093" cy="149815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CAFE714-A91E-4C40-946A-0A92DA1D8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030" y="5182579"/>
            <a:ext cx="1288279" cy="1472670"/>
          </a:xfrm>
          <a:prstGeom prst="rect">
            <a:avLst/>
          </a:prstGeom>
        </p:spPr>
      </p:pic>
      <p:pic>
        <p:nvPicPr>
          <p:cNvPr id="1026" name="Picture 2" descr="Resultado de imagen de interrogante">
            <a:extLst>
              <a:ext uri="{FF2B5EF4-FFF2-40B4-BE49-F238E27FC236}">
                <a16:creationId xmlns:a16="http://schemas.microsoft.com/office/drawing/2014/main" id="{31E7543C-6F4C-4F61-9C0A-7D4C675CA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599" y="4855950"/>
            <a:ext cx="1280132" cy="188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BE15016-6CD9-4877-8B02-92ACE513B7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2653" y="5169835"/>
            <a:ext cx="1472670" cy="147267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24B7BC2-2BA3-4C89-B80F-6EE3523272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2358" y="5099030"/>
            <a:ext cx="1280132" cy="156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62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85F81452-50CC-4569-934F-E01E1BD7FF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259" y="3048000"/>
            <a:ext cx="2535598" cy="190390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D514649-BC0E-47E5-94A9-63CCAD8D6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671" y="5023525"/>
            <a:ext cx="2275450" cy="173080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4842195-E530-45CC-A15D-E964048431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259" y="985161"/>
            <a:ext cx="2535598" cy="199121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4DBFF1A-D6F8-46A4-9067-744B9DAF23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1950" y="2113798"/>
            <a:ext cx="2687038" cy="263040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F643B4E-1EF6-42D5-97C6-4AF95BBB9E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3081" y="2608685"/>
            <a:ext cx="2337503" cy="192343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6C5054F-F511-451A-AE14-4AA39D86B6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3035" y="4871537"/>
            <a:ext cx="2687039" cy="203478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5E56D9D-8302-40D9-9F9C-438022BB02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333" y="158536"/>
            <a:ext cx="2723702" cy="77512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D87FA7A-DD94-4E4D-8183-3F366DE180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44212" y="269389"/>
            <a:ext cx="3304356" cy="242699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610CBAF-62E8-485A-A637-F9B405FE7A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53081" y="269389"/>
            <a:ext cx="2411838" cy="212024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08D47379-68B7-4739-A0F3-4BF400F1A17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67558" y="158536"/>
            <a:ext cx="2224849" cy="173043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3C6FAA6-2371-4E21-987D-F1E45C67167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53081" y="4751169"/>
            <a:ext cx="2337503" cy="1856569"/>
          </a:xfrm>
          <a:prstGeom prst="rect">
            <a:avLst/>
          </a:prstGeom>
        </p:spPr>
      </p:pic>
      <p:pic>
        <p:nvPicPr>
          <p:cNvPr id="17" name="Imagen 16" descr="Imagen que contiene sentado, interior, mesa&#10;&#10;Descripción generada automáticamente">
            <a:extLst>
              <a:ext uri="{FF2B5EF4-FFF2-40B4-BE49-F238E27FC236}">
                <a16:creationId xmlns:a16="http://schemas.microsoft.com/office/drawing/2014/main" id="{60AAB6E9-419D-4780-8B1F-82BAFA22A0F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903" y="3522606"/>
            <a:ext cx="2296974" cy="269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269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7898C43C-3102-4088-A5CE-942E37DB79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35708" y="1333500"/>
            <a:ext cx="3419475" cy="4191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29B9C1E-3924-4788-8F92-DEB183B9F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5419" y="191384"/>
            <a:ext cx="1877483" cy="108033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10D5AB4-F3CA-4321-AAF3-4B3126462D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1920" y="1399069"/>
            <a:ext cx="2988755" cy="74547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FA95ACF-0DCB-433D-9C00-BBC89D6FC5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7256" y="50745"/>
            <a:ext cx="1910983" cy="109455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D40CC7B-A534-433C-8295-879371C866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0714" y="5867441"/>
            <a:ext cx="2419086" cy="78519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FE8FCEF-3BC3-4356-955E-7DE1B5A711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2201" y="5832350"/>
            <a:ext cx="2236382" cy="87977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E2D8EA6-C4BD-40E2-A421-FE9F00AC44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33748" y="5809414"/>
            <a:ext cx="2236381" cy="95123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F1EE8EC-68E3-4242-8842-F202BABE58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99596" y="4632320"/>
            <a:ext cx="1910984" cy="83860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EB32905E-0860-45F4-9F98-7FADB5BA4C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2456" y="6014406"/>
            <a:ext cx="1717650" cy="75520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EBD35F8-958B-45DA-9510-839B47D00B6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66898" y="1311199"/>
            <a:ext cx="2933700" cy="847725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306337A-2AD1-43E5-A050-09D92402080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29422" y="2274923"/>
            <a:ext cx="1831253" cy="804241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40AFB8B2-A83B-468D-ACD3-12817196F9A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659" y="396481"/>
            <a:ext cx="1717650" cy="670144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E10D5565-5B3D-4FD4-9159-4384BAEBF51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67480" y="2374405"/>
            <a:ext cx="2424271" cy="853212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E420E220-9815-4275-A303-1303CF06BCE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73900" y="3192790"/>
            <a:ext cx="2295240" cy="947045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63F34A18-28B8-4EAE-BDC3-6C6512671FB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367480" y="3380645"/>
            <a:ext cx="1943100" cy="1119188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7668AEAB-8D19-442E-B56D-994E60A4667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36741" y="5945478"/>
            <a:ext cx="2295240" cy="629117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04840EC9-2DED-47CB-8375-DEA5C2479E5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8321" y="3156980"/>
            <a:ext cx="2131901" cy="847724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520AF9CE-68AE-44D2-98BF-49E621BC9D4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5330" y="5119952"/>
            <a:ext cx="2131902" cy="809095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8D823357-A55F-4520-A723-206E2E51A86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02035" y="4080040"/>
            <a:ext cx="1925255" cy="910956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A516939C-9852-49B5-8976-DF88161C27B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537206" y="4253461"/>
            <a:ext cx="1426806" cy="994598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3C7B00C0-3E65-46B1-A42D-BE7F522FB1A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804148" y="24118"/>
            <a:ext cx="1372542" cy="1277741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AA9C0388-6F7A-4829-A9A9-CA2D85EC102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964012" y="170344"/>
            <a:ext cx="1717650" cy="971073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D8D3EB25-8A4D-46C9-94F4-2F91782FEC3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299176" y="288990"/>
            <a:ext cx="2196970" cy="74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726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168B6B-3AED-46E8-9C9B-CDC2D5610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2050"/>
            <a:ext cx="10515600" cy="744007"/>
          </a:xfrm>
        </p:spPr>
        <p:txBody>
          <a:bodyPr/>
          <a:lstStyle/>
          <a:p>
            <a:pPr algn="ctr"/>
            <a:r>
              <a:rPr lang="es-ES" b="1" dirty="0"/>
              <a:t>4ª visita de Secundino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628DC61-6E80-4511-B643-F020EA28A7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06056"/>
            <a:ext cx="10515600" cy="5691691"/>
          </a:xfrm>
        </p:spPr>
        <p:txBody>
          <a:bodyPr/>
          <a:lstStyle/>
          <a:p>
            <a:r>
              <a:rPr lang="es-ES" b="1" i="1" dirty="0"/>
              <a:t>¿Qué recomendaciones se siguen actualmente desde el Servicio de Digestivo?</a:t>
            </a:r>
          </a:p>
          <a:p>
            <a:pPr lvl="1"/>
            <a:r>
              <a:rPr lang="es-ES" b="1" dirty="0"/>
              <a:t>Protocolo del cribado:</a:t>
            </a:r>
          </a:p>
          <a:p>
            <a:pPr lvl="2"/>
            <a:r>
              <a:rPr lang="es-ES" dirty="0"/>
              <a:t>Todas las colonoscopias serán consideradas como de </a:t>
            </a:r>
            <a:r>
              <a:rPr lang="es-ES" b="1" dirty="0"/>
              <a:t>alto riesgo de sangrado </a:t>
            </a:r>
            <a:r>
              <a:rPr lang="es-ES" dirty="0"/>
              <a:t>(por la posibilidad de polipectomía)</a:t>
            </a:r>
          </a:p>
          <a:p>
            <a:pPr lvl="2"/>
            <a:r>
              <a:rPr lang="es-ES" dirty="0"/>
              <a:t>Estratificación del riesgo tromboembólico:</a:t>
            </a:r>
          </a:p>
          <a:p>
            <a:pPr lvl="2"/>
            <a:r>
              <a:rPr lang="es-ES" dirty="0"/>
              <a:t>Recomendaciones:</a:t>
            </a:r>
          </a:p>
          <a:p>
            <a:pPr lvl="2"/>
            <a:endParaRPr lang="es-ES" dirty="0"/>
          </a:p>
          <a:p>
            <a:pPr lvl="2"/>
            <a:endParaRPr lang="es-ES" dirty="0"/>
          </a:p>
          <a:p>
            <a:pPr lvl="2"/>
            <a:endParaRPr lang="es-ES" dirty="0"/>
          </a:p>
          <a:p>
            <a:pPr lvl="2"/>
            <a:endParaRPr lang="es-ES" dirty="0"/>
          </a:p>
          <a:p>
            <a:pPr lvl="2"/>
            <a:endParaRPr lang="es-ES" dirty="0"/>
          </a:p>
          <a:p>
            <a:r>
              <a:rPr lang="es-ES" b="1" i="1" dirty="0"/>
              <a:t>¿Quién da las indicaciones?</a:t>
            </a:r>
          </a:p>
          <a:p>
            <a:r>
              <a:rPr lang="es-ES" b="1" i="1" dirty="0"/>
              <a:t>¿Por qué no consta en IANUS?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9589AC8-850D-40E4-A6C3-C7C99884B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7429" y="2655015"/>
            <a:ext cx="4553437" cy="376153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804002D-1EF6-4312-B3A5-16327B2A6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458" y="3157143"/>
            <a:ext cx="6663267" cy="335000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512C3F3-3B44-418D-A452-DEF51732D7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6868" y="3565260"/>
            <a:ext cx="10334625" cy="15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80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3F4103-D26C-4502-A1D8-537B680BC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¿Cuándo suspender la anticoagulación?	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66BD38C-63B7-4DA5-8B9A-4FEDED02FD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6475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ES" dirty="0"/>
              <a:t>Que determina cuando suspender la anticoagulación: </a:t>
            </a:r>
          </a:p>
          <a:p>
            <a:r>
              <a:rPr lang="es-ES" dirty="0"/>
              <a:t>La </a:t>
            </a:r>
            <a:r>
              <a:rPr lang="es-ES" b="1" dirty="0"/>
              <a:t>vía de eliminación:</a:t>
            </a:r>
          </a:p>
          <a:p>
            <a:pPr lvl="1"/>
            <a:r>
              <a:rPr lang="es-ES" b="1" dirty="0"/>
              <a:t>AVK</a:t>
            </a:r>
            <a:r>
              <a:rPr lang="es-ES" dirty="0"/>
              <a:t> presentan un metabolismo predominantemente hepático y mínimamente renal. Se recomienda (en general) suspender: </a:t>
            </a:r>
          </a:p>
          <a:p>
            <a:pPr lvl="2"/>
            <a:r>
              <a:rPr lang="es-ES" dirty="0"/>
              <a:t>Acenocumarol: 3 días antes</a:t>
            </a:r>
          </a:p>
          <a:p>
            <a:pPr lvl="2"/>
            <a:r>
              <a:rPr lang="es-ES" dirty="0"/>
              <a:t>Warfarina: 5 días antes.</a:t>
            </a:r>
          </a:p>
          <a:p>
            <a:pPr lvl="1"/>
            <a:r>
              <a:rPr lang="es-ES" b="1" dirty="0"/>
              <a:t>ACOD</a:t>
            </a:r>
            <a:r>
              <a:rPr lang="es-ES" dirty="0"/>
              <a:t> tienen una farmacocinética predecible dependiente de la función renal. La decisión de cuándo interrumpir depende de:</a:t>
            </a:r>
          </a:p>
          <a:p>
            <a:pPr lvl="2"/>
            <a:r>
              <a:rPr lang="es-ES" dirty="0"/>
              <a:t>El valor del aclaramiento de creatinina.</a:t>
            </a:r>
          </a:p>
          <a:p>
            <a:pPr lvl="2"/>
            <a:r>
              <a:rPr lang="es-ES" dirty="0"/>
              <a:t>El riesgo hemorrágico de la intervención.</a:t>
            </a:r>
          </a:p>
          <a:p>
            <a:r>
              <a:rPr lang="es-ES" dirty="0"/>
              <a:t>El </a:t>
            </a:r>
            <a:r>
              <a:rPr lang="es-ES" b="1" dirty="0"/>
              <a:t>riesgo trombótico del paciente.</a:t>
            </a:r>
          </a:p>
          <a:p>
            <a:r>
              <a:rPr lang="es-ES" dirty="0"/>
              <a:t>El </a:t>
            </a:r>
            <a:r>
              <a:rPr lang="es-ES" b="1" dirty="0"/>
              <a:t>riesgo hemorrágico del procedimiento.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BE79924B-FDB6-444D-B749-985D8EEA3BCE}"/>
              </a:ext>
            </a:extLst>
          </p:cNvPr>
          <p:cNvSpPr/>
          <p:nvPr/>
        </p:nvSpPr>
        <p:spPr>
          <a:xfrm>
            <a:off x="83820" y="6596390"/>
            <a:ext cx="1126998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100" dirty="0"/>
              <a:t>Vivas et al. </a:t>
            </a:r>
            <a:r>
              <a:rPr lang="es-ES" sz="1100" dirty="0">
                <a:latin typeface="AdvP4DF60E"/>
              </a:rPr>
              <a:t>Manejo perioperatorio y </a:t>
            </a:r>
            <a:r>
              <a:rPr lang="es-ES" sz="1100" dirty="0" err="1">
                <a:latin typeface="AdvP4DF60E"/>
              </a:rPr>
              <a:t>periprocedimiento</a:t>
            </a:r>
            <a:r>
              <a:rPr lang="es-ES" sz="1100" dirty="0">
                <a:latin typeface="AdvP4DF60E"/>
              </a:rPr>
              <a:t> del tratamiento antitrombótico: Documento de consenso. </a:t>
            </a:r>
            <a:r>
              <a:rPr lang="en-US" sz="1100" dirty="0"/>
              <a:t>Rev </a:t>
            </a:r>
            <a:r>
              <a:rPr lang="en-US" sz="1100" dirty="0" err="1"/>
              <a:t>Esp</a:t>
            </a:r>
            <a:r>
              <a:rPr lang="en-US" sz="1100" dirty="0"/>
              <a:t> </a:t>
            </a:r>
            <a:r>
              <a:rPr lang="en-US" sz="1100" dirty="0" err="1"/>
              <a:t>Cardiol</a:t>
            </a:r>
            <a:r>
              <a:rPr lang="en-US" sz="1100" dirty="0"/>
              <a:t>. 2018;71(7):553–564</a:t>
            </a:r>
            <a:endParaRPr lang="es-ES" sz="11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A3F5DD4-4EE4-4F4E-9C38-543B416F8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0207" y="116058"/>
            <a:ext cx="1216798" cy="94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6944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6744E0-1D30-42E2-80A2-7AE4757FC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Riesgo tromboembólico del paciente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9AAA81B-78AF-48B4-A70B-38598B843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2265"/>
            <a:ext cx="10515600" cy="4351338"/>
          </a:xfrm>
        </p:spPr>
        <p:txBody>
          <a:bodyPr>
            <a:normAutofit/>
          </a:bodyPr>
          <a:lstStyle/>
          <a:p>
            <a:r>
              <a:rPr lang="es-ES" sz="2000" dirty="0"/>
              <a:t>El riesgo tromboembólico por la afección que originó la anticoagulación se clasifica en alto, medio y bajo en función de la probabilidad de que se produzca un evento tromboembólico anual (tanto arterial como venoso).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D545D4F-67CC-4C04-979D-613BBC2C9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93329"/>
            <a:ext cx="12192000" cy="3118571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045BF933-E7F2-4322-B08B-7B32C4AC11AC}"/>
              </a:ext>
            </a:extLst>
          </p:cNvPr>
          <p:cNvSpPr/>
          <p:nvPr/>
        </p:nvSpPr>
        <p:spPr>
          <a:xfrm>
            <a:off x="79171" y="4113014"/>
            <a:ext cx="6655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/>
              <a:t>&gt; 10% 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34666B3E-A416-43CA-BA5E-17BB87DAEC07}"/>
              </a:ext>
            </a:extLst>
          </p:cNvPr>
          <p:cNvSpPr/>
          <p:nvPr/>
        </p:nvSpPr>
        <p:spPr>
          <a:xfrm>
            <a:off x="0" y="4971144"/>
            <a:ext cx="7617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/>
              <a:t>5 - 10% 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F99409ED-D846-4024-B5B6-7AE9D1EB3ECF}"/>
              </a:ext>
            </a:extLst>
          </p:cNvPr>
          <p:cNvSpPr/>
          <p:nvPr/>
        </p:nvSpPr>
        <p:spPr>
          <a:xfrm>
            <a:off x="109628" y="5942568"/>
            <a:ext cx="5341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/>
              <a:t>&lt; 5%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D431455C-73EC-45C1-837A-E73E9F0D230E}"/>
              </a:ext>
            </a:extLst>
          </p:cNvPr>
          <p:cNvSpPr/>
          <p:nvPr/>
        </p:nvSpPr>
        <p:spPr>
          <a:xfrm>
            <a:off x="4724400" y="3543300"/>
            <a:ext cx="2415540" cy="2707045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2F4F44DD-D21E-47EC-A620-E7084EC2F326}"/>
              </a:ext>
            </a:extLst>
          </p:cNvPr>
          <p:cNvSpPr/>
          <p:nvPr/>
        </p:nvSpPr>
        <p:spPr>
          <a:xfrm>
            <a:off x="83820" y="6596390"/>
            <a:ext cx="1126998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100" dirty="0"/>
              <a:t>Vivas et al. </a:t>
            </a:r>
            <a:r>
              <a:rPr lang="es-ES" sz="1100" dirty="0">
                <a:latin typeface="AdvP4DF60E"/>
              </a:rPr>
              <a:t>Manejo perioperatorio y </a:t>
            </a:r>
            <a:r>
              <a:rPr lang="es-ES" sz="1100" dirty="0" err="1">
                <a:latin typeface="AdvP4DF60E"/>
              </a:rPr>
              <a:t>periprocedimiento</a:t>
            </a:r>
            <a:r>
              <a:rPr lang="es-ES" sz="1100" dirty="0">
                <a:latin typeface="AdvP4DF60E"/>
              </a:rPr>
              <a:t> del tratamiento antitrombótico: Documento de consenso. </a:t>
            </a:r>
            <a:r>
              <a:rPr lang="en-US" sz="1100" dirty="0"/>
              <a:t>Rev </a:t>
            </a:r>
            <a:r>
              <a:rPr lang="en-US" sz="1100" dirty="0" err="1"/>
              <a:t>Esp</a:t>
            </a:r>
            <a:r>
              <a:rPr lang="en-US" sz="1100" dirty="0"/>
              <a:t> </a:t>
            </a:r>
            <a:r>
              <a:rPr lang="en-US" sz="1100" dirty="0" err="1"/>
              <a:t>Cardiol</a:t>
            </a:r>
            <a:r>
              <a:rPr lang="en-US" sz="1100" dirty="0"/>
              <a:t>. 2018;71(7):553–564</a:t>
            </a:r>
            <a:endParaRPr lang="es-ES" sz="1100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B632B788-8D16-41FE-9ED5-8B1CE3C74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0207" y="116058"/>
            <a:ext cx="1216798" cy="94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25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7E8121-2DAE-43A9-842F-A71F08D4C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Riesgo hemorrágico del procedimiento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D8EC4BF-EAB3-4408-8293-CABBA9583D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b="1" dirty="0"/>
              <a:t>Riesgo hemorrágico bajo:</a:t>
            </a:r>
          </a:p>
          <a:p>
            <a:pPr lvl="1"/>
            <a:r>
              <a:rPr lang="es-ES" dirty="0"/>
              <a:t>Intervenciones en que la hemostasia se puede conseguir adecuadamente, una posible hemorragia no supone un riesgo vital para el paciente ni compromete el resultado de la cirugía y no requiere transfusión. </a:t>
            </a:r>
          </a:p>
          <a:p>
            <a:r>
              <a:rPr lang="es-ES" b="1" dirty="0"/>
              <a:t>Riesgo hemorrágico moderado:</a:t>
            </a:r>
          </a:p>
          <a:p>
            <a:pPr lvl="1"/>
            <a:r>
              <a:rPr lang="es-ES" dirty="0"/>
              <a:t>Procedimientos en los que la hemostasia quirúrgica puede ser difícil y la hemorragia aumenta la necesidad de transfusión o reintervención. </a:t>
            </a:r>
          </a:p>
          <a:p>
            <a:r>
              <a:rPr lang="es-ES" b="1" dirty="0"/>
              <a:t>Riesgo hemorrágico alto: </a:t>
            </a:r>
          </a:p>
          <a:p>
            <a:pPr lvl="1"/>
            <a:r>
              <a:rPr lang="es-ES" dirty="0"/>
              <a:t>La hemorragia perioperatoria puede comprometer la vida del paciente o el resultado de la cirugía.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DA8C6301-5352-43BA-AC89-935A000361A0}"/>
              </a:ext>
            </a:extLst>
          </p:cNvPr>
          <p:cNvSpPr/>
          <p:nvPr/>
        </p:nvSpPr>
        <p:spPr>
          <a:xfrm>
            <a:off x="83820" y="6596390"/>
            <a:ext cx="1126998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100" dirty="0"/>
              <a:t>Vivas et al. </a:t>
            </a:r>
            <a:r>
              <a:rPr lang="es-ES" sz="1100" dirty="0">
                <a:latin typeface="AdvP4DF60E"/>
              </a:rPr>
              <a:t>Manejo perioperatorio y </a:t>
            </a:r>
            <a:r>
              <a:rPr lang="es-ES" sz="1100" dirty="0" err="1">
                <a:latin typeface="AdvP4DF60E"/>
              </a:rPr>
              <a:t>periprocedimiento</a:t>
            </a:r>
            <a:r>
              <a:rPr lang="es-ES" sz="1100" dirty="0">
                <a:latin typeface="AdvP4DF60E"/>
              </a:rPr>
              <a:t> del tratamiento antitrombótico: Documento de consenso. </a:t>
            </a:r>
            <a:r>
              <a:rPr lang="en-US" sz="1100" dirty="0"/>
              <a:t>Rev </a:t>
            </a:r>
            <a:r>
              <a:rPr lang="en-US" sz="1100" dirty="0" err="1"/>
              <a:t>Esp</a:t>
            </a:r>
            <a:r>
              <a:rPr lang="en-US" sz="1100" dirty="0"/>
              <a:t> </a:t>
            </a:r>
            <a:r>
              <a:rPr lang="en-US" sz="1100" dirty="0" err="1"/>
              <a:t>Cardiol</a:t>
            </a:r>
            <a:r>
              <a:rPr lang="en-US" sz="1100" dirty="0"/>
              <a:t>. 2018;71(7):553–564</a:t>
            </a:r>
            <a:endParaRPr lang="es-ES" sz="11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27AEA06-C92E-4A73-8C5A-595A10383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0207" y="116058"/>
            <a:ext cx="1216798" cy="94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2152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7E8121-2DAE-43A9-842F-A71F08D4C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/>
              <a:t>Riesgo hemorrágico del procedimiento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4BE97992-8061-45EB-9A4E-74AC502971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8575" y="1567120"/>
            <a:ext cx="9024605" cy="485654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9CF47B6B-79E7-44B3-BC7E-96E5CC1AAE8A}"/>
              </a:ext>
            </a:extLst>
          </p:cNvPr>
          <p:cNvSpPr/>
          <p:nvPr/>
        </p:nvSpPr>
        <p:spPr>
          <a:xfrm>
            <a:off x="2720340" y="2560320"/>
            <a:ext cx="2125980" cy="518160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16CF2E7C-4712-48F7-8217-67CE67553B41}"/>
              </a:ext>
            </a:extLst>
          </p:cNvPr>
          <p:cNvSpPr/>
          <p:nvPr/>
        </p:nvSpPr>
        <p:spPr>
          <a:xfrm>
            <a:off x="7589520" y="2560320"/>
            <a:ext cx="982980" cy="220980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F5E90796-D713-48E1-8307-CE39E98CAC1C}"/>
              </a:ext>
            </a:extLst>
          </p:cNvPr>
          <p:cNvSpPr/>
          <p:nvPr/>
        </p:nvSpPr>
        <p:spPr>
          <a:xfrm>
            <a:off x="83820" y="6596390"/>
            <a:ext cx="1126998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100" dirty="0"/>
              <a:t>Vivas et al. </a:t>
            </a:r>
            <a:r>
              <a:rPr lang="es-ES" sz="1100" dirty="0">
                <a:latin typeface="AdvP4DF60E"/>
              </a:rPr>
              <a:t>Manejo perioperatorio y </a:t>
            </a:r>
            <a:r>
              <a:rPr lang="es-ES" sz="1100" dirty="0" err="1">
                <a:latin typeface="AdvP4DF60E"/>
              </a:rPr>
              <a:t>periprocedimiento</a:t>
            </a:r>
            <a:r>
              <a:rPr lang="es-ES" sz="1100" dirty="0">
                <a:latin typeface="AdvP4DF60E"/>
              </a:rPr>
              <a:t> del tratamiento antitrombótico: Documento de consenso. </a:t>
            </a:r>
            <a:r>
              <a:rPr lang="en-US" sz="1100" dirty="0"/>
              <a:t>Rev </a:t>
            </a:r>
            <a:r>
              <a:rPr lang="en-US" sz="1100" dirty="0" err="1"/>
              <a:t>Esp</a:t>
            </a:r>
            <a:r>
              <a:rPr lang="en-US" sz="1100" dirty="0"/>
              <a:t> </a:t>
            </a:r>
            <a:r>
              <a:rPr lang="en-US" sz="1100" dirty="0" err="1"/>
              <a:t>Cardiol</a:t>
            </a:r>
            <a:r>
              <a:rPr lang="en-US" sz="1100" dirty="0"/>
              <a:t>. 2018;71(7):553–564</a:t>
            </a:r>
            <a:endParaRPr lang="es-ES" sz="110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1E69EC5-9F73-469F-ABCC-73315829D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0207" y="116058"/>
            <a:ext cx="1216798" cy="94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0688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3F4103-D26C-4502-A1D8-537B680BC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2899"/>
            <a:ext cx="10515600" cy="1325563"/>
          </a:xfrm>
        </p:spPr>
        <p:txBody>
          <a:bodyPr/>
          <a:lstStyle/>
          <a:p>
            <a:pPr algn="ctr"/>
            <a:r>
              <a:rPr lang="es-ES" b="1" dirty="0"/>
              <a:t>¿Es necesaria la terapia puente?	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66BD38C-63B7-4DA5-8B9A-4FEDED02FD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4724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s-ES" dirty="0"/>
              <a:t>En general, el </a:t>
            </a:r>
            <a:r>
              <a:rPr lang="es-ES" b="1" i="1" dirty="0"/>
              <a:t>riesgo tromboembólico </a:t>
            </a:r>
            <a:r>
              <a:rPr lang="es-ES" dirty="0"/>
              <a:t>asociado con </a:t>
            </a:r>
            <a:r>
              <a:rPr lang="es-ES" b="1" i="1" dirty="0"/>
              <a:t>la interrupción del tratamiento anticoagulante oral </a:t>
            </a:r>
            <a:r>
              <a:rPr lang="es-ES" b="1" i="1" u="sng" dirty="0"/>
              <a:t>sin terapia puente</a:t>
            </a:r>
            <a:r>
              <a:rPr lang="es-ES" b="1" dirty="0"/>
              <a:t> </a:t>
            </a:r>
            <a:r>
              <a:rPr lang="es-ES" dirty="0"/>
              <a:t>es </a:t>
            </a:r>
            <a:r>
              <a:rPr lang="es-ES" b="1" dirty="0"/>
              <a:t>BAJO</a:t>
            </a:r>
            <a:r>
              <a:rPr lang="es-ES" dirty="0"/>
              <a:t>.</a:t>
            </a:r>
          </a:p>
          <a:p>
            <a:pPr lvl="1"/>
            <a:r>
              <a:rPr lang="es-ES" dirty="0"/>
              <a:t>Datos recientes demuestran que la terapia puente se asocia con un mayor riesgo de hemorragia, sin beneficios en la incidencia de eventos tromboembólicos.</a:t>
            </a:r>
          </a:p>
          <a:p>
            <a:r>
              <a:rPr lang="es-ES" dirty="0"/>
              <a:t>El documento de consenso recomienda únicamente el uso de terapia puente para pacientes con </a:t>
            </a:r>
            <a:r>
              <a:rPr lang="es-ES" b="1" dirty="0"/>
              <a:t>riesgo tromboembólico alto.</a:t>
            </a:r>
          </a:p>
          <a:p>
            <a:pPr lvl="1"/>
            <a:r>
              <a:rPr lang="es-ES" dirty="0"/>
              <a:t>CHA</a:t>
            </a:r>
            <a:r>
              <a:rPr lang="es-ES" baseline="-25000" dirty="0"/>
              <a:t>2</a:t>
            </a:r>
            <a:r>
              <a:rPr lang="es-ES" dirty="0"/>
              <a:t>DS</a:t>
            </a:r>
            <a:r>
              <a:rPr lang="es-ES" baseline="-25000" dirty="0"/>
              <a:t>2</a:t>
            </a:r>
            <a:r>
              <a:rPr lang="es-ES" dirty="0"/>
              <a:t>-VASc: 7-9</a:t>
            </a:r>
          </a:p>
          <a:p>
            <a:pPr lvl="1"/>
            <a:r>
              <a:rPr lang="es-ES" dirty="0"/>
              <a:t>ICTUS/AIT &lt; 3 meses</a:t>
            </a:r>
          </a:p>
          <a:p>
            <a:pPr lvl="1"/>
            <a:r>
              <a:rPr lang="es-ES" dirty="0"/>
              <a:t>Valvulopatía reumática mitral</a:t>
            </a:r>
          </a:p>
          <a:p>
            <a:r>
              <a:rPr lang="es-ES" b="1" dirty="0"/>
              <a:t>Secundino: </a:t>
            </a:r>
            <a:r>
              <a:rPr lang="es-ES" dirty="0"/>
              <a:t>CHA</a:t>
            </a:r>
            <a:r>
              <a:rPr lang="es-ES" baseline="-25000" dirty="0"/>
              <a:t>2</a:t>
            </a:r>
            <a:r>
              <a:rPr lang="es-ES" dirty="0"/>
              <a:t>DS</a:t>
            </a:r>
            <a:r>
              <a:rPr lang="es-ES" baseline="-25000" dirty="0"/>
              <a:t>2</a:t>
            </a:r>
            <a:r>
              <a:rPr lang="es-ES" dirty="0"/>
              <a:t>-VASc: 2 (Varón, 64 años, hipertenso y diabético).</a:t>
            </a:r>
          </a:p>
          <a:p>
            <a:r>
              <a:rPr lang="es-ES" b="1" dirty="0"/>
              <a:t>Riesgo tromboembólico del paciente: BAJO.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C418A96-1754-4D16-A3A5-417AF0B71727}"/>
              </a:ext>
            </a:extLst>
          </p:cNvPr>
          <p:cNvSpPr txBox="1"/>
          <p:nvPr/>
        </p:nvSpPr>
        <p:spPr>
          <a:xfrm>
            <a:off x="3532880" y="5679158"/>
            <a:ext cx="5311140" cy="646331"/>
          </a:xfrm>
          <a:prstGeom prst="rect">
            <a:avLst/>
          </a:prstGeom>
          <a:solidFill>
            <a:srgbClr val="C0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3600" dirty="0"/>
              <a:t>No requiere terapia puente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687C5336-1B24-453E-82F6-747E5E6C5EE8}"/>
              </a:ext>
            </a:extLst>
          </p:cNvPr>
          <p:cNvSpPr/>
          <p:nvPr/>
        </p:nvSpPr>
        <p:spPr>
          <a:xfrm>
            <a:off x="3454908" y="6596390"/>
            <a:ext cx="1126998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100" dirty="0"/>
              <a:t>Vivas et al. </a:t>
            </a:r>
            <a:r>
              <a:rPr lang="es-ES" sz="1100" dirty="0">
                <a:latin typeface="AdvP4DF60E"/>
              </a:rPr>
              <a:t>Manejo perioperatorio y </a:t>
            </a:r>
            <a:r>
              <a:rPr lang="es-ES" sz="1100" dirty="0" err="1">
                <a:latin typeface="AdvP4DF60E"/>
              </a:rPr>
              <a:t>periprocedimiento</a:t>
            </a:r>
            <a:r>
              <a:rPr lang="es-ES" sz="1100" dirty="0">
                <a:latin typeface="AdvP4DF60E"/>
              </a:rPr>
              <a:t> del tratamiento antitrombótico: Documento de consenso. </a:t>
            </a:r>
            <a:r>
              <a:rPr lang="en-US" sz="1100" dirty="0"/>
              <a:t>Rev </a:t>
            </a:r>
            <a:r>
              <a:rPr lang="en-US" sz="1100" dirty="0" err="1"/>
              <a:t>Esp</a:t>
            </a:r>
            <a:r>
              <a:rPr lang="en-US" sz="1100" dirty="0"/>
              <a:t> </a:t>
            </a:r>
            <a:r>
              <a:rPr lang="en-US" sz="1100" dirty="0" err="1"/>
              <a:t>Cardiol</a:t>
            </a:r>
            <a:r>
              <a:rPr lang="en-US" sz="1100" dirty="0"/>
              <a:t>. 2018;71(7):553–564</a:t>
            </a:r>
            <a:endParaRPr lang="es-ES" sz="11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893B35F-630F-4610-8D1C-DD002112D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0207" y="116058"/>
            <a:ext cx="1216798" cy="94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44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0D07BA3-650E-4720-8A41-0B83A71F1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2001" y="0"/>
            <a:ext cx="6281990" cy="6858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872E7BA-1D35-4195-BB75-EF96327AB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498523" y="5083900"/>
            <a:ext cx="1157075" cy="161390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BC19954-89D4-4ACB-9ABB-D444AEBB2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793" y="3215172"/>
            <a:ext cx="1288279" cy="1472670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5E7702C1-79DC-4E7A-997F-C377F17D3EB8}"/>
              </a:ext>
            </a:extLst>
          </p:cNvPr>
          <p:cNvSpPr/>
          <p:nvPr/>
        </p:nvSpPr>
        <p:spPr>
          <a:xfrm>
            <a:off x="5372100" y="975360"/>
            <a:ext cx="1051560" cy="320040"/>
          </a:xfrm>
          <a:prstGeom prst="rect">
            <a:avLst/>
          </a:prstGeom>
          <a:noFill/>
          <a:ln w="444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20E3327F-E980-43E2-A64D-08E5F8B4CFAB}"/>
              </a:ext>
            </a:extLst>
          </p:cNvPr>
          <p:cNvSpPr/>
          <p:nvPr/>
        </p:nvSpPr>
        <p:spPr>
          <a:xfrm>
            <a:off x="5783580" y="1371600"/>
            <a:ext cx="228600" cy="167640"/>
          </a:xfrm>
          <a:prstGeom prst="rect">
            <a:avLst/>
          </a:prstGeom>
          <a:noFill/>
          <a:ln w="444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AE6AA2B7-110D-4B6C-90D6-42D51081C1F1}"/>
              </a:ext>
            </a:extLst>
          </p:cNvPr>
          <p:cNvSpPr/>
          <p:nvPr/>
        </p:nvSpPr>
        <p:spPr>
          <a:xfrm>
            <a:off x="4960620" y="1645920"/>
            <a:ext cx="1866900" cy="182880"/>
          </a:xfrm>
          <a:prstGeom prst="rect">
            <a:avLst/>
          </a:prstGeom>
          <a:noFill/>
          <a:ln w="444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74460013-AB52-46DD-8DD9-7A9687F8F055}"/>
              </a:ext>
            </a:extLst>
          </p:cNvPr>
          <p:cNvSpPr/>
          <p:nvPr/>
        </p:nvSpPr>
        <p:spPr>
          <a:xfrm>
            <a:off x="4602480" y="1943100"/>
            <a:ext cx="1051560" cy="182880"/>
          </a:xfrm>
          <a:prstGeom prst="rect">
            <a:avLst/>
          </a:prstGeom>
          <a:noFill/>
          <a:ln w="444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3175B592-203D-4DB5-8C3E-353351E3806F}"/>
              </a:ext>
            </a:extLst>
          </p:cNvPr>
          <p:cNvSpPr txBox="1"/>
          <p:nvPr/>
        </p:nvSpPr>
        <p:spPr>
          <a:xfrm>
            <a:off x="3345180" y="996880"/>
            <a:ext cx="1699260" cy="2769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1200" dirty="0"/>
              <a:t>Riesgo hemorrágico alto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C0448CF1-ACA8-4986-AC68-F7DD26A1D67C}"/>
              </a:ext>
            </a:extLst>
          </p:cNvPr>
          <p:cNvSpPr txBox="1"/>
          <p:nvPr/>
        </p:nvSpPr>
        <p:spPr>
          <a:xfrm>
            <a:off x="3136275" y="1896040"/>
            <a:ext cx="1250971" cy="2769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1200" dirty="0"/>
              <a:t>CHA</a:t>
            </a:r>
            <a:r>
              <a:rPr lang="es-ES" sz="1200" baseline="-25000" dirty="0"/>
              <a:t>2</a:t>
            </a:r>
            <a:r>
              <a:rPr lang="es-ES" sz="1200" dirty="0"/>
              <a:t>DS</a:t>
            </a:r>
            <a:r>
              <a:rPr lang="es-ES" sz="1200" baseline="-25000" dirty="0"/>
              <a:t>2</a:t>
            </a:r>
            <a:r>
              <a:rPr lang="es-ES" sz="1200" dirty="0"/>
              <a:t>-VASc</a:t>
            </a:r>
            <a:r>
              <a:rPr lang="es-ES" sz="1200"/>
              <a:t>: 2</a:t>
            </a:r>
            <a:endParaRPr lang="es-ES" sz="1200" dirty="0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EAFACF17-D50B-4ACD-993E-D8C0CB62F457}"/>
              </a:ext>
            </a:extLst>
          </p:cNvPr>
          <p:cNvSpPr/>
          <p:nvPr/>
        </p:nvSpPr>
        <p:spPr>
          <a:xfrm>
            <a:off x="4602480" y="2240280"/>
            <a:ext cx="1051560" cy="487680"/>
          </a:xfrm>
          <a:prstGeom prst="rect">
            <a:avLst/>
          </a:prstGeom>
          <a:noFill/>
          <a:ln w="444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29F7A69D-3F1F-4196-B3CF-D111D5F60C8E}"/>
              </a:ext>
            </a:extLst>
          </p:cNvPr>
          <p:cNvSpPr/>
          <p:nvPr/>
        </p:nvSpPr>
        <p:spPr>
          <a:xfrm>
            <a:off x="2735580" y="3742494"/>
            <a:ext cx="693420" cy="418026"/>
          </a:xfrm>
          <a:prstGeom prst="rect">
            <a:avLst/>
          </a:prstGeom>
          <a:noFill/>
          <a:ln w="444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A4E31D23-9913-4404-92B2-475171BE4A72}"/>
              </a:ext>
            </a:extLst>
          </p:cNvPr>
          <p:cNvSpPr/>
          <p:nvPr/>
        </p:nvSpPr>
        <p:spPr>
          <a:xfrm>
            <a:off x="3429000" y="3925374"/>
            <a:ext cx="754380" cy="235146"/>
          </a:xfrm>
          <a:prstGeom prst="rect">
            <a:avLst/>
          </a:prstGeom>
          <a:noFill/>
          <a:ln w="444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298D41B4-0054-4087-A881-D2AB83DE4ECE}"/>
              </a:ext>
            </a:extLst>
          </p:cNvPr>
          <p:cNvSpPr/>
          <p:nvPr/>
        </p:nvSpPr>
        <p:spPr>
          <a:xfrm>
            <a:off x="6464279" y="3914480"/>
            <a:ext cx="683281" cy="261279"/>
          </a:xfrm>
          <a:prstGeom prst="rect">
            <a:avLst/>
          </a:prstGeom>
          <a:noFill/>
          <a:ln w="444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1A8992A5-47BF-4DC4-888F-5898C070A55A}"/>
              </a:ext>
            </a:extLst>
          </p:cNvPr>
          <p:cNvSpPr/>
          <p:nvPr/>
        </p:nvSpPr>
        <p:spPr>
          <a:xfrm>
            <a:off x="6485879" y="3077380"/>
            <a:ext cx="683281" cy="261279"/>
          </a:xfrm>
          <a:prstGeom prst="rect">
            <a:avLst/>
          </a:prstGeom>
          <a:noFill/>
          <a:ln w="444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C0D38434-CA3A-49E1-9AF4-046478A06608}"/>
              </a:ext>
            </a:extLst>
          </p:cNvPr>
          <p:cNvSpPr/>
          <p:nvPr/>
        </p:nvSpPr>
        <p:spPr>
          <a:xfrm>
            <a:off x="8191500" y="3925374"/>
            <a:ext cx="609600" cy="261279"/>
          </a:xfrm>
          <a:prstGeom prst="rect">
            <a:avLst/>
          </a:prstGeom>
          <a:noFill/>
          <a:ln w="444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C6B6DAB5-C1D8-45C7-A124-9F38CF603FDF}"/>
              </a:ext>
            </a:extLst>
          </p:cNvPr>
          <p:cNvSpPr/>
          <p:nvPr/>
        </p:nvSpPr>
        <p:spPr>
          <a:xfrm>
            <a:off x="4023360" y="4838700"/>
            <a:ext cx="3230880" cy="2019300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5" name="Imagen 24" descr="Imagen que contiene persona, hombre, interior, pared&#10;&#10;Descripción generada automáticamente">
            <a:extLst>
              <a:ext uri="{FF2B5EF4-FFF2-40B4-BE49-F238E27FC236}">
                <a16:creationId xmlns:a16="http://schemas.microsoft.com/office/drawing/2014/main" id="{D07B2700-AB45-426F-838A-34F136774A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620" y="5083900"/>
            <a:ext cx="2143140" cy="1554439"/>
          </a:xfrm>
          <a:prstGeom prst="rect">
            <a:avLst/>
          </a:prstGeom>
        </p:spPr>
      </p:pic>
      <p:sp>
        <p:nvSpPr>
          <p:cNvPr id="26" name="Rectángulo 25">
            <a:extLst>
              <a:ext uri="{FF2B5EF4-FFF2-40B4-BE49-F238E27FC236}">
                <a16:creationId xmlns:a16="http://schemas.microsoft.com/office/drawing/2014/main" id="{47684478-38A0-487C-8023-B3E80A99A96B}"/>
              </a:ext>
            </a:extLst>
          </p:cNvPr>
          <p:cNvSpPr/>
          <p:nvPr/>
        </p:nvSpPr>
        <p:spPr>
          <a:xfrm>
            <a:off x="4716780" y="5212080"/>
            <a:ext cx="2110740" cy="403860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F6B0CE08-853A-4CA0-A18E-7F56FC520D02}"/>
              </a:ext>
            </a:extLst>
          </p:cNvPr>
          <p:cNvCxnSpPr/>
          <p:nvPr/>
        </p:nvCxnSpPr>
        <p:spPr>
          <a:xfrm flipH="1">
            <a:off x="3761760" y="5418667"/>
            <a:ext cx="955020" cy="0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ángulo 28">
            <a:extLst>
              <a:ext uri="{FF2B5EF4-FFF2-40B4-BE49-F238E27FC236}">
                <a16:creationId xmlns:a16="http://schemas.microsoft.com/office/drawing/2014/main" id="{9C04B4C1-9DB1-4BF8-B532-2F2926C19D17}"/>
              </a:ext>
            </a:extLst>
          </p:cNvPr>
          <p:cNvSpPr/>
          <p:nvPr/>
        </p:nvSpPr>
        <p:spPr>
          <a:xfrm>
            <a:off x="8892768" y="6257836"/>
            <a:ext cx="336122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100" dirty="0"/>
              <a:t>Vivas et al. </a:t>
            </a:r>
            <a:r>
              <a:rPr lang="es-ES" sz="1100" dirty="0">
                <a:latin typeface="AdvP4DF60E"/>
              </a:rPr>
              <a:t>Manejo perioperatorio y </a:t>
            </a:r>
            <a:r>
              <a:rPr lang="es-ES" sz="1100" dirty="0" err="1">
                <a:latin typeface="AdvP4DF60E"/>
              </a:rPr>
              <a:t>periprocedimiento</a:t>
            </a:r>
            <a:r>
              <a:rPr lang="es-ES" sz="1100" dirty="0">
                <a:latin typeface="AdvP4DF60E"/>
              </a:rPr>
              <a:t> del tratamiento antitrombótico: Documento de consenso. </a:t>
            </a:r>
            <a:r>
              <a:rPr lang="en-US" sz="1100" dirty="0"/>
              <a:t>Rev </a:t>
            </a:r>
            <a:r>
              <a:rPr lang="en-US" sz="1100" dirty="0" err="1"/>
              <a:t>Esp</a:t>
            </a:r>
            <a:r>
              <a:rPr lang="en-US" sz="1100" dirty="0"/>
              <a:t> </a:t>
            </a:r>
            <a:r>
              <a:rPr lang="en-US" sz="1100" dirty="0" err="1"/>
              <a:t>Cardiol</a:t>
            </a:r>
            <a:r>
              <a:rPr lang="en-US" sz="1100" dirty="0"/>
              <a:t>. 2018;71(7):553–564</a:t>
            </a:r>
            <a:endParaRPr lang="es-ES" sz="1100" dirty="0"/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E50EDA48-AA3C-47FE-8F41-98DB93948F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70207" y="116058"/>
            <a:ext cx="1216798" cy="94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08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3F4103-D26C-4502-A1D8-537B680BC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b="1" dirty="0"/>
              <a:t>¿Cuándo y cómo reintroducir la anticoagulación?</a:t>
            </a:r>
            <a:r>
              <a:rPr lang="es-ES" dirty="0"/>
              <a:t>	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66BD38C-63B7-4DA5-8B9A-4FEDED02FD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41219"/>
            <a:ext cx="10710333" cy="4351338"/>
          </a:xfrm>
        </p:spPr>
        <p:txBody>
          <a:bodyPr>
            <a:normAutofit/>
          </a:bodyPr>
          <a:lstStyle/>
          <a:p>
            <a:r>
              <a:rPr lang="es-ES" dirty="0"/>
              <a:t>Factores a tener en cuenta para reintroducir la anticoagulación:</a:t>
            </a:r>
          </a:p>
          <a:p>
            <a:pPr lvl="1"/>
            <a:r>
              <a:rPr lang="es-ES" dirty="0"/>
              <a:t>Adecuada hemostasia durante la intervención </a:t>
            </a:r>
          </a:p>
          <a:p>
            <a:pPr lvl="1"/>
            <a:r>
              <a:rPr lang="es-ES" dirty="0"/>
              <a:t>Ausencia de hemorragia post procedimiento.</a:t>
            </a:r>
          </a:p>
          <a:p>
            <a:r>
              <a:rPr lang="es-ES" dirty="0"/>
              <a:t>El momento exacto para reiniciar la anticoagulación:</a:t>
            </a:r>
          </a:p>
          <a:p>
            <a:pPr lvl="1"/>
            <a:r>
              <a:rPr lang="es-ES" sz="2800" b="1" i="1" dirty="0"/>
              <a:t>Debe determinarse por el equipo quirúrgico/intervencionista.</a:t>
            </a:r>
            <a:r>
              <a:rPr lang="es-ES" sz="2800" dirty="0"/>
              <a:t> </a:t>
            </a:r>
          </a:p>
          <a:p>
            <a:r>
              <a:rPr lang="es-ES" dirty="0"/>
              <a:t>Como regla general se recomienda reintroducir la anticoagulación a las 24 h del procedimiento.</a:t>
            </a:r>
          </a:p>
          <a:p>
            <a:r>
              <a:rPr lang="es-ES" dirty="0"/>
              <a:t>Si el paciente tiene alto riesgo hemorrágico postoperatorio, el inicio de la anticoagulación oral debe posponerse entre 48 y 72h.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C8E8D33-776B-4617-936F-07E9EC37329E}"/>
              </a:ext>
            </a:extLst>
          </p:cNvPr>
          <p:cNvSpPr/>
          <p:nvPr/>
        </p:nvSpPr>
        <p:spPr>
          <a:xfrm>
            <a:off x="83820" y="6596390"/>
            <a:ext cx="1126998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100" dirty="0"/>
              <a:t>Vivas et al. </a:t>
            </a:r>
            <a:r>
              <a:rPr lang="es-ES" sz="1100" dirty="0">
                <a:latin typeface="AdvP4DF60E"/>
              </a:rPr>
              <a:t>Manejo perioperatorio y </a:t>
            </a:r>
            <a:r>
              <a:rPr lang="es-ES" sz="1100" dirty="0" err="1">
                <a:latin typeface="AdvP4DF60E"/>
              </a:rPr>
              <a:t>periprocedimiento</a:t>
            </a:r>
            <a:r>
              <a:rPr lang="es-ES" sz="1100" dirty="0">
                <a:latin typeface="AdvP4DF60E"/>
              </a:rPr>
              <a:t> del tratamiento antitrombótico: Documento de consenso. </a:t>
            </a:r>
            <a:r>
              <a:rPr lang="en-US" sz="1100" dirty="0"/>
              <a:t>Rev </a:t>
            </a:r>
            <a:r>
              <a:rPr lang="en-US" sz="1100" dirty="0" err="1"/>
              <a:t>Esp</a:t>
            </a:r>
            <a:r>
              <a:rPr lang="en-US" sz="1100" dirty="0"/>
              <a:t> </a:t>
            </a:r>
            <a:r>
              <a:rPr lang="en-US" sz="1100" dirty="0" err="1"/>
              <a:t>Cardiol</a:t>
            </a:r>
            <a:r>
              <a:rPr lang="en-US" sz="1100" dirty="0"/>
              <a:t>. 2018;71(7):553–564</a:t>
            </a:r>
            <a:endParaRPr lang="es-ES" sz="11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45A872F-94CF-434F-BD38-EBF365593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0207" y="116058"/>
            <a:ext cx="1216798" cy="94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3174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168B6B-3AED-46E8-9C9B-CDC2D5610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71306"/>
          </a:xfrm>
        </p:spPr>
        <p:txBody>
          <a:bodyPr/>
          <a:lstStyle/>
          <a:p>
            <a:pPr algn="ctr"/>
            <a:r>
              <a:rPr lang="es-ES" b="1" dirty="0"/>
              <a:t>4ª visita de Secundino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628DC61-6E80-4511-B643-F020EA28A7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2174"/>
            <a:ext cx="10515600" cy="4351338"/>
          </a:xfrm>
        </p:spPr>
        <p:txBody>
          <a:bodyPr/>
          <a:lstStyle/>
          <a:p>
            <a:r>
              <a:rPr lang="es-ES" dirty="0"/>
              <a:t>Nuevas indicaciones para mi paciente según mi criterio</a:t>
            </a:r>
          </a:p>
          <a:p>
            <a:pPr lvl="1"/>
            <a:r>
              <a:rPr lang="es-ES" dirty="0"/>
              <a:t>Suspender ACOD 3 días antes de la colonoscopia.</a:t>
            </a:r>
          </a:p>
          <a:p>
            <a:pPr lvl="1"/>
            <a:r>
              <a:rPr lang="es-ES" b="1" dirty="0"/>
              <a:t>No usar terapia puente.</a:t>
            </a:r>
          </a:p>
          <a:p>
            <a:pPr lvl="1"/>
            <a:r>
              <a:rPr lang="es-ES" dirty="0"/>
              <a:t>Le entrego el preparado y las instrucciones para la preparación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16A4B48-F894-441D-98BB-FA3D5BB93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8460" y="3917937"/>
            <a:ext cx="2870334" cy="232030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ED6832A-0E35-406D-A859-96CD824B6B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7247" y="3257973"/>
            <a:ext cx="2537505" cy="354541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95C9107-EB30-4665-B8D9-3618A96CB2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06" y="3594632"/>
            <a:ext cx="3759836" cy="287209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C60DCE33-7356-40A5-B937-CBA58DD35D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321322" y="1336432"/>
            <a:ext cx="688941" cy="96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175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6983DE-1A5B-4B8D-84AD-965FB92C6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75801"/>
            <a:ext cx="10896600" cy="1325563"/>
          </a:xfrm>
        </p:spPr>
        <p:txBody>
          <a:bodyPr>
            <a:normAutofit/>
          </a:bodyPr>
          <a:lstStyle/>
          <a:p>
            <a:r>
              <a:rPr lang="es-ES" sz="4000" b="1" dirty="0"/>
              <a:t>PILOTAJE del CCR en FERROL (2013-2015)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0BED9F4D-4936-4B01-ACA4-07FD90E7F8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75962" y="4243314"/>
            <a:ext cx="5445760" cy="199029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4110D88-5033-498A-9100-4A0A84835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036" y="2837997"/>
            <a:ext cx="4937761" cy="194708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D2C3A0A-0FFD-493E-90C0-05FD301D8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5961" y="1786795"/>
            <a:ext cx="5445760" cy="202474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4DF4477-6442-43A5-8017-5C6A60DED3C4}"/>
              </a:ext>
            </a:extLst>
          </p:cNvPr>
          <p:cNvSpPr txBox="1"/>
          <p:nvPr/>
        </p:nvSpPr>
        <p:spPr>
          <a:xfrm>
            <a:off x="5865707" y="1442720"/>
            <a:ext cx="53560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/>
              <a:t>Lesiones tras colonoscopia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E05910D-2514-4D17-BF42-21993592205E}"/>
              </a:ext>
            </a:extLst>
          </p:cNvPr>
          <p:cNvSpPr txBox="1"/>
          <p:nvPr/>
        </p:nvSpPr>
        <p:spPr>
          <a:xfrm>
            <a:off x="5865707" y="3928874"/>
            <a:ext cx="53560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err="1"/>
              <a:t>Estadío</a:t>
            </a:r>
            <a:r>
              <a:rPr lang="es-ES" sz="1200" b="1" dirty="0"/>
              <a:t> CCR invasor detectado por Programa en comparación con la literatura</a:t>
            </a:r>
          </a:p>
        </p:txBody>
      </p:sp>
    </p:spTree>
    <p:extLst>
      <p:ext uri="{BB962C8B-B14F-4D97-AF65-F5344CB8AC3E}">
        <p14:creationId xmlns:p14="http://schemas.microsoft.com/office/powerpoint/2010/main" val="36100142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41D777-E1E4-462A-A294-08EEE0ACA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164" y="175847"/>
            <a:ext cx="10329672" cy="1325563"/>
          </a:xfrm>
        </p:spPr>
        <p:txBody>
          <a:bodyPr/>
          <a:lstStyle/>
          <a:p>
            <a:pPr algn="ctr"/>
            <a:r>
              <a:rPr lang="es-ES" b="1" dirty="0"/>
              <a:t>5ª visita de Secundino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91BA099-A1EE-4EB2-8E0E-9AA2C38A2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4609"/>
            <a:ext cx="10515600" cy="4856529"/>
          </a:xfrm>
        </p:spPr>
        <p:txBody>
          <a:bodyPr>
            <a:normAutofit/>
          </a:bodyPr>
          <a:lstStyle/>
          <a:p>
            <a:r>
              <a:rPr lang="es-ES" dirty="0"/>
              <a:t>Regresa tras realizar la colonoscopia.</a:t>
            </a:r>
          </a:p>
          <a:p>
            <a:r>
              <a:rPr lang="es-ES" dirty="0"/>
              <a:t>No hubo complicaciones.</a:t>
            </a:r>
          </a:p>
          <a:p>
            <a:r>
              <a:rPr lang="es-ES" b="1" dirty="0"/>
              <a:t>Viene a que le diga como tiene que tomar el anticoagulante según indicaciones de Digestivo.</a:t>
            </a:r>
          </a:p>
          <a:p>
            <a:r>
              <a:rPr lang="es-ES" dirty="0"/>
              <a:t>Le informaron de la exéresis de varios pólipos colónicos</a:t>
            </a:r>
          </a:p>
          <a:p>
            <a:r>
              <a:rPr lang="es-ES" dirty="0"/>
              <a:t>En un mes debe acudir a mi consulta para conocer el resultado de la Anatomía Patológica. (6ª visita)</a:t>
            </a:r>
          </a:p>
          <a:p>
            <a:r>
              <a:rPr lang="es-ES" dirty="0"/>
              <a:t>Se incluye al paciente en el programa de seguimiento de pólipos por parte del Servicio de Digestivo.</a:t>
            </a:r>
          </a:p>
          <a:p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051235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E7C7A2-F695-4BF1-B202-B6BF9538B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s-ES" b="1" dirty="0"/>
              <a:t>Temas para el debate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F9E3E2E-2B71-4A8D-863C-2AA3130DC8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4351338"/>
          </a:xfrm>
        </p:spPr>
        <p:txBody>
          <a:bodyPr>
            <a:normAutofit fontScale="85000" lnSpcReduction="10000"/>
          </a:bodyPr>
          <a:lstStyle/>
          <a:p>
            <a:r>
              <a:rPr lang="es-ES" dirty="0"/>
              <a:t>El cribado de CCR es claramente positivo, pero…</a:t>
            </a:r>
          </a:p>
          <a:p>
            <a:pPr lvl="1"/>
            <a:r>
              <a:rPr lang="es-ES" dirty="0"/>
              <a:t>¿Es prioritario un paciente </a:t>
            </a:r>
            <a:r>
              <a:rPr lang="es-ES" b="1" i="1" dirty="0"/>
              <a:t>asintomático con </a:t>
            </a:r>
            <a:r>
              <a:rPr lang="es-ES" b="1" i="1" dirty="0" err="1"/>
              <a:t>SOHi</a:t>
            </a:r>
            <a:r>
              <a:rPr lang="es-ES" b="1" i="1" dirty="0"/>
              <a:t> + en el cribado </a:t>
            </a:r>
            <a:r>
              <a:rPr lang="es-ES" dirty="0"/>
              <a:t>o un paciente </a:t>
            </a:r>
            <a:r>
              <a:rPr lang="es-ES" b="1" i="1" dirty="0"/>
              <a:t>sintomático con </a:t>
            </a:r>
            <a:r>
              <a:rPr lang="es-ES" b="1" i="1" dirty="0" err="1"/>
              <a:t>SOHi</a:t>
            </a:r>
            <a:r>
              <a:rPr lang="es-ES" b="1" i="1" dirty="0"/>
              <a:t> + en el médico de Atención Primaria</a:t>
            </a:r>
            <a:r>
              <a:rPr lang="es-ES" dirty="0"/>
              <a:t>.?</a:t>
            </a:r>
          </a:p>
          <a:p>
            <a:pPr lvl="1"/>
            <a:r>
              <a:rPr lang="es-ES" dirty="0"/>
              <a:t>¿Se prioriza el cribado a la decisión o el manejo del paciente por parte del médico de Atención Primaria?</a:t>
            </a:r>
          </a:p>
          <a:p>
            <a:r>
              <a:rPr lang="es-ES" dirty="0"/>
              <a:t>¿Son realmente eficientes las vías de comunicación AP-AH?</a:t>
            </a:r>
          </a:p>
          <a:p>
            <a:r>
              <a:rPr lang="es-ES" dirty="0"/>
              <a:t>¿Indicamos correctamente las derivaciones los médicos de Atención Primaria?</a:t>
            </a:r>
          </a:p>
          <a:p>
            <a:r>
              <a:rPr lang="es-ES" dirty="0"/>
              <a:t>¿Es resolutiva la e-consulta con el Servicio de Digestivo?</a:t>
            </a:r>
          </a:p>
          <a:p>
            <a:r>
              <a:rPr lang="es-ES" dirty="0"/>
              <a:t>¿Manejamos correctamente la terapia antitrombótica en el </a:t>
            </a:r>
            <a:r>
              <a:rPr lang="es-ES" dirty="0" err="1"/>
              <a:t>periprocedimiento</a:t>
            </a:r>
            <a:r>
              <a:rPr lang="es-ES" dirty="0"/>
              <a:t>?</a:t>
            </a:r>
          </a:p>
          <a:p>
            <a:r>
              <a:rPr lang="es-ES" dirty="0"/>
              <a:t>¿Sometemos a nuestros pacientes a riesgos relacionados con la terapia antitrombótica.?</a:t>
            </a:r>
          </a:p>
          <a:p>
            <a:r>
              <a:rPr lang="es-ES" dirty="0"/>
              <a:t>¿Podemos simplificar el procedimiento? (6 visitas en AP)</a:t>
            </a:r>
          </a:p>
          <a:p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E8EB791-1019-473B-8325-DAD93EA7A792}"/>
              </a:ext>
            </a:extLst>
          </p:cNvPr>
          <p:cNvSpPr txBox="1"/>
          <p:nvPr/>
        </p:nvSpPr>
        <p:spPr>
          <a:xfrm>
            <a:off x="2929466" y="5967399"/>
            <a:ext cx="6333067" cy="46166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2400" dirty="0"/>
              <a:t>PROPUESTAS DE MEJORA PARA AP Y DIGESTIVO</a:t>
            </a:r>
          </a:p>
        </p:txBody>
      </p:sp>
    </p:spTree>
    <p:extLst>
      <p:ext uri="{BB962C8B-B14F-4D97-AF65-F5344CB8AC3E}">
        <p14:creationId xmlns:p14="http://schemas.microsoft.com/office/powerpoint/2010/main" val="383537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41D777-E1E4-462A-A294-08EEE0ACA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244840" cy="1325563"/>
          </a:xfrm>
        </p:spPr>
        <p:txBody>
          <a:bodyPr/>
          <a:lstStyle/>
          <a:p>
            <a:pPr algn="ctr"/>
            <a:r>
              <a:rPr lang="es-ES" b="1" dirty="0"/>
              <a:t>Manejo del paciente con sospecha de CCR desde la consulta de AP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91BA099-A1EE-4EB2-8E0E-9AA2C38A2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764" y="2026793"/>
            <a:ext cx="10634472" cy="4351338"/>
          </a:xfrm>
        </p:spPr>
        <p:txBody>
          <a:bodyPr>
            <a:normAutofit fontScale="62500" lnSpcReduction="20000"/>
          </a:bodyPr>
          <a:lstStyle/>
          <a:p>
            <a:r>
              <a:rPr lang="es-ES" dirty="0"/>
              <a:t>Como </a:t>
            </a:r>
            <a:r>
              <a:rPr lang="es-ES" b="1" dirty="0"/>
              <a:t>antecedentes personales </a:t>
            </a:r>
            <a:r>
              <a:rPr lang="es-ES" dirty="0"/>
              <a:t>destacan:</a:t>
            </a:r>
          </a:p>
          <a:p>
            <a:pPr lvl="1"/>
            <a:r>
              <a:rPr lang="es-ES" b="1" i="1" dirty="0"/>
              <a:t>Hipertensión arterial</a:t>
            </a:r>
            <a:r>
              <a:rPr lang="es-ES" dirty="0"/>
              <a:t> a tratamiento con un IECA + Ca Antagonista.</a:t>
            </a:r>
          </a:p>
          <a:p>
            <a:pPr lvl="1"/>
            <a:r>
              <a:rPr lang="es-ES" b="1" i="1" dirty="0"/>
              <a:t>Diabetes tipo II</a:t>
            </a:r>
            <a:r>
              <a:rPr lang="es-ES" dirty="0"/>
              <a:t> a tratamiento con dieta y ejercicio (no lo cumple) + metformina 850: 1-0-1 (desde hace 3 meses).</a:t>
            </a:r>
            <a:endParaRPr lang="es-ES" b="1" dirty="0"/>
          </a:p>
          <a:p>
            <a:pPr lvl="1"/>
            <a:r>
              <a:rPr lang="es-ES" b="1" i="1" dirty="0"/>
              <a:t>Dislipemia</a:t>
            </a:r>
            <a:r>
              <a:rPr lang="es-ES" dirty="0"/>
              <a:t> a tratamiento con estatina: Rosuvastatina 10: 0-0-1</a:t>
            </a:r>
          </a:p>
          <a:p>
            <a:pPr lvl="1"/>
            <a:r>
              <a:rPr lang="es-ES" b="1" i="1" dirty="0"/>
              <a:t>Síndrome ansioso depresivo </a:t>
            </a:r>
            <a:r>
              <a:rPr lang="es-ES" dirty="0"/>
              <a:t>desde el fallecimiento de su mujer hace 3 años a tratamiento con ISRS: </a:t>
            </a:r>
            <a:r>
              <a:rPr lang="es-ES" dirty="0" err="1"/>
              <a:t>Escitalopram</a:t>
            </a:r>
            <a:r>
              <a:rPr lang="es-ES" dirty="0"/>
              <a:t> 20 mg 1-0-0</a:t>
            </a:r>
          </a:p>
          <a:p>
            <a:pPr lvl="1"/>
            <a:r>
              <a:rPr lang="es-ES" dirty="0"/>
              <a:t>Hace 2 años tuvo con un episodio de </a:t>
            </a:r>
            <a:r>
              <a:rPr lang="es-ES" b="1" i="1" dirty="0"/>
              <a:t>FA paroxística</a:t>
            </a:r>
            <a:r>
              <a:rPr lang="es-ES" dirty="0"/>
              <a:t>, actualmente en RS, por lo que está anticoagulado con rivaroxabán por mal control de su INR con el acenocumarol. </a:t>
            </a:r>
          </a:p>
          <a:p>
            <a:pPr lvl="1"/>
            <a:r>
              <a:rPr lang="es-ES" dirty="0"/>
              <a:t>Dieta con un alto consumo de </a:t>
            </a:r>
            <a:r>
              <a:rPr lang="es-ES" b="1" dirty="0"/>
              <a:t>carnes rojas y procesadas.</a:t>
            </a:r>
            <a:endParaRPr lang="es-ES" dirty="0"/>
          </a:p>
          <a:p>
            <a:pPr lvl="1"/>
            <a:r>
              <a:rPr lang="es-ES" dirty="0"/>
              <a:t>Hábito de vida </a:t>
            </a:r>
            <a:r>
              <a:rPr lang="es-ES" b="1" i="1" dirty="0"/>
              <a:t>sedentario.</a:t>
            </a:r>
          </a:p>
          <a:p>
            <a:r>
              <a:rPr lang="es-ES" b="1" dirty="0"/>
              <a:t>Hábitos tóxicos</a:t>
            </a:r>
            <a:r>
              <a:rPr lang="es-ES" dirty="0"/>
              <a:t>:</a:t>
            </a:r>
          </a:p>
          <a:p>
            <a:pPr lvl="1"/>
            <a:r>
              <a:rPr lang="es-ES" b="1" i="1" dirty="0"/>
              <a:t>Fumador</a:t>
            </a:r>
            <a:r>
              <a:rPr lang="es-ES" dirty="0"/>
              <a:t> de 10 </a:t>
            </a:r>
            <a:r>
              <a:rPr lang="es-ES" dirty="0" err="1"/>
              <a:t>cig</a:t>
            </a:r>
            <a:r>
              <a:rPr lang="es-ES" dirty="0"/>
              <a:t>/día.</a:t>
            </a:r>
          </a:p>
          <a:p>
            <a:pPr lvl="1"/>
            <a:r>
              <a:rPr lang="es-ES" b="1" i="1" dirty="0"/>
              <a:t>Bebedor</a:t>
            </a:r>
            <a:r>
              <a:rPr lang="es-ES" dirty="0"/>
              <a:t> 1 vaso de vino a las comidas, aunque tras el fallecimiento de su esposa ha aumentado el consumo de alcohol.</a:t>
            </a:r>
          </a:p>
          <a:p>
            <a:r>
              <a:rPr lang="es-ES" b="1" dirty="0"/>
              <a:t>Antecedentes familiares</a:t>
            </a:r>
            <a:r>
              <a:rPr lang="es-ES" dirty="0"/>
              <a:t>: </a:t>
            </a:r>
          </a:p>
          <a:p>
            <a:pPr lvl="1"/>
            <a:r>
              <a:rPr lang="es-ES" b="1" dirty="0"/>
              <a:t>Padre:</a:t>
            </a:r>
            <a:r>
              <a:rPr lang="es-ES" dirty="0"/>
              <a:t> fallecido tras IAM a los 62 años.</a:t>
            </a:r>
          </a:p>
          <a:p>
            <a:pPr lvl="1"/>
            <a:r>
              <a:rPr lang="es-ES" b="1" dirty="0"/>
              <a:t>Madre:</a:t>
            </a:r>
            <a:r>
              <a:rPr lang="es-ES" dirty="0"/>
              <a:t> viva con deterioro cognitivo sin otras enfermedades de interés.</a:t>
            </a:r>
          </a:p>
          <a:p>
            <a:pPr lvl="1"/>
            <a:r>
              <a:rPr lang="es-ES" b="1" dirty="0"/>
              <a:t>Hermano mayor:</a:t>
            </a:r>
            <a:r>
              <a:rPr lang="es-ES" dirty="0"/>
              <a:t> Diagnosticado y tratado de un adenocarcinoma de colon a los 49 años, actualmente en seguimiento.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9D0D7C3-E188-4120-8641-7F3DBD1FB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4201" y="135678"/>
            <a:ext cx="1569544" cy="168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444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41D777-E1E4-462A-A294-08EEE0ACA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329672" cy="1325563"/>
          </a:xfrm>
        </p:spPr>
        <p:txBody>
          <a:bodyPr/>
          <a:lstStyle/>
          <a:p>
            <a:pPr algn="ctr"/>
            <a:r>
              <a:rPr lang="es-ES" b="1" dirty="0"/>
              <a:t>Manejo del paciente con sospecha de CCR desde la consulta de AP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91BA099-A1EE-4EB2-8E0E-9AA2C38A21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b="1" dirty="0"/>
              <a:t>Anamnesis detallada</a:t>
            </a:r>
            <a:r>
              <a:rPr lang="es-ES" dirty="0"/>
              <a:t>:</a:t>
            </a:r>
          </a:p>
          <a:p>
            <a:pPr lvl="1"/>
            <a:r>
              <a:rPr lang="es-ES" dirty="0"/>
              <a:t>Tiene sensación de estar hinchado hace unas </a:t>
            </a:r>
            <a:r>
              <a:rPr lang="es-ES" b="1" i="1" dirty="0"/>
              <a:t>6 semanas</a:t>
            </a:r>
            <a:r>
              <a:rPr lang="es-ES" dirty="0"/>
              <a:t>.</a:t>
            </a:r>
          </a:p>
          <a:p>
            <a:pPr lvl="1"/>
            <a:r>
              <a:rPr lang="es-ES" dirty="0"/>
              <a:t>Tras el inicio del tratamiento con metformina tuvo una época de </a:t>
            </a:r>
            <a:r>
              <a:rPr lang="es-ES" b="1" i="1" dirty="0"/>
              <a:t>deposiciones blandas</a:t>
            </a:r>
            <a:r>
              <a:rPr lang="es-ES" dirty="0"/>
              <a:t>, que cedieron, pero ahora han aparecido nuevamente.</a:t>
            </a:r>
          </a:p>
          <a:p>
            <a:pPr lvl="1"/>
            <a:r>
              <a:rPr lang="es-ES" dirty="0"/>
              <a:t>Se encuentra muy cansado, piensa que es la astenia primaveral, aunque reconoce que no duerme bien por las preocupaciones que tiene.</a:t>
            </a:r>
          </a:p>
          <a:p>
            <a:pPr lvl="1"/>
            <a:r>
              <a:rPr lang="es-ES" dirty="0"/>
              <a:t>Ha dejado de salir a caminar.</a:t>
            </a:r>
          </a:p>
          <a:p>
            <a:pPr lvl="1"/>
            <a:r>
              <a:rPr lang="es-ES" dirty="0"/>
              <a:t>Tiene </a:t>
            </a:r>
            <a:r>
              <a:rPr lang="es-ES" b="1" i="1" dirty="0"/>
              <a:t>poco apetito</a:t>
            </a:r>
            <a:r>
              <a:rPr lang="es-ES" dirty="0"/>
              <a:t>, no le importa, por fin </a:t>
            </a:r>
            <a:r>
              <a:rPr lang="es-ES" b="1" i="1" dirty="0"/>
              <a:t>está bajando algo de peso </a:t>
            </a:r>
            <a:r>
              <a:rPr lang="es-ES" dirty="0"/>
              <a:t>(IMC 34)</a:t>
            </a:r>
          </a:p>
          <a:p>
            <a:pPr lvl="1"/>
            <a:r>
              <a:rPr lang="es-ES" dirty="0"/>
              <a:t>No cuenta otra sintomatología de interés.</a:t>
            </a:r>
          </a:p>
        </p:txBody>
      </p:sp>
    </p:spTree>
    <p:extLst>
      <p:ext uri="{BB962C8B-B14F-4D97-AF65-F5344CB8AC3E}">
        <p14:creationId xmlns:p14="http://schemas.microsoft.com/office/powerpoint/2010/main" val="2094934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41D777-E1E4-462A-A294-08EEE0ACA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329672" cy="1325563"/>
          </a:xfrm>
        </p:spPr>
        <p:txBody>
          <a:bodyPr/>
          <a:lstStyle/>
          <a:p>
            <a:pPr algn="ctr"/>
            <a:r>
              <a:rPr lang="es-ES" b="1" dirty="0"/>
              <a:t>Manejo del paciente con sospecha de CCR desde la consulta de AP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91BA099-A1EE-4EB2-8E0E-9AA2C38A21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ES" b="1" dirty="0"/>
              <a:t>Exploración física</a:t>
            </a:r>
            <a:r>
              <a:rPr lang="es-ES" dirty="0"/>
              <a:t>:</a:t>
            </a:r>
          </a:p>
          <a:p>
            <a:pPr lvl="1"/>
            <a:r>
              <a:rPr lang="es-ES" b="1" dirty="0"/>
              <a:t>Peso:</a:t>
            </a:r>
            <a:r>
              <a:rPr lang="es-ES" dirty="0"/>
              <a:t> 98Kg</a:t>
            </a:r>
          </a:p>
          <a:p>
            <a:pPr lvl="1"/>
            <a:r>
              <a:rPr lang="es-ES" b="1" dirty="0"/>
              <a:t>Talla:</a:t>
            </a:r>
            <a:r>
              <a:rPr lang="es-ES" dirty="0"/>
              <a:t> 169 cm</a:t>
            </a:r>
          </a:p>
          <a:p>
            <a:pPr lvl="1"/>
            <a:r>
              <a:rPr lang="es-ES" b="1" dirty="0"/>
              <a:t>IMC:</a:t>
            </a:r>
            <a:r>
              <a:rPr lang="es-ES" dirty="0"/>
              <a:t> 34</a:t>
            </a:r>
          </a:p>
          <a:p>
            <a:pPr lvl="1"/>
            <a:r>
              <a:rPr lang="es-ES" b="1" dirty="0"/>
              <a:t>Constantes:</a:t>
            </a:r>
          </a:p>
          <a:p>
            <a:pPr lvl="2"/>
            <a:r>
              <a:rPr lang="es-ES" dirty="0"/>
              <a:t>TA: 137/86 mmHg</a:t>
            </a:r>
          </a:p>
          <a:p>
            <a:pPr lvl="2"/>
            <a:r>
              <a:rPr lang="es-ES" dirty="0" err="1"/>
              <a:t>Fc</a:t>
            </a:r>
            <a:r>
              <a:rPr lang="es-ES" dirty="0"/>
              <a:t>: 76lpm</a:t>
            </a:r>
          </a:p>
          <a:p>
            <a:pPr lvl="2"/>
            <a:r>
              <a:rPr lang="es-ES" dirty="0" err="1"/>
              <a:t>Tª</a:t>
            </a:r>
            <a:r>
              <a:rPr lang="es-ES" dirty="0"/>
              <a:t>: 36,2°C</a:t>
            </a:r>
          </a:p>
          <a:p>
            <a:pPr lvl="1"/>
            <a:r>
              <a:rPr lang="es-ES" b="1" dirty="0"/>
              <a:t>Ac:</a:t>
            </a:r>
            <a:r>
              <a:rPr lang="es-ES" dirty="0"/>
              <a:t> Arrítmico sin soplos significativos.</a:t>
            </a:r>
          </a:p>
          <a:p>
            <a:pPr lvl="1"/>
            <a:r>
              <a:rPr lang="es-ES" b="1" dirty="0" err="1"/>
              <a:t>Ap</a:t>
            </a:r>
            <a:r>
              <a:rPr lang="es-ES" b="1" dirty="0"/>
              <a:t>:</a:t>
            </a:r>
            <a:r>
              <a:rPr lang="es-ES" dirty="0"/>
              <a:t> Murmullo vesicular conservado.</a:t>
            </a:r>
          </a:p>
          <a:p>
            <a:pPr lvl="1"/>
            <a:r>
              <a:rPr lang="es-ES" b="1" dirty="0"/>
              <a:t>Abd:</a:t>
            </a:r>
            <a:r>
              <a:rPr lang="es-ES" dirty="0"/>
              <a:t> Blando, depresible, no se palpan masas ni visceromegalias, peristaltismo ligeramente aumentado, timpánico a la percusión.</a:t>
            </a:r>
          </a:p>
          <a:p>
            <a:pPr lvl="1"/>
            <a:r>
              <a:rPr lang="es-ES" b="1" dirty="0"/>
              <a:t>EEII:</a:t>
            </a:r>
            <a:r>
              <a:rPr lang="es-ES" dirty="0"/>
              <a:t> No edemas.</a:t>
            </a:r>
          </a:p>
          <a:p>
            <a:pPr lvl="1"/>
            <a:r>
              <a:rPr lang="es-ES" b="1" dirty="0"/>
              <a:t>Tacto rectal: </a:t>
            </a:r>
            <a:r>
              <a:rPr lang="es-ES" dirty="0"/>
              <a:t>Ampolla con heces de consistencia pastosa y coloración normal, no se palpan masas.</a:t>
            </a:r>
          </a:p>
        </p:txBody>
      </p:sp>
    </p:spTree>
    <p:extLst>
      <p:ext uri="{BB962C8B-B14F-4D97-AF65-F5344CB8AC3E}">
        <p14:creationId xmlns:p14="http://schemas.microsoft.com/office/powerpoint/2010/main" val="1509958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41D777-E1E4-462A-A294-08EEE0ACA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329672" cy="1325563"/>
          </a:xfrm>
        </p:spPr>
        <p:txBody>
          <a:bodyPr/>
          <a:lstStyle/>
          <a:p>
            <a:pPr algn="ctr"/>
            <a:r>
              <a:rPr lang="es-ES" b="1" dirty="0"/>
              <a:t>Manejo del paciente con sospecha de CCR desde la consulta de AP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91BA099-A1EE-4EB2-8E0E-9AA2C38A21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b="1" dirty="0"/>
              <a:t>¿Cuáles son los posibles factores de riesgo de CCR de Secundino?</a:t>
            </a:r>
          </a:p>
          <a:p>
            <a:pPr lvl="1"/>
            <a:r>
              <a:rPr lang="es-ES" dirty="0"/>
              <a:t>Edad &gt; 50 años</a:t>
            </a:r>
          </a:p>
          <a:p>
            <a:pPr lvl="1"/>
            <a:r>
              <a:rPr lang="es-ES" dirty="0"/>
              <a:t>Varón</a:t>
            </a:r>
          </a:p>
          <a:p>
            <a:pPr lvl="1"/>
            <a:r>
              <a:rPr lang="es-ES" dirty="0"/>
              <a:t>Obesidad</a:t>
            </a:r>
          </a:p>
          <a:p>
            <a:pPr lvl="1"/>
            <a:r>
              <a:rPr lang="es-ES" dirty="0"/>
              <a:t>Diabetes</a:t>
            </a:r>
          </a:p>
          <a:p>
            <a:pPr lvl="1"/>
            <a:r>
              <a:rPr lang="es-ES" dirty="0"/>
              <a:t>Sedentarismo</a:t>
            </a:r>
          </a:p>
          <a:p>
            <a:pPr lvl="1"/>
            <a:r>
              <a:rPr lang="es-ES" dirty="0"/>
              <a:t>Bebedor</a:t>
            </a:r>
          </a:p>
          <a:p>
            <a:pPr lvl="1"/>
            <a:r>
              <a:rPr lang="es-ES" dirty="0"/>
              <a:t>Tabaquismo</a:t>
            </a:r>
          </a:p>
          <a:p>
            <a:pPr lvl="1"/>
            <a:r>
              <a:rPr lang="es-ES" dirty="0"/>
              <a:t>Cambio en el hábito intestinal</a:t>
            </a:r>
          </a:p>
          <a:p>
            <a:pPr lvl="1"/>
            <a:r>
              <a:rPr lang="es-ES" dirty="0"/>
              <a:t>Astenia</a:t>
            </a:r>
          </a:p>
          <a:p>
            <a:pPr lvl="1"/>
            <a:r>
              <a:rPr lang="es-ES" dirty="0"/>
              <a:t>Pérdida de peso</a:t>
            </a:r>
          </a:p>
          <a:p>
            <a:pPr lvl="1"/>
            <a:r>
              <a:rPr lang="es-ES" dirty="0"/>
              <a:t>Antecedentes familiares CCR </a:t>
            </a:r>
          </a:p>
          <a:p>
            <a:pPr lvl="1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8589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94B35E4-4606-4C29-8332-B136112FE1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03962"/>
            <a:ext cx="4695092" cy="4351338"/>
          </a:xfrm>
        </p:spPr>
        <p:txBody>
          <a:bodyPr>
            <a:normAutofit/>
          </a:bodyPr>
          <a:lstStyle/>
          <a:p>
            <a:r>
              <a:rPr lang="es-ES" sz="2400" dirty="0"/>
              <a:t>Una historia completa con una anamnesis, exploración física y estudios analíticos, permitirán </a:t>
            </a:r>
            <a:r>
              <a:rPr lang="es-ES" sz="2400" b="1" dirty="0"/>
              <a:t>estratificar</a:t>
            </a:r>
            <a:r>
              <a:rPr lang="es-ES" sz="2400" dirty="0"/>
              <a:t> a los pacientes según su </a:t>
            </a:r>
            <a:r>
              <a:rPr lang="es-ES" sz="2400" b="1" dirty="0"/>
              <a:t>riesgo de CCR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5731FC4-C6F0-4A11-B44C-B9AD28B3F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835769" cy="1325563"/>
          </a:xfrm>
        </p:spPr>
        <p:txBody>
          <a:bodyPr>
            <a:normAutofit fontScale="90000"/>
          </a:bodyPr>
          <a:lstStyle/>
          <a:p>
            <a:r>
              <a:rPr lang="es-ES" sz="4000" b="1" dirty="0"/>
              <a:t>Historia clínica y examen físico para estratificar riesgo CCR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597F3E0-E471-45C9-8E07-EC1EBC26D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6732" y="72028"/>
            <a:ext cx="5900034" cy="341163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89693DA-3EB3-4B64-8DC5-6C62841E7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6732" y="3483661"/>
            <a:ext cx="5900034" cy="319194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095D56A9-8E23-4496-AAFD-0FF95CD80A40}"/>
              </a:ext>
            </a:extLst>
          </p:cNvPr>
          <p:cNvSpPr/>
          <p:nvPr/>
        </p:nvSpPr>
        <p:spPr>
          <a:xfrm>
            <a:off x="336306" y="6346977"/>
            <a:ext cx="53376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b="1" dirty="0" err="1"/>
              <a:t>Cubiella</a:t>
            </a:r>
            <a:r>
              <a:rPr lang="es-ES" sz="1200" b="1" dirty="0"/>
              <a:t> et al. </a:t>
            </a:r>
            <a:r>
              <a:rPr lang="es-ES" sz="1200" b="1" dirty="0">
                <a:solidFill>
                  <a:srgbClr val="000000"/>
                </a:solidFill>
                <a:latin typeface="DMMEH C+ Trebuchet MS"/>
              </a:rPr>
              <a:t>Guía de práctica clínica. Diagnóstico y prevención del cáncer colorrectal. Actualización 2018. </a:t>
            </a:r>
            <a:r>
              <a:rPr lang="sv-SE" sz="1200" b="1" dirty="0">
                <a:solidFill>
                  <a:srgbClr val="000000"/>
                </a:solidFill>
                <a:latin typeface="DMMEH C+ Trebuchet MS"/>
              </a:rPr>
              <a:t>Gastroenterol Hepatol. 2018;41(9):585---596</a:t>
            </a:r>
            <a:r>
              <a:rPr lang="es-ES" sz="1200" b="1" dirty="0">
                <a:solidFill>
                  <a:srgbClr val="000000"/>
                </a:solidFill>
                <a:latin typeface="DMMEH C+ Trebuchet MS"/>
              </a:rPr>
              <a:t> </a:t>
            </a:r>
            <a:endParaRPr lang="es-ES" sz="1200" dirty="0"/>
          </a:p>
        </p:txBody>
      </p: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62889A36-A351-43C3-B45A-978B004E7C98}"/>
              </a:ext>
            </a:extLst>
          </p:cNvPr>
          <p:cNvCxnSpPr/>
          <p:nvPr/>
        </p:nvCxnSpPr>
        <p:spPr>
          <a:xfrm>
            <a:off x="6089227" y="1931054"/>
            <a:ext cx="4494756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D26C0FC8-8189-40DB-8ED1-F8EAABD0A7F3}"/>
              </a:ext>
            </a:extLst>
          </p:cNvPr>
          <p:cNvCxnSpPr>
            <a:cxnSpLocks/>
          </p:cNvCxnSpPr>
          <p:nvPr/>
        </p:nvCxnSpPr>
        <p:spPr>
          <a:xfrm>
            <a:off x="6146800" y="2097002"/>
            <a:ext cx="161544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A6572360-5A75-456C-BAAB-79B5F7E966E6}"/>
              </a:ext>
            </a:extLst>
          </p:cNvPr>
          <p:cNvCxnSpPr>
            <a:cxnSpLocks/>
          </p:cNvCxnSpPr>
          <p:nvPr/>
        </p:nvCxnSpPr>
        <p:spPr>
          <a:xfrm>
            <a:off x="6089227" y="3008016"/>
            <a:ext cx="785706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E675CF34-4183-46C9-AC08-BF5ADA16EB90}"/>
              </a:ext>
            </a:extLst>
          </p:cNvPr>
          <p:cNvCxnSpPr>
            <a:cxnSpLocks/>
          </p:cNvCxnSpPr>
          <p:nvPr/>
        </p:nvCxnSpPr>
        <p:spPr>
          <a:xfrm>
            <a:off x="8012853" y="3217990"/>
            <a:ext cx="1049867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ángulo 28">
            <a:extLst>
              <a:ext uri="{FF2B5EF4-FFF2-40B4-BE49-F238E27FC236}">
                <a16:creationId xmlns:a16="http://schemas.microsoft.com/office/drawing/2014/main" id="{4CEA93BD-1B1D-48C8-9686-7B43A0B45023}"/>
              </a:ext>
            </a:extLst>
          </p:cNvPr>
          <p:cNvSpPr/>
          <p:nvPr/>
        </p:nvSpPr>
        <p:spPr>
          <a:xfrm>
            <a:off x="5876732" y="3772747"/>
            <a:ext cx="612121" cy="37930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id="{CB018197-C7B2-4AC8-8F36-E83FC0B90850}"/>
              </a:ext>
            </a:extLst>
          </p:cNvPr>
          <p:cNvCxnSpPr>
            <a:cxnSpLocks/>
          </p:cNvCxnSpPr>
          <p:nvPr/>
        </p:nvCxnSpPr>
        <p:spPr>
          <a:xfrm>
            <a:off x="6065519" y="4616683"/>
            <a:ext cx="673948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F58D36B1-E42F-4E49-82B2-AF4D22E3B7BA}"/>
              </a:ext>
            </a:extLst>
          </p:cNvPr>
          <p:cNvCxnSpPr>
            <a:cxnSpLocks/>
          </p:cNvCxnSpPr>
          <p:nvPr/>
        </p:nvCxnSpPr>
        <p:spPr>
          <a:xfrm>
            <a:off x="6065519" y="5202575"/>
            <a:ext cx="2685628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>
            <a:extLst>
              <a:ext uri="{FF2B5EF4-FFF2-40B4-BE49-F238E27FC236}">
                <a16:creationId xmlns:a16="http://schemas.microsoft.com/office/drawing/2014/main" id="{D0732B08-4C73-4A98-A2FC-526186841A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235" y="5883954"/>
            <a:ext cx="986846" cy="46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15239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1789</TotalTime>
  <Words>2677</Words>
  <Application>Microsoft Office PowerPoint</Application>
  <PresentationFormat>Panorámica</PresentationFormat>
  <Paragraphs>272</Paragraphs>
  <Slides>41</Slides>
  <Notes>0</Notes>
  <HiddenSlides>0</HiddenSlides>
  <MMClips>3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48" baseType="lpstr">
      <vt:lpstr>AdvP4DF60E</vt:lpstr>
      <vt:lpstr>Arial</vt:lpstr>
      <vt:lpstr>Calibri</vt:lpstr>
      <vt:lpstr>Calibri Light</vt:lpstr>
      <vt:lpstr>DMMEH C+ Trebuchet MS</vt:lpstr>
      <vt:lpstr>DMMFH P+ Trebuchet MS</vt:lpstr>
      <vt:lpstr>Tema de Office</vt:lpstr>
      <vt:lpstr>I Curso de Actualización en Gastroenterología para Atención Primaria  Caso clínico: Manejo del paciente con sospecha de CCR desde la consulta de AP</vt:lpstr>
      <vt:lpstr>Manejo del paciente con sospecha de CCR desde la consulta de AP (1ª visita)</vt:lpstr>
      <vt:lpstr>Presentación de PowerPoint</vt:lpstr>
      <vt:lpstr>PILOTAJE del CCR en FERROL (2013-2015)</vt:lpstr>
      <vt:lpstr>Manejo del paciente con sospecha de CCR desde la consulta de AP</vt:lpstr>
      <vt:lpstr>Manejo del paciente con sospecha de CCR desde la consulta de AP</vt:lpstr>
      <vt:lpstr>Manejo del paciente con sospecha de CCR desde la consulta de AP</vt:lpstr>
      <vt:lpstr>Manejo del paciente con sospecha de CCR desde la consulta de AP</vt:lpstr>
      <vt:lpstr>Historia clínica y examen físico para estratificar riesgo CCR</vt:lpstr>
      <vt:lpstr>Signos, síntomas con mayor VPP de CCR</vt:lpstr>
      <vt:lpstr>Manejo del paciente con sospecha de CCR desde la consulta de AP</vt:lpstr>
      <vt:lpstr>Presentación de PowerPoint</vt:lpstr>
      <vt:lpstr>Nuestra vía rápida</vt:lpstr>
      <vt:lpstr>Nuestra vía rápida</vt:lpstr>
      <vt:lpstr>Presentación de PowerPoint</vt:lpstr>
      <vt:lpstr>Presentación de PowerPoint</vt:lpstr>
      <vt:lpstr>Presentación de PowerPoint</vt:lpstr>
      <vt:lpstr>Manejo del paciente con sospecha de CCR desde la consulta de AP</vt:lpstr>
      <vt:lpstr>2ª visita tras estudios complementarios</vt:lpstr>
      <vt:lpstr>2ª visita tras estudios complementarios</vt:lpstr>
      <vt:lpstr>Manejo del paciente con sospecha de CCR desde la consulta de AP</vt:lpstr>
      <vt:lpstr>Presentación de PowerPoint</vt:lpstr>
      <vt:lpstr>2ª visita tras estudios complementarios Abrimos el GPE</vt:lpstr>
      <vt:lpstr>2ª visita tras estudios complementarios Abrimos el GPE</vt:lpstr>
      <vt:lpstr>Presentación de PowerPoint</vt:lpstr>
      <vt:lpstr>Reflexión</vt:lpstr>
      <vt:lpstr>2ª visita tras estudios complementarios</vt:lpstr>
      <vt:lpstr>2ª visita tras estudios complementarios</vt:lpstr>
      <vt:lpstr>4ª visita de Secundino</vt:lpstr>
      <vt:lpstr>Presentación de PowerPoint</vt:lpstr>
      <vt:lpstr>4ª visita de Secundino</vt:lpstr>
      <vt:lpstr>¿Cuándo suspender la anticoagulación? </vt:lpstr>
      <vt:lpstr>Riesgo tromboembólico del paciente</vt:lpstr>
      <vt:lpstr>Riesgo hemorrágico del procedimiento</vt:lpstr>
      <vt:lpstr>Riesgo hemorrágico del procedimiento</vt:lpstr>
      <vt:lpstr>¿Es necesaria la terapia puente? </vt:lpstr>
      <vt:lpstr>Presentación de PowerPoint</vt:lpstr>
      <vt:lpstr>¿Cuándo y cómo reintroducir la anticoagulación? </vt:lpstr>
      <vt:lpstr>4ª visita de Secundino</vt:lpstr>
      <vt:lpstr>5ª visita de Secundino</vt:lpstr>
      <vt:lpstr>Temas para el debate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Curso de Actualización en Gastroenterología para Atención Primaria</dc:title>
  <dc:creator>Daniel Rey Aldana</dc:creator>
  <cp:lastModifiedBy>Daniel Rey Aldana</cp:lastModifiedBy>
  <cp:revision>87</cp:revision>
  <dcterms:created xsi:type="dcterms:W3CDTF">2019-04-21T07:49:36Z</dcterms:created>
  <dcterms:modified xsi:type="dcterms:W3CDTF">2019-04-27T05:54:25Z</dcterms:modified>
</cp:coreProperties>
</file>