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296" r:id="rId2"/>
    <p:sldId id="297" r:id="rId3"/>
    <p:sldId id="294" r:id="rId4"/>
    <p:sldId id="261" r:id="rId5"/>
    <p:sldId id="298" r:id="rId6"/>
    <p:sldId id="299" r:id="rId7"/>
    <p:sldId id="300" r:id="rId8"/>
    <p:sldId id="289" r:id="rId9"/>
    <p:sldId id="263" r:id="rId10"/>
    <p:sldId id="264" r:id="rId11"/>
    <p:sldId id="268" r:id="rId12"/>
    <p:sldId id="288" r:id="rId13"/>
    <p:sldId id="265" r:id="rId14"/>
    <p:sldId id="301" r:id="rId15"/>
    <p:sldId id="302" r:id="rId16"/>
    <p:sldId id="303" r:id="rId17"/>
    <p:sldId id="295" r:id="rId18"/>
    <p:sldId id="304" r:id="rId19"/>
    <p:sldId id="313" r:id="rId20"/>
    <p:sldId id="305" r:id="rId21"/>
    <p:sldId id="272" r:id="rId22"/>
    <p:sldId id="274" r:id="rId23"/>
    <p:sldId id="306" r:id="rId24"/>
    <p:sldId id="273" r:id="rId25"/>
    <p:sldId id="275" r:id="rId26"/>
    <p:sldId id="307" r:id="rId27"/>
    <p:sldId id="284" r:id="rId28"/>
    <p:sldId id="308" r:id="rId29"/>
    <p:sldId id="309" r:id="rId30"/>
    <p:sldId id="310" r:id="rId31"/>
    <p:sldId id="311" r:id="rId32"/>
    <p:sldId id="312" r:id="rId33"/>
    <p:sldId id="293" r:id="rId34"/>
    <p:sldId id="292" r:id="rId35"/>
    <p:sldId id="285" r:id="rId36"/>
    <p:sldId id="286" r:id="rId37"/>
    <p:sldId id="291" r:id="rId3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6" autoAdjust="0"/>
    <p:restoredTop sz="93515" autoAdjust="0"/>
  </p:normalViewPr>
  <p:slideViewPr>
    <p:cSldViewPr snapToGrid="0">
      <p:cViewPr varScale="1">
        <p:scale>
          <a:sx n="62" d="100"/>
          <a:sy n="62" d="100"/>
        </p:scale>
        <p:origin x="1356" y="21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200" d="100"/>
        <a:sy n="200" d="100"/>
      </p:scale>
      <p:origin x="0" y="-23733"/>
    </p:cViewPr>
  </p:sorterViewPr>
  <p:notesViewPr>
    <p:cSldViewPr snapToGrid="0">
      <p:cViewPr varScale="1">
        <p:scale>
          <a:sx n="47" d="100"/>
          <a:sy n="47" d="100"/>
        </p:scale>
        <p:origin x="2712" y="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 smtClean="0">
                <a:solidFill>
                  <a:schemeClr val="accent1"/>
                </a:solidFill>
              </a:rPr>
              <a:t>Resistencia de </a:t>
            </a:r>
            <a:r>
              <a:rPr lang="en-US" sz="2400" b="1" i="1" dirty="0" smtClean="0">
                <a:solidFill>
                  <a:schemeClr val="accent1"/>
                </a:solidFill>
              </a:rPr>
              <a:t>H.pylori</a:t>
            </a:r>
            <a:r>
              <a:rPr lang="en-US" sz="2400" b="1" dirty="0" smtClean="0">
                <a:solidFill>
                  <a:schemeClr val="accent1"/>
                </a:solidFill>
              </a:rPr>
              <a:t> a </a:t>
            </a:r>
            <a:r>
              <a:rPr lang="en-US" sz="2400" b="1" dirty="0" err="1" smtClean="0">
                <a:solidFill>
                  <a:schemeClr val="accent1"/>
                </a:solidFill>
              </a:rPr>
              <a:t>claritromicina</a:t>
            </a:r>
            <a:endParaRPr lang="en-US" sz="2400" b="1" dirty="0">
              <a:solidFill>
                <a:schemeClr val="accent1"/>
              </a:solidFill>
            </a:endParaRPr>
          </a:p>
        </c:rich>
      </c:tx>
      <c:layout>
        <c:manualLayout>
          <c:xMode val="edge"/>
          <c:yMode val="edge"/>
          <c:x val="0.22834844603679813"/>
          <c:y val="0.11620244543113901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Eu 2008</c:v>
                </c:pt>
                <c:pt idx="1">
                  <c:v>Eu 2018</c:v>
                </c:pt>
                <c:pt idx="2">
                  <c:v>Es 2017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17.5</c:v>
                </c:pt>
                <c:pt idx="1">
                  <c:v>24</c:v>
                </c:pt>
                <c:pt idx="2">
                  <c:v>22.4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67-45EE-BFDD-0CB9B437FCB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-27"/>
        <c:axId val="101354112"/>
        <c:axId val="101366400"/>
      </c:barChart>
      <c:catAx>
        <c:axId val="101354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1366400"/>
        <c:crosses val="autoZero"/>
        <c:auto val="1"/>
        <c:lblAlgn val="ctr"/>
        <c:lblOffset val="100"/>
        <c:noMultiLvlLbl val="0"/>
      </c:catAx>
      <c:valAx>
        <c:axId val="1013664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1354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pPr>
            <a:r>
              <a:rPr lang="es-ES" sz="2400" dirty="0" smtClean="0">
                <a:solidFill>
                  <a:schemeClr val="accent5"/>
                </a:solidFill>
              </a:rPr>
              <a:t>Resistencia antibiótica (%) por línea</a:t>
            </a:r>
            <a:endParaRPr lang="es-ES" sz="2400" dirty="0">
              <a:solidFill>
                <a:schemeClr val="accent5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accent5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Primera línea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No resistencia</c:v>
                </c:pt>
                <c:pt idx="1">
                  <c:v>Claritromicina</c:v>
                </c:pt>
                <c:pt idx="2">
                  <c:v>Metronidazol</c:v>
                </c:pt>
                <c:pt idx="3">
                  <c:v>Levofloxacino</c:v>
                </c:pt>
                <c:pt idx="4">
                  <c:v>Dual (C+M)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44</c:v>
                </c:pt>
                <c:pt idx="1">
                  <c:v>22</c:v>
                </c:pt>
                <c:pt idx="2">
                  <c:v>31</c:v>
                </c:pt>
                <c:pt idx="3">
                  <c:v>18</c:v>
                </c:pt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A4-446D-B18E-452076363F7A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Segunda línea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No resistencia</c:v>
                </c:pt>
                <c:pt idx="1">
                  <c:v>Claritromicina</c:v>
                </c:pt>
                <c:pt idx="2">
                  <c:v>Metronidazol</c:v>
                </c:pt>
                <c:pt idx="3">
                  <c:v>Levofloxacino</c:v>
                </c:pt>
                <c:pt idx="4">
                  <c:v>Dual (C+M)</c:v>
                </c:pt>
              </c:strCache>
            </c:strRef>
          </c:cat>
          <c:val>
            <c:numRef>
              <c:f>Hoja1!$C$2:$C$6</c:f>
              <c:numCache>
                <c:formatCode>General</c:formatCode>
                <c:ptCount val="5"/>
                <c:pt idx="0">
                  <c:v>13</c:v>
                </c:pt>
                <c:pt idx="1">
                  <c:v>60</c:v>
                </c:pt>
                <c:pt idx="2">
                  <c:v>52</c:v>
                </c:pt>
                <c:pt idx="3">
                  <c:v>29</c:v>
                </c:pt>
                <c:pt idx="4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A4-446D-B18E-452076363F7A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Tercera línea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No resistencia</c:v>
                </c:pt>
                <c:pt idx="1">
                  <c:v>Claritromicina</c:v>
                </c:pt>
                <c:pt idx="2">
                  <c:v>Metronidazol</c:v>
                </c:pt>
                <c:pt idx="3">
                  <c:v>Levofloxacino</c:v>
                </c:pt>
                <c:pt idx="4">
                  <c:v>Dual (C+M)</c:v>
                </c:pt>
              </c:strCache>
            </c:strRef>
          </c:cat>
          <c:val>
            <c:numRef>
              <c:f>Hoja1!$D$2:$D$6</c:f>
              <c:numCache>
                <c:formatCode>General</c:formatCode>
                <c:ptCount val="5"/>
                <c:pt idx="0">
                  <c:v>9</c:v>
                </c:pt>
                <c:pt idx="1">
                  <c:v>73</c:v>
                </c:pt>
                <c:pt idx="2">
                  <c:v>65</c:v>
                </c:pt>
                <c:pt idx="3">
                  <c:v>46</c:v>
                </c:pt>
                <c:pt idx="4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A4-446D-B18E-452076363F7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1852672"/>
        <c:axId val="121854208"/>
      </c:barChart>
      <c:catAx>
        <c:axId val="121852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21854208"/>
        <c:crosses val="autoZero"/>
        <c:auto val="1"/>
        <c:lblAlgn val="ctr"/>
        <c:lblOffset val="100"/>
        <c:noMultiLvlLbl val="0"/>
      </c:catAx>
      <c:valAx>
        <c:axId val="121854208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21852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A31F77-E6A7-4AF8-84D4-DF449E9C9D32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CB46C727-BA6F-4265-818B-1D84DD3ED3FE}">
      <dgm:prSet phldrT="[Texto]" custT="1"/>
      <dgm:spPr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Errores de indicación</a:t>
          </a:r>
          <a:endParaRPr lang="es-E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FFAAC8-C29A-4754-9FDB-11C4F690A0E8}" type="parTrans" cxnId="{85B8FB15-D941-4B6A-9E50-8EEE13E137B3}">
      <dgm:prSet/>
      <dgm:spPr/>
      <dgm:t>
        <a:bodyPr/>
        <a:lstStyle/>
        <a:p>
          <a:endParaRPr lang="es-ES" sz="2800" b="1"/>
        </a:p>
      </dgm:t>
    </dgm:pt>
    <dgm:pt modelId="{454CB849-5188-4A31-9660-5D1DAA3596B3}" type="sibTrans" cxnId="{85B8FB15-D941-4B6A-9E50-8EEE13E137B3}">
      <dgm:prSet/>
      <dgm:spPr/>
      <dgm:t>
        <a:bodyPr/>
        <a:lstStyle/>
        <a:p>
          <a:endParaRPr lang="es-ES" sz="2800" b="1"/>
        </a:p>
      </dgm:t>
    </dgm:pt>
    <dgm:pt modelId="{7235A701-5BCA-48AD-BAB5-479C2D410E13}">
      <dgm:prSet phldrT="[Texto]" custT="1"/>
      <dgm:spPr>
        <a:solidFill>
          <a:schemeClr val="bg2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S" sz="2800" b="1" dirty="0" smtClean="0"/>
            <a:t>Errores de diagnóstico</a:t>
          </a:r>
          <a:endParaRPr lang="es-ES" sz="2800" b="1" dirty="0"/>
        </a:p>
      </dgm:t>
    </dgm:pt>
    <dgm:pt modelId="{DC3600A5-B496-42AB-92AB-9033816408E8}" type="parTrans" cxnId="{188D9D5C-4AE0-4FE2-A15C-D02F1E679E4C}">
      <dgm:prSet/>
      <dgm:spPr/>
      <dgm:t>
        <a:bodyPr/>
        <a:lstStyle/>
        <a:p>
          <a:endParaRPr lang="es-ES" sz="2800" b="1"/>
        </a:p>
      </dgm:t>
    </dgm:pt>
    <dgm:pt modelId="{F1F7CB8E-A20B-4979-9257-EED013A2F32C}" type="sibTrans" cxnId="{188D9D5C-4AE0-4FE2-A15C-D02F1E679E4C}">
      <dgm:prSet/>
      <dgm:spPr/>
      <dgm:t>
        <a:bodyPr/>
        <a:lstStyle/>
        <a:p>
          <a:endParaRPr lang="es-ES" sz="2800" b="1"/>
        </a:p>
      </dgm:t>
    </dgm:pt>
    <dgm:pt modelId="{D6BC5746-4520-4C50-AC4F-F390B174AA9B}">
      <dgm:prSet phldrT="[Texto]" custT="1"/>
      <dgm:spPr>
        <a:solidFill>
          <a:schemeClr val="accent6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S" sz="2800" b="1" dirty="0" smtClean="0"/>
            <a:t>Errores de tratamiento</a:t>
          </a:r>
          <a:endParaRPr lang="es-ES" sz="2800" b="1" dirty="0"/>
        </a:p>
      </dgm:t>
    </dgm:pt>
    <dgm:pt modelId="{3F2C7097-9417-40A1-BD81-7CD137AC375C}" type="parTrans" cxnId="{F997D40D-01AE-41A9-A06C-14187AB014A9}">
      <dgm:prSet/>
      <dgm:spPr/>
      <dgm:t>
        <a:bodyPr/>
        <a:lstStyle/>
        <a:p>
          <a:endParaRPr lang="es-ES" sz="2800" b="1"/>
        </a:p>
      </dgm:t>
    </dgm:pt>
    <dgm:pt modelId="{BA1B646D-F0F8-4BEC-97AF-2B9D2DA82E37}" type="sibTrans" cxnId="{F997D40D-01AE-41A9-A06C-14187AB014A9}">
      <dgm:prSet/>
      <dgm:spPr/>
      <dgm:t>
        <a:bodyPr/>
        <a:lstStyle/>
        <a:p>
          <a:endParaRPr lang="es-ES" sz="2800" b="1"/>
        </a:p>
      </dgm:t>
    </dgm:pt>
    <dgm:pt modelId="{01E25875-2B4D-4B1A-9FB1-A73D2F119FB3}" type="pres">
      <dgm:prSet presAssocID="{62A31F77-E6A7-4AF8-84D4-DF449E9C9D32}" presName="Name0" presStyleCnt="0">
        <dgm:presLayoutVars>
          <dgm:dir/>
          <dgm:resizeHandles val="exact"/>
        </dgm:presLayoutVars>
      </dgm:prSet>
      <dgm:spPr/>
    </dgm:pt>
    <dgm:pt modelId="{0F3DC8A4-FFEE-48BA-8113-F9AB9B808611}" type="pres">
      <dgm:prSet presAssocID="{62A31F77-E6A7-4AF8-84D4-DF449E9C9D32}" presName="fgShape" presStyleLbl="fgShp" presStyleIdx="0" presStyleCnt="1"/>
      <dgm:spPr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6E779800-C509-4CE4-985F-F73E967058FB}" type="pres">
      <dgm:prSet presAssocID="{62A31F77-E6A7-4AF8-84D4-DF449E9C9D32}" presName="linComp" presStyleCnt="0"/>
      <dgm:spPr/>
    </dgm:pt>
    <dgm:pt modelId="{8281C333-B1A7-4DFF-A474-8DA60324DA48}" type="pres">
      <dgm:prSet presAssocID="{CB46C727-BA6F-4265-818B-1D84DD3ED3FE}" presName="compNode" presStyleCnt="0"/>
      <dgm:spPr/>
    </dgm:pt>
    <dgm:pt modelId="{DC29C080-B883-41FB-866E-07EEC39D5D57}" type="pres">
      <dgm:prSet presAssocID="{CB46C727-BA6F-4265-818B-1D84DD3ED3FE}" presName="bkgdShape" presStyleLbl="node1" presStyleIdx="0" presStyleCnt="3" custLinFactNeighborX="-75774" custLinFactNeighborY="-14110"/>
      <dgm:spPr/>
      <dgm:t>
        <a:bodyPr/>
        <a:lstStyle/>
        <a:p>
          <a:endParaRPr lang="es-ES"/>
        </a:p>
      </dgm:t>
    </dgm:pt>
    <dgm:pt modelId="{7F6DF17E-8C8D-44C7-86B3-BF0FD3719FA8}" type="pres">
      <dgm:prSet presAssocID="{CB46C727-BA6F-4265-818B-1D84DD3ED3FE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2A5878-E8FA-4E6B-AABA-1A83DC1F2209}" type="pres">
      <dgm:prSet presAssocID="{CB46C727-BA6F-4265-818B-1D84DD3ED3FE}" presName="invisiNode" presStyleLbl="node1" presStyleIdx="0" presStyleCnt="3"/>
      <dgm:spPr/>
    </dgm:pt>
    <dgm:pt modelId="{3A8CFFD4-2C67-491A-81F3-7BC19221F4AA}" type="pres">
      <dgm:prSet presAssocID="{CB46C727-BA6F-4265-818B-1D84DD3ED3FE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3DEB54E-F2B7-4271-B3EF-49AC8C564603}" type="pres">
      <dgm:prSet presAssocID="{454CB849-5188-4A31-9660-5D1DAA3596B3}" presName="sibTrans" presStyleLbl="sibTrans2D1" presStyleIdx="0" presStyleCnt="0"/>
      <dgm:spPr/>
      <dgm:t>
        <a:bodyPr/>
        <a:lstStyle/>
        <a:p>
          <a:endParaRPr lang="es-ES"/>
        </a:p>
      </dgm:t>
    </dgm:pt>
    <dgm:pt modelId="{562C9BFF-724B-41DB-B37A-35E9BEAABF37}" type="pres">
      <dgm:prSet presAssocID="{7235A701-5BCA-48AD-BAB5-479C2D410E13}" presName="compNode" presStyleCnt="0"/>
      <dgm:spPr/>
    </dgm:pt>
    <dgm:pt modelId="{126102F5-84AF-4059-9C65-3DF1DEA112ED}" type="pres">
      <dgm:prSet presAssocID="{7235A701-5BCA-48AD-BAB5-479C2D410E13}" presName="bkgdShape" presStyleLbl="node1" presStyleIdx="1" presStyleCnt="3"/>
      <dgm:spPr/>
      <dgm:t>
        <a:bodyPr/>
        <a:lstStyle/>
        <a:p>
          <a:endParaRPr lang="es-ES"/>
        </a:p>
      </dgm:t>
    </dgm:pt>
    <dgm:pt modelId="{E93947D8-146F-4DD4-9F37-E64DA7BD5B54}" type="pres">
      <dgm:prSet presAssocID="{7235A701-5BCA-48AD-BAB5-479C2D410E13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D069B5F-4E0E-4EBA-A6C1-DFC451C723C9}" type="pres">
      <dgm:prSet presAssocID="{7235A701-5BCA-48AD-BAB5-479C2D410E13}" presName="invisiNode" presStyleLbl="node1" presStyleIdx="1" presStyleCnt="3"/>
      <dgm:spPr/>
    </dgm:pt>
    <dgm:pt modelId="{E769A08E-B29E-4D78-9277-3C5822BA5C7F}" type="pres">
      <dgm:prSet presAssocID="{7235A701-5BCA-48AD-BAB5-479C2D410E13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7062F2D-B899-4E61-9162-C51F1E83A6CD}" type="pres">
      <dgm:prSet presAssocID="{F1F7CB8E-A20B-4979-9257-EED013A2F32C}" presName="sibTrans" presStyleLbl="sibTrans2D1" presStyleIdx="0" presStyleCnt="0"/>
      <dgm:spPr/>
      <dgm:t>
        <a:bodyPr/>
        <a:lstStyle/>
        <a:p>
          <a:endParaRPr lang="es-ES"/>
        </a:p>
      </dgm:t>
    </dgm:pt>
    <dgm:pt modelId="{8E4B3E2E-6C91-4E36-821B-8130C486A2D5}" type="pres">
      <dgm:prSet presAssocID="{D6BC5746-4520-4C50-AC4F-F390B174AA9B}" presName="compNode" presStyleCnt="0"/>
      <dgm:spPr/>
    </dgm:pt>
    <dgm:pt modelId="{68C842BF-7C29-4806-9319-0ED63064B7D5}" type="pres">
      <dgm:prSet presAssocID="{D6BC5746-4520-4C50-AC4F-F390B174AA9B}" presName="bkgdShape" presStyleLbl="node1" presStyleIdx="2" presStyleCnt="3"/>
      <dgm:spPr/>
      <dgm:t>
        <a:bodyPr/>
        <a:lstStyle/>
        <a:p>
          <a:endParaRPr lang="es-ES"/>
        </a:p>
      </dgm:t>
    </dgm:pt>
    <dgm:pt modelId="{5552D3D9-38D0-465C-B005-FCE2273C5868}" type="pres">
      <dgm:prSet presAssocID="{D6BC5746-4520-4C50-AC4F-F390B174AA9B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A6BAB5-9C33-4DDC-94A8-31AE2B73A229}" type="pres">
      <dgm:prSet presAssocID="{D6BC5746-4520-4C50-AC4F-F390B174AA9B}" presName="invisiNode" presStyleLbl="node1" presStyleIdx="2" presStyleCnt="3"/>
      <dgm:spPr/>
    </dgm:pt>
    <dgm:pt modelId="{DDBF92A7-5810-468F-A6B4-DDE453D45B8B}" type="pres">
      <dgm:prSet presAssocID="{D6BC5746-4520-4C50-AC4F-F390B174AA9B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E8F5C08F-7DE9-4624-BD60-6DB53BAB4C57}" type="presOf" srcId="{7235A701-5BCA-48AD-BAB5-479C2D410E13}" destId="{126102F5-84AF-4059-9C65-3DF1DEA112ED}" srcOrd="0" destOrd="0" presId="urn:microsoft.com/office/officeart/2005/8/layout/hList7"/>
    <dgm:cxn modelId="{0B96DAE4-A1EB-439F-BD0F-AF0A52B0436B}" type="presOf" srcId="{F1F7CB8E-A20B-4979-9257-EED013A2F32C}" destId="{27062F2D-B899-4E61-9162-C51F1E83A6CD}" srcOrd="0" destOrd="0" presId="urn:microsoft.com/office/officeart/2005/8/layout/hList7"/>
    <dgm:cxn modelId="{E6CCE61B-111D-4C6D-B54E-A8E782567E21}" type="presOf" srcId="{62A31F77-E6A7-4AF8-84D4-DF449E9C9D32}" destId="{01E25875-2B4D-4B1A-9FB1-A73D2F119FB3}" srcOrd="0" destOrd="0" presId="urn:microsoft.com/office/officeart/2005/8/layout/hList7"/>
    <dgm:cxn modelId="{F997D40D-01AE-41A9-A06C-14187AB014A9}" srcId="{62A31F77-E6A7-4AF8-84D4-DF449E9C9D32}" destId="{D6BC5746-4520-4C50-AC4F-F390B174AA9B}" srcOrd="2" destOrd="0" parTransId="{3F2C7097-9417-40A1-BD81-7CD137AC375C}" sibTransId="{BA1B646D-F0F8-4BEC-97AF-2B9D2DA82E37}"/>
    <dgm:cxn modelId="{2DA7EE04-C48A-4540-AAC0-AEE2EDC8ED78}" type="presOf" srcId="{D6BC5746-4520-4C50-AC4F-F390B174AA9B}" destId="{68C842BF-7C29-4806-9319-0ED63064B7D5}" srcOrd="0" destOrd="0" presId="urn:microsoft.com/office/officeart/2005/8/layout/hList7"/>
    <dgm:cxn modelId="{85B8FB15-D941-4B6A-9E50-8EEE13E137B3}" srcId="{62A31F77-E6A7-4AF8-84D4-DF449E9C9D32}" destId="{CB46C727-BA6F-4265-818B-1D84DD3ED3FE}" srcOrd="0" destOrd="0" parTransId="{FFFFAAC8-C29A-4754-9FDB-11C4F690A0E8}" sibTransId="{454CB849-5188-4A31-9660-5D1DAA3596B3}"/>
    <dgm:cxn modelId="{93D8D4BF-699D-4952-8142-C8EC19E77A96}" type="presOf" srcId="{454CB849-5188-4A31-9660-5D1DAA3596B3}" destId="{B3DEB54E-F2B7-4271-B3EF-49AC8C564603}" srcOrd="0" destOrd="0" presId="urn:microsoft.com/office/officeart/2005/8/layout/hList7"/>
    <dgm:cxn modelId="{188D9D5C-4AE0-4FE2-A15C-D02F1E679E4C}" srcId="{62A31F77-E6A7-4AF8-84D4-DF449E9C9D32}" destId="{7235A701-5BCA-48AD-BAB5-479C2D410E13}" srcOrd="1" destOrd="0" parTransId="{DC3600A5-B496-42AB-92AB-9033816408E8}" sibTransId="{F1F7CB8E-A20B-4979-9257-EED013A2F32C}"/>
    <dgm:cxn modelId="{107C3413-A08F-4C5C-A230-3C750EBF4BC1}" type="presOf" srcId="{7235A701-5BCA-48AD-BAB5-479C2D410E13}" destId="{E93947D8-146F-4DD4-9F37-E64DA7BD5B54}" srcOrd="1" destOrd="0" presId="urn:microsoft.com/office/officeart/2005/8/layout/hList7"/>
    <dgm:cxn modelId="{A9F2FFC3-4BF8-4F0D-8B6F-4823C024D096}" type="presOf" srcId="{CB46C727-BA6F-4265-818B-1D84DD3ED3FE}" destId="{7F6DF17E-8C8D-44C7-86B3-BF0FD3719FA8}" srcOrd="1" destOrd="0" presId="urn:microsoft.com/office/officeart/2005/8/layout/hList7"/>
    <dgm:cxn modelId="{E0065BB1-C8E0-4B98-B285-1F2652ED59DD}" type="presOf" srcId="{CB46C727-BA6F-4265-818B-1D84DD3ED3FE}" destId="{DC29C080-B883-41FB-866E-07EEC39D5D57}" srcOrd="0" destOrd="0" presId="urn:microsoft.com/office/officeart/2005/8/layout/hList7"/>
    <dgm:cxn modelId="{85CA6ACD-3A92-42A1-8BBD-2E4183FE0F71}" type="presOf" srcId="{D6BC5746-4520-4C50-AC4F-F390B174AA9B}" destId="{5552D3D9-38D0-465C-B005-FCE2273C5868}" srcOrd="1" destOrd="0" presId="urn:microsoft.com/office/officeart/2005/8/layout/hList7"/>
    <dgm:cxn modelId="{9F40CC15-F3B7-4A12-ADAE-823F853D639A}" type="presParOf" srcId="{01E25875-2B4D-4B1A-9FB1-A73D2F119FB3}" destId="{0F3DC8A4-FFEE-48BA-8113-F9AB9B808611}" srcOrd="0" destOrd="0" presId="urn:microsoft.com/office/officeart/2005/8/layout/hList7"/>
    <dgm:cxn modelId="{099A26E6-4328-4A8D-82E0-E36A9628F88F}" type="presParOf" srcId="{01E25875-2B4D-4B1A-9FB1-A73D2F119FB3}" destId="{6E779800-C509-4CE4-985F-F73E967058FB}" srcOrd="1" destOrd="0" presId="urn:microsoft.com/office/officeart/2005/8/layout/hList7"/>
    <dgm:cxn modelId="{68C5110A-11C7-499F-9318-C9B03872521E}" type="presParOf" srcId="{6E779800-C509-4CE4-985F-F73E967058FB}" destId="{8281C333-B1A7-4DFF-A474-8DA60324DA48}" srcOrd="0" destOrd="0" presId="urn:microsoft.com/office/officeart/2005/8/layout/hList7"/>
    <dgm:cxn modelId="{C4CBD3A0-0808-4807-ABC8-9A18B301D1E1}" type="presParOf" srcId="{8281C333-B1A7-4DFF-A474-8DA60324DA48}" destId="{DC29C080-B883-41FB-866E-07EEC39D5D57}" srcOrd="0" destOrd="0" presId="urn:microsoft.com/office/officeart/2005/8/layout/hList7"/>
    <dgm:cxn modelId="{81969896-AA80-48FA-8F48-C8414BEE4FBE}" type="presParOf" srcId="{8281C333-B1A7-4DFF-A474-8DA60324DA48}" destId="{7F6DF17E-8C8D-44C7-86B3-BF0FD3719FA8}" srcOrd="1" destOrd="0" presId="urn:microsoft.com/office/officeart/2005/8/layout/hList7"/>
    <dgm:cxn modelId="{91125DCE-F0DC-4547-9ABF-B6FD38B0ACD4}" type="presParOf" srcId="{8281C333-B1A7-4DFF-A474-8DA60324DA48}" destId="{822A5878-E8FA-4E6B-AABA-1A83DC1F2209}" srcOrd="2" destOrd="0" presId="urn:microsoft.com/office/officeart/2005/8/layout/hList7"/>
    <dgm:cxn modelId="{10FB6AFC-2D7E-414C-9AE8-DE123AC2F5E8}" type="presParOf" srcId="{8281C333-B1A7-4DFF-A474-8DA60324DA48}" destId="{3A8CFFD4-2C67-491A-81F3-7BC19221F4AA}" srcOrd="3" destOrd="0" presId="urn:microsoft.com/office/officeart/2005/8/layout/hList7"/>
    <dgm:cxn modelId="{9DD0FA0F-D00B-46F9-98AE-02BF76DA5B44}" type="presParOf" srcId="{6E779800-C509-4CE4-985F-F73E967058FB}" destId="{B3DEB54E-F2B7-4271-B3EF-49AC8C564603}" srcOrd="1" destOrd="0" presId="urn:microsoft.com/office/officeart/2005/8/layout/hList7"/>
    <dgm:cxn modelId="{C0F9D81D-325D-4A0C-B1D1-0A5820067AF7}" type="presParOf" srcId="{6E779800-C509-4CE4-985F-F73E967058FB}" destId="{562C9BFF-724B-41DB-B37A-35E9BEAABF37}" srcOrd="2" destOrd="0" presId="urn:microsoft.com/office/officeart/2005/8/layout/hList7"/>
    <dgm:cxn modelId="{D8E82C08-32AF-461E-9A9F-064623D5AC72}" type="presParOf" srcId="{562C9BFF-724B-41DB-B37A-35E9BEAABF37}" destId="{126102F5-84AF-4059-9C65-3DF1DEA112ED}" srcOrd="0" destOrd="0" presId="urn:microsoft.com/office/officeart/2005/8/layout/hList7"/>
    <dgm:cxn modelId="{B05FE6EB-0A24-44F2-B2F6-FA2E6D3ED2DF}" type="presParOf" srcId="{562C9BFF-724B-41DB-B37A-35E9BEAABF37}" destId="{E93947D8-146F-4DD4-9F37-E64DA7BD5B54}" srcOrd="1" destOrd="0" presId="urn:microsoft.com/office/officeart/2005/8/layout/hList7"/>
    <dgm:cxn modelId="{EFC5F316-6270-4E13-AF76-582124D4B2A3}" type="presParOf" srcId="{562C9BFF-724B-41DB-B37A-35E9BEAABF37}" destId="{DD069B5F-4E0E-4EBA-A6C1-DFC451C723C9}" srcOrd="2" destOrd="0" presId="urn:microsoft.com/office/officeart/2005/8/layout/hList7"/>
    <dgm:cxn modelId="{C15DE3B9-D85B-473C-8670-56CD85CF2772}" type="presParOf" srcId="{562C9BFF-724B-41DB-B37A-35E9BEAABF37}" destId="{E769A08E-B29E-4D78-9277-3C5822BA5C7F}" srcOrd="3" destOrd="0" presId="urn:microsoft.com/office/officeart/2005/8/layout/hList7"/>
    <dgm:cxn modelId="{84A92DE2-8626-46CF-B1C3-5CC9D2F45E07}" type="presParOf" srcId="{6E779800-C509-4CE4-985F-F73E967058FB}" destId="{27062F2D-B899-4E61-9162-C51F1E83A6CD}" srcOrd="3" destOrd="0" presId="urn:microsoft.com/office/officeart/2005/8/layout/hList7"/>
    <dgm:cxn modelId="{212E46AE-7544-40B4-B972-ADA25FDFA76E}" type="presParOf" srcId="{6E779800-C509-4CE4-985F-F73E967058FB}" destId="{8E4B3E2E-6C91-4E36-821B-8130C486A2D5}" srcOrd="4" destOrd="0" presId="urn:microsoft.com/office/officeart/2005/8/layout/hList7"/>
    <dgm:cxn modelId="{0BE63F98-D802-4836-BE22-973C4C5DF1AB}" type="presParOf" srcId="{8E4B3E2E-6C91-4E36-821B-8130C486A2D5}" destId="{68C842BF-7C29-4806-9319-0ED63064B7D5}" srcOrd="0" destOrd="0" presId="urn:microsoft.com/office/officeart/2005/8/layout/hList7"/>
    <dgm:cxn modelId="{378CCB12-A958-4244-84C3-31212C8454B3}" type="presParOf" srcId="{8E4B3E2E-6C91-4E36-821B-8130C486A2D5}" destId="{5552D3D9-38D0-465C-B005-FCE2273C5868}" srcOrd="1" destOrd="0" presId="urn:microsoft.com/office/officeart/2005/8/layout/hList7"/>
    <dgm:cxn modelId="{CA8B7A36-5471-4320-93CE-F1E68D012EB3}" type="presParOf" srcId="{8E4B3E2E-6C91-4E36-821B-8130C486A2D5}" destId="{5AA6BAB5-9C33-4DDC-94A8-31AE2B73A229}" srcOrd="2" destOrd="0" presId="urn:microsoft.com/office/officeart/2005/8/layout/hList7"/>
    <dgm:cxn modelId="{661CCD29-1730-4AE7-8C38-B362ECED2A0F}" type="presParOf" srcId="{8E4B3E2E-6C91-4E36-821B-8130C486A2D5}" destId="{DDBF92A7-5810-468F-A6B4-DDE453D45B8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28DFE1-319A-4CAD-BD83-0598188BD598}" type="doc">
      <dgm:prSet loTypeId="urn:microsoft.com/office/officeart/2005/8/layout/orgChart1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8EDDBE5A-AE7E-4C4B-BD18-729A2ABCE802}">
      <dgm:prSet phldrT="[Texto]" custT="1"/>
      <dgm:spPr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S" sz="2400" i="1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H.pylori</a:t>
          </a:r>
          <a:endParaRPr lang="es-ES" sz="2400" i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696CF97-A263-41AA-9873-07CDE0C28918}" type="parTrans" cxnId="{71C479CA-FC9F-4622-9C3A-A6DDBB40BD9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C2DA30-98EC-4E02-B4C1-43FA5F6E513D}" type="sibTrans" cxnId="{71C479CA-FC9F-4622-9C3A-A6DDBB40BD9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EE5188-6E73-4624-A5A5-73645641E325}">
      <dgm:prSet phldrT="[Texto]" custT="1"/>
      <dgm:spPr>
        <a:solidFill>
          <a:schemeClr val="accent5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Gastritis crónica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8477A7-B5A7-45A3-A919-358CD6676A1A}" type="parTrans" cxnId="{C0279825-5F0A-482A-A2B3-9338480060F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C1A34A-71D2-43B2-931D-DCA438D5E4D8}" type="sibTrans" cxnId="{C0279825-5F0A-482A-A2B3-9338480060F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9D414E-8E5F-49F4-9DD2-C9C7FDFE1F54}">
      <dgm:prSet custT="1"/>
      <dgm:spPr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Úlcera péptica gastro-duodenal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D4908AD-1F17-4ED9-9637-F30917B4F3BE}" type="parTrans" cxnId="{10D1DB85-4F2D-467F-B050-2A2248A8D30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F3B847-06A8-4F42-8CAF-03308F8F347F}" type="sibTrans" cxnId="{10D1DB85-4F2D-467F-B050-2A2248A8D30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D1C0E0-17F4-4A0D-8D18-9D57DCD55DFF}">
      <dgm:prSet custT="1"/>
      <dgm:spPr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Linfoma MALT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79EACF-0A96-4324-A42B-0F9BEF7CE990}" type="parTrans" cxnId="{9562E30E-611A-4708-A93E-3D1A2D579C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C56BB5-BDDE-44BB-84B4-AB144AAE9D0A}" type="sibTrans" cxnId="{9562E30E-611A-4708-A93E-3D1A2D579C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8818A0-9384-4C67-9C31-0AD23BFC5E25}">
      <dgm:prSet custT="1"/>
      <dgm:spPr>
        <a:solidFill>
          <a:srgbClr val="C00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Cáncer gástrico</a:t>
          </a:r>
          <a:endParaRPr lang="es-E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224067-67F2-46E0-85C5-B18E28B3A1BD}" type="parTrans" cxnId="{DE4BD052-559F-4DEC-88B2-E0CC1073FAB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8431E0-C552-4F43-B561-DB535DADA4F4}" type="sibTrans" cxnId="{DE4BD052-559F-4DEC-88B2-E0CC1073FAB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F4E9A7-BDEA-4FCB-8DB8-9AED8ABEA80D}">
      <dgm:prSet custT="1"/>
      <dgm:spPr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Enfermedades </a:t>
          </a:r>
          <a:r>
            <a:rPr lang="es-ES" sz="20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extradigestivas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B5B60AC-0C78-452C-BC7B-8BD5F39D78C8}" type="parTrans" cxnId="{2B028486-B48D-4A1B-8F25-0420B5A3F9A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9BC909-932F-472E-9ACB-B22F2261B5C3}" type="sibTrans" cxnId="{2B028486-B48D-4A1B-8F25-0420B5A3F9A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49C1234-7711-4DD9-A3DA-03490961679E}">
      <dgm:prSet custT="1"/>
      <dgm:spPr>
        <a:solidFill>
          <a:schemeClr val="accent5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Púrpura </a:t>
          </a:r>
          <a:r>
            <a:rPr lang="es-ES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trombocitopénica</a:t>
          </a:r>
          <a:r>
            <a:rPr lang="es-E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idiopática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C9197B-E700-4DBC-96C2-73468846D85D}" type="parTrans" cxnId="{ED0559AC-5DFA-433B-8611-DE42472C389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D07865-AD83-4CDA-9F8C-0311C2B3AB98}" type="sibTrans" cxnId="{ED0559AC-5DFA-433B-8611-DE42472C389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6E2937-4E6A-4185-9CF0-1D281B808115}">
      <dgm:prSet custT="1"/>
      <dgm:spPr>
        <a:solidFill>
          <a:schemeClr val="accent5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Anemia </a:t>
          </a:r>
          <a:r>
            <a:rPr lang="es-ES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ferropénica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20463F-084E-4D8E-88EE-2BE15D2CB936}" type="parTrans" cxnId="{E88AC330-AB05-4F6E-81E7-53F69EEC73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49F9929-616B-4986-9AD7-45CBE80E5B5B}" type="sibTrans" cxnId="{E88AC330-AB05-4F6E-81E7-53F69EEC73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590E36-86FB-420E-916A-5C54D9DCC13A}">
      <dgm:prSet custT="1"/>
      <dgm:spPr>
        <a:solidFill>
          <a:schemeClr val="accent5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Déficit de vit.B12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C738824-0867-4974-B9BE-9F262A7D8EFC}" type="parTrans" cxnId="{EA4700BB-AEC4-41E7-A384-2272E8020E6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3FFFE4A-9E1C-4804-9055-52707D59C909}" type="sibTrans" cxnId="{EA4700BB-AEC4-41E7-A384-2272E8020E6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98A2AF-4694-49F2-A1D7-1FA7FEC7AD1D}" type="pres">
      <dgm:prSet presAssocID="{6128DFE1-319A-4CAD-BD83-0598188BD59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680D3557-9D23-4432-993F-6E367B43FF4A}" type="pres">
      <dgm:prSet presAssocID="{8EDDBE5A-AE7E-4C4B-BD18-729A2ABCE802}" presName="hierRoot1" presStyleCnt="0">
        <dgm:presLayoutVars>
          <dgm:hierBranch val="init"/>
        </dgm:presLayoutVars>
      </dgm:prSet>
      <dgm:spPr/>
    </dgm:pt>
    <dgm:pt modelId="{DAB03E46-7930-40CB-BF9C-E270ADE12F2F}" type="pres">
      <dgm:prSet presAssocID="{8EDDBE5A-AE7E-4C4B-BD18-729A2ABCE802}" presName="rootComposite1" presStyleCnt="0"/>
      <dgm:spPr/>
    </dgm:pt>
    <dgm:pt modelId="{2E09C491-E6D7-4183-BACD-27CA0CF74513}" type="pres">
      <dgm:prSet presAssocID="{8EDDBE5A-AE7E-4C4B-BD18-729A2ABCE802}" presName="rootText1" presStyleLbl="node0" presStyleIdx="0" presStyleCnt="1" custScaleX="123355" custScaleY="14660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14382FE-E794-484F-8752-27F94418DF14}" type="pres">
      <dgm:prSet presAssocID="{8EDDBE5A-AE7E-4C4B-BD18-729A2ABCE802}" presName="rootConnector1" presStyleLbl="node1" presStyleIdx="0" presStyleCnt="0"/>
      <dgm:spPr/>
      <dgm:t>
        <a:bodyPr/>
        <a:lstStyle/>
        <a:p>
          <a:endParaRPr lang="es-ES"/>
        </a:p>
      </dgm:t>
    </dgm:pt>
    <dgm:pt modelId="{3E241BCC-D464-4DA3-91A7-A5BA04A1EEEB}" type="pres">
      <dgm:prSet presAssocID="{8EDDBE5A-AE7E-4C4B-BD18-729A2ABCE802}" presName="hierChild2" presStyleCnt="0"/>
      <dgm:spPr/>
    </dgm:pt>
    <dgm:pt modelId="{218F89EF-58D8-42BA-B685-93C0D80DE2F8}" type="pres">
      <dgm:prSet presAssocID="{2B8477A7-B5A7-45A3-A919-358CD6676A1A}" presName="Name37" presStyleLbl="parChTrans1D2" presStyleIdx="0" presStyleCnt="1"/>
      <dgm:spPr/>
      <dgm:t>
        <a:bodyPr/>
        <a:lstStyle/>
        <a:p>
          <a:endParaRPr lang="es-ES"/>
        </a:p>
      </dgm:t>
    </dgm:pt>
    <dgm:pt modelId="{A5B6CEF8-3A3D-4817-B629-3D2D4E0E57D5}" type="pres">
      <dgm:prSet presAssocID="{BFEE5188-6E73-4624-A5A5-73645641E325}" presName="hierRoot2" presStyleCnt="0">
        <dgm:presLayoutVars>
          <dgm:hierBranch/>
        </dgm:presLayoutVars>
      </dgm:prSet>
      <dgm:spPr/>
    </dgm:pt>
    <dgm:pt modelId="{EEFF7C6F-D36D-4673-B7DF-B4F79F8C6ED4}" type="pres">
      <dgm:prSet presAssocID="{BFEE5188-6E73-4624-A5A5-73645641E325}" presName="rootComposite" presStyleCnt="0"/>
      <dgm:spPr/>
    </dgm:pt>
    <dgm:pt modelId="{1C49F7F9-2B87-4636-8AE1-87D5B1BF9C09}" type="pres">
      <dgm:prSet presAssocID="{BFEE5188-6E73-4624-A5A5-73645641E325}" presName="rootText" presStyleLbl="node2" presStyleIdx="0" presStyleCnt="1" custScaleX="123355" custScaleY="14962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645D4EC-D9B5-430D-8191-1420E593C4CF}" type="pres">
      <dgm:prSet presAssocID="{BFEE5188-6E73-4624-A5A5-73645641E325}" presName="rootConnector" presStyleLbl="node2" presStyleIdx="0" presStyleCnt="1"/>
      <dgm:spPr/>
      <dgm:t>
        <a:bodyPr/>
        <a:lstStyle/>
        <a:p>
          <a:endParaRPr lang="es-ES"/>
        </a:p>
      </dgm:t>
    </dgm:pt>
    <dgm:pt modelId="{9005695E-6DE9-4502-8996-68E4B3F11A1C}" type="pres">
      <dgm:prSet presAssocID="{BFEE5188-6E73-4624-A5A5-73645641E325}" presName="hierChild4" presStyleCnt="0"/>
      <dgm:spPr/>
    </dgm:pt>
    <dgm:pt modelId="{5409C47B-E098-4395-8E72-05620FA50660}" type="pres">
      <dgm:prSet presAssocID="{7D4908AD-1F17-4ED9-9637-F30917B4F3BE}" presName="Name35" presStyleLbl="parChTrans1D3" presStyleIdx="0" presStyleCnt="4"/>
      <dgm:spPr/>
      <dgm:t>
        <a:bodyPr/>
        <a:lstStyle/>
        <a:p>
          <a:endParaRPr lang="es-ES"/>
        </a:p>
      </dgm:t>
    </dgm:pt>
    <dgm:pt modelId="{B18C1610-E2BB-4895-98AA-71F5DD729921}" type="pres">
      <dgm:prSet presAssocID="{BC9D414E-8E5F-49F4-9DD2-C9C7FDFE1F54}" presName="hierRoot2" presStyleCnt="0">
        <dgm:presLayoutVars>
          <dgm:hierBranch val="init"/>
        </dgm:presLayoutVars>
      </dgm:prSet>
      <dgm:spPr/>
    </dgm:pt>
    <dgm:pt modelId="{CECECBF9-F879-44FF-94F1-3ED0AE124563}" type="pres">
      <dgm:prSet presAssocID="{BC9D414E-8E5F-49F4-9DD2-C9C7FDFE1F54}" presName="rootComposite" presStyleCnt="0"/>
      <dgm:spPr/>
    </dgm:pt>
    <dgm:pt modelId="{B1687D0A-89F5-4593-A252-F1F0102A068C}" type="pres">
      <dgm:prSet presAssocID="{BC9D414E-8E5F-49F4-9DD2-C9C7FDFE1F54}" presName="rootText" presStyleLbl="node3" presStyleIdx="0" presStyleCnt="4" custScaleX="181409" custScaleY="18915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4DA16F3-3E7F-4271-B33B-A510D7A31A84}" type="pres">
      <dgm:prSet presAssocID="{BC9D414E-8E5F-49F4-9DD2-C9C7FDFE1F54}" presName="rootConnector" presStyleLbl="node3" presStyleIdx="0" presStyleCnt="4"/>
      <dgm:spPr/>
      <dgm:t>
        <a:bodyPr/>
        <a:lstStyle/>
        <a:p>
          <a:endParaRPr lang="es-ES"/>
        </a:p>
      </dgm:t>
    </dgm:pt>
    <dgm:pt modelId="{DD369C1B-FC82-4B32-A758-8EF9496C0820}" type="pres">
      <dgm:prSet presAssocID="{BC9D414E-8E5F-49F4-9DD2-C9C7FDFE1F54}" presName="hierChild4" presStyleCnt="0"/>
      <dgm:spPr/>
    </dgm:pt>
    <dgm:pt modelId="{BF0A99AC-BA82-48B2-B6E1-FAB031EE5E11}" type="pres">
      <dgm:prSet presAssocID="{BC9D414E-8E5F-49F4-9DD2-C9C7FDFE1F54}" presName="hierChild5" presStyleCnt="0"/>
      <dgm:spPr/>
    </dgm:pt>
    <dgm:pt modelId="{729B8DAE-1D7C-4F83-9C12-EA429018A94B}" type="pres">
      <dgm:prSet presAssocID="{E379EACF-0A96-4324-A42B-0F9BEF7CE990}" presName="Name35" presStyleLbl="parChTrans1D3" presStyleIdx="1" presStyleCnt="4"/>
      <dgm:spPr/>
      <dgm:t>
        <a:bodyPr/>
        <a:lstStyle/>
        <a:p>
          <a:endParaRPr lang="es-ES"/>
        </a:p>
      </dgm:t>
    </dgm:pt>
    <dgm:pt modelId="{039A9B16-B952-427C-801E-2400418AE8B5}" type="pres">
      <dgm:prSet presAssocID="{77D1C0E0-17F4-4A0D-8D18-9D57DCD55DFF}" presName="hierRoot2" presStyleCnt="0">
        <dgm:presLayoutVars>
          <dgm:hierBranch val="init"/>
        </dgm:presLayoutVars>
      </dgm:prSet>
      <dgm:spPr/>
    </dgm:pt>
    <dgm:pt modelId="{CA668BC2-728A-4760-8118-CAA41288C2E8}" type="pres">
      <dgm:prSet presAssocID="{77D1C0E0-17F4-4A0D-8D18-9D57DCD55DFF}" presName="rootComposite" presStyleCnt="0"/>
      <dgm:spPr/>
    </dgm:pt>
    <dgm:pt modelId="{D5D9DFA1-034D-4F71-BF8E-DD8DE1CC6BD8}" type="pres">
      <dgm:prSet presAssocID="{77D1C0E0-17F4-4A0D-8D18-9D57DCD55DFF}" presName="rootText" presStyleLbl="node3" presStyleIdx="1" presStyleCnt="4" custScaleX="113047" custScaleY="12758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09AF654-1397-4178-A919-4E29AE1607D4}" type="pres">
      <dgm:prSet presAssocID="{77D1C0E0-17F4-4A0D-8D18-9D57DCD55DFF}" presName="rootConnector" presStyleLbl="node3" presStyleIdx="1" presStyleCnt="4"/>
      <dgm:spPr/>
      <dgm:t>
        <a:bodyPr/>
        <a:lstStyle/>
        <a:p>
          <a:endParaRPr lang="es-ES"/>
        </a:p>
      </dgm:t>
    </dgm:pt>
    <dgm:pt modelId="{0885371C-7E61-47EE-A0E9-77A1F10D2B31}" type="pres">
      <dgm:prSet presAssocID="{77D1C0E0-17F4-4A0D-8D18-9D57DCD55DFF}" presName="hierChild4" presStyleCnt="0"/>
      <dgm:spPr/>
    </dgm:pt>
    <dgm:pt modelId="{38CE22B7-16BB-4DC7-B122-A5F8A9540F79}" type="pres">
      <dgm:prSet presAssocID="{77D1C0E0-17F4-4A0D-8D18-9D57DCD55DFF}" presName="hierChild5" presStyleCnt="0"/>
      <dgm:spPr/>
    </dgm:pt>
    <dgm:pt modelId="{E5AF710A-0882-4AD4-9C07-972B3420C5ED}" type="pres">
      <dgm:prSet presAssocID="{1D224067-67F2-46E0-85C5-B18E28B3A1BD}" presName="Name35" presStyleLbl="parChTrans1D3" presStyleIdx="2" presStyleCnt="4"/>
      <dgm:spPr/>
      <dgm:t>
        <a:bodyPr/>
        <a:lstStyle/>
        <a:p>
          <a:endParaRPr lang="es-ES"/>
        </a:p>
      </dgm:t>
    </dgm:pt>
    <dgm:pt modelId="{A5685639-72A4-499E-A119-FFFBDAAB9EF5}" type="pres">
      <dgm:prSet presAssocID="{9F8818A0-9384-4C67-9C31-0AD23BFC5E25}" presName="hierRoot2" presStyleCnt="0">
        <dgm:presLayoutVars>
          <dgm:hierBranch val="init"/>
        </dgm:presLayoutVars>
      </dgm:prSet>
      <dgm:spPr/>
    </dgm:pt>
    <dgm:pt modelId="{7F8E17C4-7C2D-44C9-84A4-00B1746DEBCD}" type="pres">
      <dgm:prSet presAssocID="{9F8818A0-9384-4C67-9C31-0AD23BFC5E25}" presName="rootComposite" presStyleCnt="0"/>
      <dgm:spPr/>
    </dgm:pt>
    <dgm:pt modelId="{3DC68802-3ABA-4797-A025-7F36A89EFE60}" type="pres">
      <dgm:prSet presAssocID="{9F8818A0-9384-4C67-9C31-0AD23BFC5E25}" presName="rootText" presStyleLbl="node3" presStyleIdx="2" presStyleCnt="4" custScaleX="129663" custScaleY="13005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EF767FE-A9D6-47A4-8181-6A056FA36314}" type="pres">
      <dgm:prSet presAssocID="{9F8818A0-9384-4C67-9C31-0AD23BFC5E25}" presName="rootConnector" presStyleLbl="node3" presStyleIdx="2" presStyleCnt="4"/>
      <dgm:spPr/>
      <dgm:t>
        <a:bodyPr/>
        <a:lstStyle/>
        <a:p>
          <a:endParaRPr lang="es-ES"/>
        </a:p>
      </dgm:t>
    </dgm:pt>
    <dgm:pt modelId="{DA82FB5B-319D-48DB-915B-9F2C46F635F5}" type="pres">
      <dgm:prSet presAssocID="{9F8818A0-9384-4C67-9C31-0AD23BFC5E25}" presName="hierChild4" presStyleCnt="0"/>
      <dgm:spPr/>
    </dgm:pt>
    <dgm:pt modelId="{DF8E0505-4486-468B-AA55-2412A86468A1}" type="pres">
      <dgm:prSet presAssocID="{9F8818A0-9384-4C67-9C31-0AD23BFC5E25}" presName="hierChild5" presStyleCnt="0"/>
      <dgm:spPr/>
    </dgm:pt>
    <dgm:pt modelId="{7CCFF5DC-E5BC-4A37-9336-C74899F70711}" type="pres">
      <dgm:prSet presAssocID="{DB5B60AC-0C78-452C-BC7B-8BD5F39D78C8}" presName="Name35" presStyleLbl="parChTrans1D3" presStyleIdx="3" presStyleCnt="4"/>
      <dgm:spPr/>
      <dgm:t>
        <a:bodyPr/>
        <a:lstStyle/>
        <a:p>
          <a:endParaRPr lang="es-ES"/>
        </a:p>
      </dgm:t>
    </dgm:pt>
    <dgm:pt modelId="{77A1BFD7-1142-4672-AA03-C0E775625B37}" type="pres">
      <dgm:prSet presAssocID="{B2F4E9A7-BDEA-4FCB-8DB8-9AED8ABEA80D}" presName="hierRoot2" presStyleCnt="0">
        <dgm:presLayoutVars>
          <dgm:hierBranch/>
        </dgm:presLayoutVars>
      </dgm:prSet>
      <dgm:spPr/>
    </dgm:pt>
    <dgm:pt modelId="{254CE72E-CA8D-4711-AA88-A3E727990788}" type="pres">
      <dgm:prSet presAssocID="{B2F4E9A7-BDEA-4FCB-8DB8-9AED8ABEA80D}" presName="rootComposite" presStyleCnt="0"/>
      <dgm:spPr/>
    </dgm:pt>
    <dgm:pt modelId="{205C4517-D85C-4993-9D77-09EAD35C18C6}" type="pres">
      <dgm:prSet presAssocID="{B2F4E9A7-BDEA-4FCB-8DB8-9AED8ABEA80D}" presName="rootText" presStyleLbl="node3" presStyleIdx="3" presStyleCnt="4" custScaleX="185501" custScaleY="13625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ADD34A7-EE89-4499-AB90-EC770313A8D6}" type="pres">
      <dgm:prSet presAssocID="{B2F4E9A7-BDEA-4FCB-8DB8-9AED8ABEA80D}" presName="rootConnector" presStyleLbl="node3" presStyleIdx="3" presStyleCnt="4"/>
      <dgm:spPr/>
      <dgm:t>
        <a:bodyPr/>
        <a:lstStyle/>
        <a:p>
          <a:endParaRPr lang="es-ES"/>
        </a:p>
      </dgm:t>
    </dgm:pt>
    <dgm:pt modelId="{90C259BF-65F5-4319-BE30-AB64CA0BF8EF}" type="pres">
      <dgm:prSet presAssocID="{B2F4E9A7-BDEA-4FCB-8DB8-9AED8ABEA80D}" presName="hierChild4" presStyleCnt="0"/>
      <dgm:spPr/>
    </dgm:pt>
    <dgm:pt modelId="{90961EFF-17F5-4B4A-873E-C0B52DA9B8BA}" type="pres">
      <dgm:prSet presAssocID="{98C9197B-E700-4DBC-96C2-73468846D85D}" presName="Name35" presStyleLbl="parChTrans1D4" presStyleIdx="0" presStyleCnt="3"/>
      <dgm:spPr/>
      <dgm:t>
        <a:bodyPr/>
        <a:lstStyle/>
        <a:p>
          <a:endParaRPr lang="es-ES"/>
        </a:p>
      </dgm:t>
    </dgm:pt>
    <dgm:pt modelId="{A0C92024-0213-4F98-8748-07831B1F4422}" type="pres">
      <dgm:prSet presAssocID="{249C1234-7711-4DD9-A3DA-03490961679E}" presName="hierRoot2" presStyleCnt="0">
        <dgm:presLayoutVars>
          <dgm:hierBranch val="init"/>
        </dgm:presLayoutVars>
      </dgm:prSet>
      <dgm:spPr/>
    </dgm:pt>
    <dgm:pt modelId="{4365D0FB-0EB3-4113-A955-4A6808FC7EE5}" type="pres">
      <dgm:prSet presAssocID="{249C1234-7711-4DD9-A3DA-03490961679E}" presName="rootComposite" presStyleCnt="0"/>
      <dgm:spPr/>
    </dgm:pt>
    <dgm:pt modelId="{0B9AA927-F7F7-422F-9630-9CEDA059C737}" type="pres">
      <dgm:prSet presAssocID="{249C1234-7711-4DD9-A3DA-03490961679E}" presName="rootText" presStyleLbl="node4" presStyleIdx="0" presStyleCnt="3" custScaleX="209412" custScaleY="19547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4E87081-C07A-49AD-B6B4-8A4CF9183ED5}" type="pres">
      <dgm:prSet presAssocID="{249C1234-7711-4DD9-A3DA-03490961679E}" presName="rootConnector" presStyleLbl="node4" presStyleIdx="0" presStyleCnt="3"/>
      <dgm:spPr/>
      <dgm:t>
        <a:bodyPr/>
        <a:lstStyle/>
        <a:p>
          <a:endParaRPr lang="es-ES"/>
        </a:p>
      </dgm:t>
    </dgm:pt>
    <dgm:pt modelId="{D2A5C696-34A8-49AB-BDAC-B70D2B3799CF}" type="pres">
      <dgm:prSet presAssocID="{249C1234-7711-4DD9-A3DA-03490961679E}" presName="hierChild4" presStyleCnt="0"/>
      <dgm:spPr/>
    </dgm:pt>
    <dgm:pt modelId="{5711B393-82AC-431A-A466-76CF0B978BCB}" type="pres">
      <dgm:prSet presAssocID="{249C1234-7711-4DD9-A3DA-03490961679E}" presName="hierChild5" presStyleCnt="0"/>
      <dgm:spPr/>
    </dgm:pt>
    <dgm:pt modelId="{A163D054-07F1-4EA9-B9F5-E211F8067B78}" type="pres">
      <dgm:prSet presAssocID="{8D20463F-084E-4D8E-88EE-2BE15D2CB936}" presName="Name35" presStyleLbl="parChTrans1D4" presStyleIdx="1" presStyleCnt="3"/>
      <dgm:spPr/>
      <dgm:t>
        <a:bodyPr/>
        <a:lstStyle/>
        <a:p>
          <a:endParaRPr lang="es-ES"/>
        </a:p>
      </dgm:t>
    </dgm:pt>
    <dgm:pt modelId="{661E39E7-9DFD-4E99-9EBC-F259325F99F9}" type="pres">
      <dgm:prSet presAssocID="{6A6E2937-4E6A-4185-9CF0-1D281B808115}" presName="hierRoot2" presStyleCnt="0">
        <dgm:presLayoutVars>
          <dgm:hierBranch val="init"/>
        </dgm:presLayoutVars>
      </dgm:prSet>
      <dgm:spPr/>
    </dgm:pt>
    <dgm:pt modelId="{8091CDEC-319C-4020-B6EF-EC6C2A99BDFD}" type="pres">
      <dgm:prSet presAssocID="{6A6E2937-4E6A-4185-9CF0-1D281B808115}" presName="rootComposite" presStyleCnt="0"/>
      <dgm:spPr/>
    </dgm:pt>
    <dgm:pt modelId="{571E23A0-513A-499C-974D-29461778E404}" type="pres">
      <dgm:prSet presAssocID="{6A6E2937-4E6A-4185-9CF0-1D281B808115}" presName="rootText" presStyleLbl="node4" presStyleIdx="1" presStyleCnt="3" custScaleX="146945" custScaleY="12298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A1A4269-B4CE-41CB-9D3F-DC311044389F}" type="pres">
      <dgm:prSet presAssocID="{6A6E2937-4E6A-4185-9CF0-1D281B808115}" presName="rootConnector" presStyleLbl="node4" presStyleIdx="1" presStyleCnt="3"/>
      <dgm:spPr/>
      <dgm:t>
        <a:bodyPr/>
        <a:lstStyle/>
        <a:p>
          <a:endParaRPr lang="es-ES"/>
        </a:p>
      </dgm:t>
    </dgm:pt>
    <dgm:pt modelId="{FD440D99-0ED7-45A1-AAF7-23E40D61CC6A}" type="pres">
      <dgm:prSet presAssocID="{6A6E2937-4E6A-4185-9CF0-1D281B808115}" presName="hierChild4" presStyleCnt="0"/>
      <dgm:spPr/>
    </dgm:pt>
    <dgm:pt modelId="{C92F958E-B7B5-4E29-91EF-4850B5E48E80}" type="pres">
      <dgm:prSet presAssocID="{6A6E2937-4E6A-4185-9CF0-1D281B808115}" presName="hierChild5" presStyleCnt="0"/>
      <dgm:spPr/>
    </dgm:pt>
    <dgm:pt modelId="{F5E73931-5C8D-4775-A884-C4FF1D3878F4}" type="pres">
      <dgm:prSet presAssocID="{6C738824-0867-4974-B9BE-9F262A7D8EFC}" presName="Name35" presStyleLbl="parChTrans1D4" presStyleIdx="2" presStyleCnt="3"/>
      <dgm:spPr/>
      <dgm:t>
        <a:bodyPr/>
        <a:lstStyle/>
        <a:p>
          <a:endParaRPr lang="es-ES"/>
        </a:p>
      </dgm:t>
    </dgm:pt>
    <dgm:pt modelId="{00E1B83A-B803-4450-A57D-8ADD0586C71D}" type="pres">
      <dgm:prSet presAssocID="{A9590E36-86FB-420E-916A-5C54D9DCC13A}" presName="hierRoot2" presStyleCnt="0">
        <dgm:presLayoutVars>
          <dgm:hierBranch val="init"/>
        </dgm:presLayoutVars>
      </dgm:prSet>
      <dgm:spPr/>
    </dgm:pt>
    <dgm:pt modelId="{76902D1D-CC9B-4323-80D9-3C68C2C831B2}" type="pres">
      <dgm:prSet presAssocID="{A9590E36-86FB-420E-916A-5C54D9DCC13A}" presName="rootComposite" presStyleCnt="0"/>
      <dgm:spPr/>
    </dgm:pt>
    <dgm:pt modelId="{981A209F-39D3-4B06-88C0-72607F23E087}" type="pres">
      <dgm:prSet presAssocID="{A9590E36-86FB-420E-916A-5C54D9DCC13A}" presName="rootText" presStyleLbl="node4" presStyleIdx="2" presStyleCnt="3" custScaleX="127437" custScaleY="13001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FA54BC9-CA42-41F2-9CD7-83291739F9CE}" type="pres">
      <dgm:prSet presAssocID="{A9590E36-86FB-420E-916A-5C54D9DCC13A}" presName="rootConnector" presStyleLbl="node4" presStyleIdx="2" presStyleCnt="3"/>
      <dgm:spPr/>
      <dgm:t>
        <a:bodyPr/>
        <a:lstStyle/>
        <a:p>
          <a:endParaRPr lang="es-ES"/>
        </a:p>
      </dgm:t>
    </dgm:pt>
    <dgm:pt modelId="{D6E4C9FA-A248-434C-A530-77DA0EE9A35E}" type="pres">
      <dgm:prSet presAssocID="{A9590E36-86FB-420E-916A-5C54D9DCC13A}" presName="hierChild4" presStyleCnt="0"/>
      <dgm:spPr/>
    </dgm:pt>
    <dgm:pt modelId="{A839AAEA-0F93-45DF-8B5D-298A2D1A2769}" type="pres">
      <dgm:prSet presAssocID="{A9590E36-86FB-420E-916A-5C54D9DCC13A}" presName="hierChild5" presStyleCnt="0"/>
      <dgm:spPr/>
    </dgm:pt>
    <dgm:pt modelId="{81E78C74-CA7E-43C6-A684-17D92BA59D73}" type="pres">
      <dgm:prSet presAssocID="{B2F4E9A7-BDEA-4FCB-8DB8-9AED8ABEA80D}" presName="hierChild5" presStyleCnt="0"/>
      <dgm:spPr/>
    </dgm:pt>
    <dgm:pt modelId="{C18BDADB-5085-4BF2-8F8F-24B96C0256D8}" type="pres">
      <dgm:prSet presAssocID="{BFEE5188-6E73-4624-A5A5-73645641E325}" presName="hierChild5" presStyleCnt="0"/>
      <dgm:spPr/>
    </dgm:pt>
    <dgm:pt modelId="{A79E1EB2-E7EF-43CE-A2E1-17A743F9AB36}" type="pres">
      <dgm:prSet presAssocID="{8EDDBE5A-AE7E-4C4B-BD18-729A2ABCE802}" presName="hierChild3" presStyleCnt="0"/>
      <dgm:spPr/>
    </dgm:pt>
  </dgm:ptLst>
  <dgm:cxnLst>
    <dgm:cxn modelId="{EC1FC96A-780A-4025-B009-9FC70EDAAD0E}" type="presOf" srcId="{77D1C0E0-17F4-4A0D-8D18-9D57DCD55DFF}" destId="{A09AF654-1397-4178-A919-4E29AE1607D4}" srcOrd="1" destOrd="0" presId="urn:microsoft.com/office/officeart/2005/8/layout/orgChart1"/>
    <dgm:cxn modelId="{B34B4488-6985-47C3-BB47-1AB8687FCF0B}" type="presOf" srcId="{9F8818A0-9384-4C67-9C31-0AD23BFC5E25}" destId="{3DC68802-3ABA-4797-A025-7F36A89EFE60}" srcOrd="0" destOrd="0" presId="urn:microsoft.com/office/officeart/2005/8/layout/orgChart1"/>
    <dgm:cxn modelId="{73745C1B-C1E0-4EC4-94EE-35727CC57705}" type="presOf" srcId="{E379EACF-0A96-4324-A42B-0F9BEF7CE990}" destId="{729B8DAE-1D7C-4F83-9C12-EA429018A94B}" srcOrd="0" destOrd="0" presId="urn:microsoft.com/office/officeart/2005/8/layout/orgChart1"/>
    <dgm:cxn modelId="{F164AB82-5EBE-4951-B351-ACEBA231EB98}" type="presOf" srcId="{249C1234-7711-4DD9-A3DA-03490961679E}" destId="{0B9AA927-F7F7-422F-9630-9CEDA059C737}" srcOrd="0" destOrd="0" presId="urn:microsoft.com/office/officeart/2005/8/layout/orgChart1"/>
    <dgm:cxn modelId="{C674D185-C7DC-467D-ADA6-D5CBF46A6D3C}" type="presOf" srcId="{249C1234-7711-4DD9-A3DA-03490961679E}" destId="{A4E87081-C07A-49AD-B6B4-8A4CF9183ED5}" srcOrd="1" destOrd="0" presId="urn:microsoft.com/office/officeart/2005/8/layout/orgChart1"/>
    <dgm:cxn modelId="{71C479CA-FC9F-4622-9C3A-A6DDBB40BD91}" srcId="{6128DFE1-319A-4CAD-BD83-0598188BD598}" destId="{8EDDBE5A-AE7E-4C4B-BD18-729A2ABCE802}" srcOrd="0" destOrd="0" parTransId="{4696CF97-A263-41AA-9873-07CDE0C28918}" sibTransId="{F4C2DA30-98EC-4E02-B4C1-43FA5F6E513D}"/>
    <dgm:cxn modelId="{F17AC595-9195-47F3-BB72-39107499E020}" type="presOf" srcId="{6128DFE1-319A-4CAD-BD83-0598188BD598}" destId="{8098A2AF-4694-49F2-A1D7-1FA7FEC7AD1D}" srcOrd="0" destOrd="0" presId="urn:microsoft.com/office/officeart/2005/8/layout/orgChart1"/>
    <dgm:cxn modelId="{C10ACA42-E80C-4B58-9C4D-101A9AC8E6DE}" type="presOf" srcId="{8EDDBE5A-AE7E-4C4B-BD18-729A2ABCE802}" destId="{E14382FE-E794-484F-8752-27F94418DF14}" srcOrd="1" destOrd="0" presId="urn:microsoft.com/office/officeart/2005/8/layout/orgChart1"/>
    <dgm:cxn modelId="{9562E30E-611A-4708-A93E-3D1A2D579C4C}" srcId="{BFEE5188-6E73-4624-A5A5-73645641E325}" destId="{77D1C0E0-17F4-4A0D-8D18-9D57DCD55DFF}" srcOrd="1" destOrd="0" parTransId="{E379EACF-0A96-4324-A42B-0F9BEF7CE990}" sibTransId="{EFC56BB5-BDDE-44BB-84B4-AB144AAE9D0A}"/>
    <dgm:cxn modelId="{DE4BD052-559F-4DEC-88B2-E0CC1073FAB3}" srcId="{BFEE5188-6E73-4624-A5A5-73645641E325}" destId="{9F8818A0-9384-4C67-9C31-0AD23BFC5E25}" srcOrd="2" destOrd="0" parTransId="{1D224067-67F2-46E0-85C5-B18E28B3A1BD}" sibTransId="{E38431E0-C552-4F43-B561-DB535DADA4F4}"/>
    <dgm:cxn modelId="{2BB88560-1488-414D-A93C-45C0955095A0}" type="presOf" srcId="{98C9197B-E700-4DBC-96C2-73468846D85D}" destId="{90961EFF-17F5-4B4A-873E-C0B52DA9B8BA}" srcOrd="0" destOrd="0" presId="urn:microsoft.com/office/officeart/2005/8/layout/orgChart1"/>
    <dgm:cxn modelId="{4BD9B199-14E9-4E38-8FFF-DF03225FEBDB}" type="presOf" srcId="{7D4908AD-1F17-4ED9-9637-F30917B4F3BE}" destId="{5409C47B-E098-4395-8E72-05620FA50660}" srcOrd="0" destOrd="0" presId="urn:microsoft.com/office/officeart/2005/8/layout/orgChart1"/>
    <dgm:cxn modelId="{EE08D41D-B5ED-480E-8AB8-40C8123D406C}" type="presOf" srcId="{6C738824-0867-4974-B9BE-9F262A7D8EFC}" destId="{F5E73931-5C8D-4775-A884-C4FF1D3878F4}" srcOrd="0" destOrd="0" presId="urn:microsoft.com/office/officeart/2005/8/layout/orgChart1"/>
    <dgm:cxn modelId="{518F62D4-D164-4D2A-BDCC-A2AF3255BC51}" type="presOf" srcId="{BFEE5188-6E73-4624-A5A5-73645641E325}" destId="{6645D4EC-D9B5-430D-8191-1420E593C4CF}" srcOrd="1" destOrd="0" presId="urn:microsoft.com/office/officeart/2005/8/layout/orgChart1"/>
    <dgm:cxn modelId="{739121AB-C25C-4D48-8C07-4051CE7BD4B2}" type="presOf" srcId="{6A6E2937-4E6A-4185-9CF0-1D281B808115}" destId="{CA1A4269-B4CE-41CB-9D3F-DC311044389F}" srcOrd="1" destOrd="0" presId="urn:microsoft.com/office/officeart/2005/8/layout/orgChart1"/>
    <dgm:cxn modelId="{9C2B2F57-F558-4A28-A580-5E2C19D8784A}" type="presOf" srcId="{BC9D414E-8E5F-49F4-9DD2-C9C7FDFE1F54}" destId="{B1687D0A-89F5-4593-A252-F1F0102A068C}" srcOrd="0" destOrd="0" presId="urn:microsoft.com/office/officeart/2005/8/layout/orgChart1"/>
    <dgm:cxn modelId="{10D1DB85-4F2D-467F-B050-2A2248A8D305}" srcId="{BFEE5188-6E73-4624-A5A5-73645641E325}" destId="{BC9D414E-8E5F-49F4-9DD2-C9C7FDFE1F54}" srcOrd="0" destOrd="0" parTransId="{7D4908AD-1F17-4ED9-9637-F30917B4F3BE}" sibTransId="{C1F3B847-06A8-4F42-8CAF-03308F8F347F}"/>
    <dgm:cxn modelId="{5B4C9D94-211D-4A59-B3AB-A9E83DF2A996}" type="presOf" srcId="{A9590E36-86FB-420E-916A-5C54D9DCC13A}" destId="{981A209F-39D3-4B06-88C0-72607F23E087}" srcOrd="0" destOrd="0" presId="urn:microsoft.com/office/officeart/2005/8/layout/orgChart1"/>
    <dgm:cxn modelId="{6FF21208-D6BC-452F-9CBA-CA852E0B84D8}" type="presOf" srcId="{DB5B60AC-0C78-452C-BC7B-8BD5F39D78C8}" destId="{7CCFF5DC-E5BC-4A37-9336-C74899F70711}" srcOrd="0" destOrd="0" presId="urn:microsoft.com/office/officeart/2005/8/layout/orgChart1"/>
    <dgm:cxn modelId="{ED0559AC-5DFA-433B-8611-DE42472C3899}" srcId="{B2F4E9A7-BDEA-4FCB-8DB8-9AED8ABEA80D}" destId="{249C1234-7711-4DD9-A3DA-03490961679E}" srcOrd="0" destOrd="0" parTransId="{98C9197B-E700-4DBC-96C2-73468846D85D}" sibTransId="{D6D07865-AD83-4CDA-9F8C-0311C2B3AB98}"/>
    <dgm:cxn modelId="{E88AC330-AB05-4F6E-81E7-53F69EEC7386}" srcId="{B2F4E9A7-BDEA-4FCB-8DB8-9AED8ABEA80D}" destId="{6A6E2937-4E6A-4185-9CF0-1D281B808115}" srcOrd="1" destOrd="0" parTransId="{8D20463F-084E-4D8E-88EE-2BE15D2CB936}" sibTransId="{249F9929-616B-4986-9AD7-45CBE80E5B5B}"/>
    <dgm:cxn modelId="{EA4700BB-AEC4-41E7-A384-2272E8020E63}" srcId="{B2F4E9A7-BDEA-4FCB-8DB8-9AED8ABEA80D}" destId="{A9590E36-86FB-420E-916A-5C54D9DCC13A}" srcOrd="2" destOrd="0" parTransId="{6C738824-0867-4974-B9BE-9F262A7D8EFC}" sibTransId="{43FFFE4A-9E1C-4804-9055-52707D59C909}"/>
    <dgm:cxn modelId="{A54E334D-9192-4ECC-BF88-35A6F70D2714}" type="presOf" srcId="{BFEE5188-6E73-4624-A5A5-73645641E325}" destId="{1C49F7F9-2B87-4636-8AE1-87D5B1BF9C09}" srcOrd="0" destOrd="0" presId="urn:microsoft.com/office/officeart/2005/8/layout/orgChart1"/>
    <dgm:cxn modelId="{4A2DE451-7947-48A7-A881-70A15B9C92CA}" type="presOf" srcId="{1D224067-67F2-46E0-85C5-B18E28B3A1BD}" destId="{E5AF710A-0882-4AD4-9C07-972B3420C5ED}" srcOrd="0" destOrd="0" presId="urn:microsoft.com/office/officeart/2005/8/layout/orgChart1"/>
    <dgm:cxn modelId="{3B069EFD-8279-4E14-A814-9A73FEB85D1D}" type="presOf" srcId="{9F8818A0-9384-4C67-9C31-0AD23BFC5E25}" destId="{EEF767FE-A9D6-47A4-8181-6A056FA36314}" srcOrd="1" destOrd="0" presId="urn:microsoft.com/office/officeart/2005/8/layout/orgChart1"/>
    <dgm:cxn modelId="{26DE21EA-E298-45FF-91F7-3A316734ED68}" type="presOf" srcId="{B2F4E9A7-BDEA-4FCB-8DB8-9AED8ABEA80D}" destId="{DADD34A7-EE89-4499-AB90-EC770313A8D6}" srcOrd="1" destOrd="0" presId="urn:microsoft.com/office/officeart/2005/8/layout/orgChart1"/>
    <dgm:cxn modelId="{2B028486-B48D-4A1B-8F25-0420B5A3F9A5}" srcId="{BFEE5188-6E73-4624-A5A5-73645641E325}" destId="{B2F4E9A7-BDEA-4FCB-8DB8-9AED8ABEA80D}" srcOrd="3" destOrd="0" parTransId="{DB5B60AC-0C78-452C-BC7B-8BD5F39D78C8}" sibTransId="{8B9BC909-932F-472E-9ACB-B22F2261B5C3}"/>
    <dgm:cxn modelId="{E134FEEF-7C79-47F3-A304-589A31EDAE0A}" type="presOf" srcId="{BC9D414E-8E5F-49F4-9DD2-C9C7FDFE1F54}" destId="{34DA16F3-3E7F-4271-B33B-A510D7A31A84}" srcOrd="1" destOrd="0" presId="urn:microsoft.com/office/officeart/2005/8/layout/orgChart1"/>
    <dgm:cxn modelId="{E7DEEDC6-C47E-46D3-A49F-FF31802A01CA}" type="presOf" srcId="{2B8477A7-B5A7-45A3-A919-358CD6676A1A}" destId="{218F89EF-58D8-42BA-B685-93C0D80DE2F8}" srcOrd="0" destOrd="0" presId="urn:microsoft.com/office/officeart/2005/8/layout/orgChart1"/>
    <dgm:cxn modelId="{A323A1A4-D71E-4383-A56F-AD9687E219CD}" type="presOf" srcId="{A9590E36-86FB-420E-916A-5C54D9DCC13A}" destId="{CFA54BC9-CA42-41F2-9CD7-83291739F9CE}" srcOrd="1" destOrd="0" presId="urn:microsoft.com/office/officeart/2005/8/layout/orgChart1"/>
    <dgm:cxn modelId="{4A1EAAE5-7F50-4056-BCFD-F0D676F9B49F}" type="presOf" srcId="{8D20463F-084E-4D8E-88EE-2BE15D2CB936}" destId="{A163D054-07F1-4EA9-B9F5-E211F8067B78}" srcOrd="0" destOrd="0" presId="urn:microsoft.com/office/officeart/2005/8/layout/orgChart1"/>
    <dgm:cxn modelId="{AF8E5ED8-D098-49A9-999B-7EFF8C001DF6}" type="presOf" srcId="{77D1C0E0-17F4-4A0D-8D18-9D57DCD55DFF}" destId="{D5D9DFA1-034D-4F71-BF8E-DD8DE1CC6BD8}" srcOrd="0" destOrd="0" presId="urn:microsoft.com/office/officeart/2005/8/layout/orgChart1"/>
    <dgm:cxn modelId="{C0279825-5F0A-482A-A2B3-9338480060FD}" srcId="{8EDDBE5A-AE7E-4C4B-BD18-729A2ABCE802}" destId="{BFEE5188-6E73-4624-A5A5-73645641E325}" srcOrd="0" destOrd="0" parTransId="{2B8477A7-B5A7-45A3-A919-358CD6676A1A}" sibTransId="{77C1A34A-71D2-43B2-931D-DCA438D5E4D8}"/>
    <dgm:cxn modelId="{F334CA2E-371E-4196-99AE-646FCFD821FE}" type="presOf" srcId="{8EDDBE5A-AE7E-4C4B-BD18-729A2ABCE802}" destId="{2E09C491-E6D7-4183-BACD-27CA0CF74513}" srcOrd="0" destOrd="0" presId="urn:microsoft.com/office/officeart/2005/8/layout/orgChart1"/>
    <dgm:cxn modelId="{3EAF71DC-970C-4A90-93F0-5DF09F7A893E}" type="presOf" srcId="{6A6E2937-4E6A-4185-9CF0-1D281B808115}" destId="{571E23A0-513A-499C-974D-29461778E404}" srcOrd="0" destOrd="0" presId="urn:microsoft.com/office/officeart/2005/8/layout/orgChart1"/>
    <dgm:cxn modelId="{1AA052FB-EC0B-4940-909F-424420C593EB}" type="presOf" srcId="{B2F4E9A7-BDEA-4FCB-8DB8-9AED8ABEA80D}" destId="{205C4517-D85C-4993-9D77-09EAD35C18C6}" srcOrd="0" destOrd="0" presId="urn:microsoft.com/office/officeart/2005/8/layout/orgChart1"/>
    <dgm:cxn modelId="{4BD8BAFF-ECE2-48BC-A406-198CD70F5A34}" type="presParOf" srcId="{8098A2AF-4694-49F2-A1D7-1FA7FEC7AD1D}" destId="{680D3557-9D23-4432-993F-6E367B43FF4A}" srcOrd="0" destOrd="0" presId="urn:microsoft.com/office/officeart/2005/8/layout/orgChart1"/>
    <dgm:cxn modelId="{D85BFACB-E2D2-4778-AE4E-E0340F0D6F28}" type="presParOf" srcId="{680D3557-9D23-4432-993F-6E367B43FF4A}" destId="{DAB03E46-7930-40CB-BF9C-E270ADE12F2F}" srcOrd="0" destOrd="0" presId="urn:microsoft.com/office/officeart/2005/8/layout/orgChart1"/>
    <dgm:cxn modelId="{CA14DF3B-C72B-4206-9947-2DEF685C7A01}" type="presParOf" srcId="{DAB03E46-7930-40CB-BF9C-E270ADE12F2F}" destId="{2E09C491-E6D7-4183-BACD-27CA0CF74513}" srcOrd="0" destOrd="0" presId="urn:microsoft.com/office/officeart/2005/8/layout/orgChart1"/>
    <dgm:cxn modelId="{811FD42E-7B16-4759-A215-6BB50286C137}" type="presParOf" srcId="{DAB03E46-7930-40CB-BF9C-E270ADE12F2F}" destId="{E14382FE-E794-484F-8752-27F94418DF14}" srcOrd="1" destOrd="0" presId="urn:microsoft.com/office/officeart/2005/8/layout/orgChart1"/>
    <dgm:cxn modelId="{E2529770-F3D6-45FB-A04C-B2C4F1282B60}" type="presParOf" srcId="{680D3557-9D23-4432-993F-6E367B43FF4A}" destId="{3E241BCC-D464-4DA3-91A7-A5BA04A1EEEB}" srcOrd="1" destOrd="0" presId="urn:microsoft.com/office/officeart/2005/8/layout/orgChart1"/>
    <dgm:cxn modelId="{42443F6B-1139-446A-8235-893084BCBC00}" type="presParOf" srcId="{3E241BCC-D464-4DA3-91A7-A5BA04A1EEEB}" destId="{218F89EF-58D8-42BA-B685-93C0D80DE2F8}" srcOrd="0" destOrd="0" presId="urn:microsoft.com/office/officeart/2005/8/layout/orgChart1"/>
    <dgm:cxn modelId="{22893A85-3E22-423F-9DD3-456F43B4E086}" type="presParOf" srcId="{3E241BCC-D464-4DA3-91A7-A5BA04A1EEEB}" destId="{A5B6CEF8-3A3D-4817-B629-3D2D4E0E57D5}" srcOrd="1" destOrd="0" presId="urn:microsoft.com/office/officeart/2005/8/layout/orgChart1"/>
    <dgm:cxn modelId="{8CDEDFAF-F479-47BB-8DE1-456404E05288}" type="presParOf" srcId="{A5B6CEF8-3A3D-4817-B629-3D2D4E0E57D5}" destId="{EEFF7C6F-D36D-4673-B7DF-B4F79F8C6ED4}" srcOrd="0" destOrd="0" presId="urn:microsoft.com/office/officeart/2005/8/layout/orgChart1"/>
    <dgm:cxn modelId="{92238292-7B38-47ED-8D0F-E6CDF7B1538B}" type="presParOf" srcId="{EEFF7C6F-D36D-4673-B7DF-B4F79F8C6ED4}" destId="{1C49F7F9-2B87-4636-8AE1-87D5B1BF9C09}" srcOrd="0" destOrd="0" presId="urn:microsoft.com/office/officeart/2005/8/layout/orgChart1"/>
    <dgm:cxn modelId="{BA9E25F6-F18B-4509-8AA6-0A2E31510785}" type="presParOf" srcId="{EEFF7C6F-D36D-4673-B7DF-B4F79F8C6ED4}" destId="{6645D4EC-D9B5-430D-8191-1420E593C4CF}" srcOrd="1" destOrd="0" presId="urn:microsoft.com/office/officeart/2005/8/layout/orgChart1"/>
    <dgm:cxn modelId="{92B8AB3B-C39E-426A-87C9-73D13F08F36A}" type="presParOf" srcId="{A5B6CEF8-3A3D-4817-B629-3D2D4E0E57D5}" destId="{9005695E-6DE9-4502-8996-68E4B3F11A1C}" srcOrd="1" destOrd="0" presId="urn:microsoft.com/office/officeart/2005/8/layout/orgChart1"/>
    <dgm:cxn modelId="{7688D94B-D206-41CF-BFD8-1691B1B67428}" type="presParOf" srcId="{9005695E-6DE9-4502-8996-68E4B3F11A1C}" destId="{5409C47B-E098-4395-8E72-05620FA50660}" srcOrd="0" destOrd="0" presId="urn:microsoft.com/office/officeart/2005/8/layout/orgChart1"/>
    <dgm:cxn modelId="{EA4BB598-9CD1-4384-919A-A86C388782E9}" type="presParOf" srcId="{9005695E-6DE9-4502-8996-68E4B3F11A1C}" destId="{B18C1610-E2BB-4895-98AA-71F5DD729921}" srcOrd="1" destOrd="0" presId="urn:microsoft.com/office/officeart/2005/8/layout/orgChart1"/>
    <dgm:cxn modelId="{FAF2478B-C682-449A-B8CA-521DE7928173}" type="presParOf" srcId="{B18C1610-E2BB-4895-98AA-71F5DD729921}" destId="{CECECBF9-F879-44FF-94F1-3ED0AE124563}" srcOrd="0" destOrd="0" presId="urn:microsoft.com/office/officeart/2005/8/layout/orgChart1"/>
    <dgm:cxn modelId="{E6C67491-D88D-413A-9B14-2722F6E9A1A5}" type="presParOf" srcId="{CECECBF9-F879-44FF-94F1-3ED0AE124563}" destId="{B1687D0A-89F5-4593-A252-F1F0102A068C}" srcOrd="0" destOrd="0" presId="urn:microsoft.com/office/officeart/2005/8/layout/orgChart1"/>
    <dgm:cxn modelId="{4F95B392-C8B9-45FE-B4AB-A0B928F32978}" type="presParOf" srcId="{CECECBF9-F879-44FF-94F1-3ED0AE124563}" destId="{34DA16F3-3E7F-4271-B33B-A510D7A31A84}" srcOrd="1" destOrd="0" presId="urn:microsoft.com/office/officeart/2005/8/layout/orgChart1"/>
    <dgm:cxn modelId="{580D1AB3-EF22-4262-A048-AF843C0CC7A1}" type="presParOf" srcId="{B18C1610-E2BB-4895-98AA-71F5DD729921}" destId="{DD369C1B-FC82-4B32-A758-8EF9496C0820}" srcOrd="1" destOrd="0" presId="urn:microsoft.com/office/officeart/2005/8/layout/orgChart1"/>
    <dgm:cxn modelId="{5CAA79B7-6252-4380-B4EC-9510A88B9C75}" type="presParOf" srcId="{B18C1610-E2BB-4895-98AA-71F5DD729921}" destId="{BF0A99AC-BA82-48B2-B6E1-FAB031EE5E11}" srcOrd="2" destOrd="0" presId="urn:microsoft.com/office/officeart/2005/8/layout/orgChart1"/>
    <dgm:cxn modelId="{0DAF084A-E1EC-473A-93DF-208D066072F0}" type="presParOf" srcId="{9005695E-6DE9-4502-8996-68E4B3F11A1C}" destId="{729B8DAE-1D7C-4F83-9C12-EA429018A94B}" srcOrd="2" destOrd="0" presId="urn:microsoft.com/office/officeart/2005/8/layout/orgChart1"/>
    <dgm:cxn modelId="{4085DAE9-3679-4BA7-9F4E-DD10919BD5C0}" type="presParOf" srcId="{9005695E-6DE9-4502-8996-68E4B3F11A1C}" destId="{039A9B16-B952-427C-801E-2400418AE8B5}" srcOrd="3" destOrd="0" presId="urn:microsoft.com/office/officeart/2005/8/layout/orgChart1"/>
    <dgm:cxn modelId="{E25CFB97-D597-4225-899C-441125BB5E03}" type="presParOf" srcId="{039A9B16-B952-427C-801E-2400418AE8B5}" destId="{CA668BC2-728A-4760-8118-CAA41288C2E8}" srcOrd="0" destOrd="0" presId="urn:microsoft.com/office/officeart/2005/8/layout/orgChart1"/>
    <dgm:cxn modelId="{79A30B6F-2E93-4CB2-946E-006B10FF7FED}" type="presParOf" srcId="{CA668BC2-728A-4760-8118-CAA41288C2E8}" destId="{D5D9DFA1-034D-4F71-BF8E-DD8DE1CC6BD8}" srcOrd="0" destOrd="0" presId="urn:microsoft.com/office/officeart/2005/8/layout/orgChart1"/>
    <dgm:cxn modelId="{A57DDD43-F8C2-4E37-A1F9-7A1488400785}" type="presParOf" srcId="{CA668BC2-728A-4760-8118-CAA41288C2E8}" destId="{A09AF654-1397-4178-A919-4E29AE1607D4}" srcOrd="1" destOrd="0" presId="urn:microsoft.com/office/officeart/2005/8/layout/orgChart1"/>
    <dgm:cxn modelId="{B0AAFD68-EAF5-4B18-9EE2-7DC293CA13A3}" type="presParOf" srcId="{039A9B16-B952-427C-801E-2400418AE8B5}" destId="{0885371C-7E61-47EE-A0E9-77A1F10D2B31}" srcOrd="1" destOrd="0" presId="urn:microsoft.com/office/officeart/2005/8/layout/orgChart1"/>
    <dgm:cxn modelId="{3A963851-8E8B-4903-BEBF-7EF2B9678EEB}" type="presParOf" srcId="{039A9B16-B952-427C-801E-2400418AE8B5}" destId="{38CE22B7-16BB-4DC7-B122-A5F8A9540F79}" srcOrd="2" destOrd="0" presId="urn:microsoft.com/office/officeart/2005/8/layout/orgChart1"/>
    <dgm:cxn modelId="{BF8533B1-8D07-4214-A800-1C6D8BB9FD0E}" type="presParOf" srcId="{9005695E-6DE9-4502-8996-68E4B3F11A1C}" destId="{E5AF710A-0882-4AD4-9C07-972B3420C5ED}" srcOrd="4" destOrd="0" presId="urn:microsoft.com/office/officeart/2005/8/layout/orgChart1"/>
    <dgm:cxn modelId="{E16F2064-AABA-40EE-9863-F9D612578E88}" type="presParOf" srcId="{9005695E-6DE9-4502-8996-68E4B3F11A1C}" destId="{A5685639-72A4-499E-A119-FFFBDAAB9EF5}" srcOrd="5" destOrd="0" presId="urn:microsoft.com/office/officeart/2005/8/layout/orgChart1"/>
    <dgm:cxn modelId="{B0A9CCEA-7C4A-468E-B2DD-E3AFFAB526F9}" type="presParOf" srcId="{A5685639-72A4-499E-A119-FFFBDAAB9EF5}" destId="{7F8E17C4-7C2D-44C9-84A4-00B1746DEBCD}" srcOrd="0" destOrd="0" presId="urn:microsoft.com/office/officeart/2005/8/layout/orgChart1"/>
    <dgm:cxn modelId="{A74511C1-F830-4E4D-98AA-C9712F81ADD4}" type="presParOf" srcId="{7F8E17C4-7C2D-44C9-84A4-00B1746DEBCD}" destId="{3DC68802-3ABA-4797-A025-7F36A89EFE60}" srcOrd="0" destOrd="0" presId="urn:microsoft.com/office/officeart/2005/8/layout/orgChart1"/>
    <dgm:cxn modelId="{0E5C62E5-C66C-4FB4-9C6D-EAC755646A06}" type="presParOf" srcId="{7F8E17C4-7C2D-44C9-84A4-00B1746DEBCD}" destId="{EEF767FE-A9D6-47A4-8181-6A056FA36314}" srcOrd="1" destOrd="0" presId="urn:microsoft.com/office/officeart/2005/8/layout/orgChart1"/>
    <dgm:cxn modelId="{2B23A411-D8C5-4B27-AEFE-D214FB7D4C2F}" type="presParOf" srcId="{A5685639-72A4-499E-A119-FFFBDAAB9EF5}" destId="{DA82FB5B-319D-48DB-915B-9F2C46F635F5}" srcOrd="1" destOrd="0" presId="urn:microsoft.com/office/officeart/2005/8/layout/orgChart1"/>
    <dgm:cxn modelId="{560F1D3C-FA53-4B06-907C-DF837811DDCD}" type="presParOf" srcId="{A5685639-72A4-499E-A119-FFFBDAAB9EF5}" destId="{DF8E0505-4486-468B-AA55-2412A86468A1}" srcOrd="2" destOrd="0" presId="urn:microsoft.com/office/officeart/2005/8/layout/orgChart1"/>
    <dgm:cxn modelId="{D9C68EC8-37C2-4AF6-A871-F61D60C5A5F7}" type="presParOf" srcId="{9005695E-6DE9-4502-8996-68E4B3F11A1C}" destId="{7CCFF5DC-E5BC-4A37-9336-C74899F70711}" srcOrd="6" destOrd="0" presId="urn:microsoft.com/office/officeart/2005/8/layout/orgChart1"/>
    <dgm:cxn modelId="{B7E05335-3804-40D7-9ECA-F9253197F481}" type="presParOf" srcId="{9005695E-6DE9-4502-8996-68E4B3F11A1C}" destId="{77A1BFD7-1142-4672-AA03-C0E775625B37}" srcOrd="7" destOrd="0" presId="urn:microsoft.com/office/officeart/2005/8/layout/orgChart1"/>
    <dgm:cxn modelId="{683119B9-106D-4FB1-85ED-07C1FC7C7C9E}" type="presParOf" srcId="{77A1BFD7-1142-4672-AA03-C0E775625B37}" destId="{254CE72E-CA8D-4711-AA88-A3E727990788}" srcOrd="0" destOrd="0" presId="urn:microsoft.com/office/officeart/2005/8/layout/orgChart1"/>
    <dgm:cxn modelId="{E0E98D70-363F-431C-95DD-3381931C2F92}" type="presParOf" srcId="{254CE72E-CA8D-4711-AA88-A3E727990788}" destId="{205C4517-D85C-4993-9D77-09EAD35C18C6}" srcOrd="0" destOrd="0" presId="urn:microsoft.com/office/officeart/2005/8/layout/orgChart1"/>
    <dgm:cxn modelId="{4146A91E-5798-4CF6-924B-8600A4C3F078}" type="presParOf" srcId="{254CE72E-CA8D-4711-AA88-A3E727990788}" destId="{DADD34A7-EE89-4499-AB90-EC770313A8D6}" srcOrd="1" destOrd="0" presId="urn:microsoft.com/office/officeart/2005/8/layout/orgChart1"/>
    <dgm:cxn modelId="{BDA3ECF6-3836-45A7-A221-CF6AB58F630F}" type="presParOf" srcId="{77A1BFD7-1142-4672-AA03-C0E775625B37}" destId="{90C259BF-65F5-4319-BE30-AB64CA0BF8EF}" srcOrd="1" destOrd="0" presId="urn:microsoft.com/office/officeart/2005/8/layout/orgChart1"/>
    <dgm:cxn modelId="{7FC23ED8-E12D-4F26-8AA4-7C404F2C7BC6}" type="presParOf" srcId="{90C259BF-65F5-4319-BE30-AB64CA0BF8EF}" destId="{90961EFF-17F5-4B4A-873E-C0B52DA9B8BA}" srcOrd="0" destOrd="0" presId="urn:microsoft.com/office/officeart/2005/8/layout/orgChart1"/>
    <dgm:cxn modelId="{C9BD8ABE-35CF-49DA-A50A-AFC9B0CBBC5F}" type="presParOf" srcId="{90C259BF-65F5-4319-BE30-AB64CA0BF8EF}" destId="{A0C92024-0213-4F98-8748-07831B1F4422}" srcOrd="1" destOrd="0" presId="urn:microsoft.com/office/officeart/2005/8/layout/orgChart1"/>
    <dgm:cxn modelId="{65C6FE84-C05E-4C5A-B118-8DDBEBE6923D}" type="presParOf" srcId="{A0C92024-0213-4F98-8748-07831B1F4422}" destId="{4365D0FB-0EB3-4113-A955-4A6808FC7EE5}" srcOrd="0" destOrd="0" presId="urn:microsoft.com/office/officeart/2005/8/layout/orgChart1"/>
    <dgm:cxn modelId="{EA764458-E329-49A9-8D27-26B4EB2E11E6}" type="presParOf" srcId="{4365D0FB-0EB3-4113-A955-4A6808FC7EE5}" destId="{0B9AA927-F7F7-422F-9630-9CEDA059C737}" srcOrd="0" destOrd="0" presId="urn:microsoft.com/office/officeart/2005/8/layout/orgChart1"/>
    <dgm:cxn modelId="{6A035F75-B203-4043-AC57-1E79C5976874}" type="presParOf" srcId="{4365D0FB-0EB3-4113-A955-4A6808FC7EE5}" destId="{A4E87081-C07A-49AD-B6B4-8A4CF9183ED5}" srcOrd="1" destOrd="0" presId="urn:microsoft.com/office/officeart/2005/8/layout/orgChart1"/>
    <dgm:cxn modelId="{C115DEDE-BE42-41D2-B994-740BB9F13DF7}" type="presParOf" srcId="{A0C92024-0213-4F98-8748-07831B1F4422}" destId="{D2A5C696-34A8-49AB-BDAC-B70D2B3799CF}" srcOrd="1" destOrd="0" presId="urn:microsoft.com/office/officeart/2005/8/layout/orgChart1"/>
    <dgm:cxn modelId="{AA74B96C-D628-43B9-8618-B5CB3D2324C6}" type="presParOf" srcId="{A0C92024-0213-4F98-8748-07831B1F4422}" destId="{5711B393-82AC-431A-A466-76CF0B978BCB}" srcOrd="2" destOrd="0" presId="urn:microsoft.com/office/officeart/2005/8/layout/orgChart1"/>
    <dgm:cxn modelId="{50135471-F5B4-4672-95CD-75CFAD718FA1}" type="presParOf" srcId="{90C259BF-65F5-4319-BE30-AB64CA0BF8EF}" destId="{A163D054-07F1-4EA9-B9F5-E211F8067B78}" srcOrd="2" destOrd="0" presId="urn:microsoft.com/office/officeart/2005/8/layout/orgChart1"/>
    <dgm:cxn modelId="{74B168E4-0E94-4B4B-902A-F589676C7F41}" type="presParOf" srcId="{90C259BF-65F5-4319-BE30-AB64CA0BF8EF}" destId="{661E39E7-9DFD-4E99-9EBC-F259325F99F9}" srcOrd="3" destOrd="0" presId="urn:microsoft.com/office/officeart/2005/8/layout/orgChart1"/>
    <dgm:cxn modelId="{E9CCE673-0CA1-4F92-B7E6-5C0812EC9E35}" type="presParOf" srcId="{661E39E7-9DFD-4E99-9EBC-F259325F99F9}" destId="{8091CDEC-319C-4020-B6EF-EC6C2A99BDFD}" srcOrd="0" destOrd="0" presId="urn:microsoft.com/office/officeart/2005/8/layout/orgChart1"/>
    <dgm:cxn modelId="{C46F6463-FDF6-4707-8BC9-AD8084217991}" type="presParOf" srcId="{8091CDEC-319C-4020-B6EF-EC6C2A99BDFD}" destId="{571E23A0-513A-499C-974D-29461778E404}" srcOrd="0" destOrd="0" presId="urn:microsoft.com/office/officeart/2005/8/layout/orgChart1"/>
    <dgm:cxn modelId="{29D6ABEF-A7CB-4C19-BC83-71140B00CD3F}" type="presParOf" srcId="{8091CDEC-319C-4020-B6EF-EC6C2A99BDFD}" destId="{CA1A4269-B4CE-41CB-9D3F-DC311044389F}" srcOrd="1" destOrd="0" presId="urn:microsoft.com/office/officeart/2005/8/layout/orgChart1"/>
    <dgm:cxn modelId="{6EC280E4-8A3D-45E7-A171-1068A596880A}" type="presParOf" srcId="{661E39E7-9DFD-4E99-9EBC-F259325F99F9}" destId="{FD440D99-0ED7-45A1-AAF7-23E40D61CC6A}" srcOrd="1" destOrd="0" presId="urn:microsoft.com/office/officeart/2005/8/layout/orgChart1"/>
    <dgm:cxn modelId="{79B73705-84ED-46E0-A78D-FAE518073A62}" type="presParOf" srcId="{661E39E7-9DFD-4E99-9EBC-F259325F99F9}" destId="{C92F958E-B7B5-4E29-91EF-4850B5E48E80}" srcOrd="2" destOrd="0" presId="urn:microsoft.com/office/officeart/2005/8/layout/orgChart1"/>
    <dgm:cxn modelId="{67D638AE-3EB4-4A09-9CBF-C7A764F3479D}" type="presParOf" srcId="{90C259BF-65F5-4319-BE30-AB64CA0BF8EF}" destId="{F5E73931-5C8D-4775-A884-C4FF1D3878F4}" srcOrd="4" destOrd="0" presId="urn:microsoft.com/office/officeart/2005/8/layout/orgChart1"/>
    <dgm:cxn modelId="{F3D15F12-279D-4F3C-8E38-71A12667199C}" type="presParOf" srcId="{90C259BF-65F5-4319-BE30-AB64CA0BF8EF}" destId="{00E1B83A-B803-4450-A57D-8ADD0586C71D}" srcOrd="5" destOrd="0" presId="urn:microsoft.com/office/officeart/2005/8/layout/orgChart1"/>
    <dgm:cxn modelId="{6E9B3A82-D69C-4D52-800A-284DC27F8869}" type="presParOf" srcId="{00E1B83A-B803-4450-A57D-8ADD0586C71D}" destId="{76902D1D-CC9B-4323-80D9-3C68C2C831B2}" srcOrd="0" destOrd="0" presId="urn:microsoft.com/office/officeart/2005/8/layout/orgChart1"/>
    <dgm:cxn modelId="{B10F95DA-DF11-4FCE-90C9-FAB31FCDC9B6}" type="presParOf" srcId="{76902D1D-CC9B-4323-80D9-3C68C2C831B2}" destId="{981A209F-39D3-4B06-88C0-72607F23E087}" srcOrd="0" destOrd="0" presId="urn:microsoft.com/office/officeart/2005/8/layout/orgChart1"/>
    <dgm:cxn modelId="{5419D25A-F2B8-4C80-A46C-0583FE73C705}" type="presParOf" srcId="{76902D1D-CC9B-4323-80D9-3C68C2C831B2}" destId="{CFA54BC9-CA42-41F2-9CD7-83291739F9CE}" srcOrd="1" destOrd="0" presId="urn:microsoft.com/office/officeart/2005/8/layout/orgChart1"/>
    <dgm:cxn modelId="{6562D44D-4947-46E9-84B3-F13D2748A6B8}" type="presParOf" srcId="{00E1B83A-B803-4450-A57D-8ADD0586C71D}" destId="{D6E4C9FA-A248-434C-A530-77DA0EE9A35E}" srcOrd="1" destOrd="0" presId="urn:microsoft.com/office/officeart/2005/8/layout/orgChart1"/>
    <dgm:cxn modelId="{EBAFE49D-A714-421D-BECD-2580004B25FA}" type="presParOf" srcId="{00E1B83A-B803-4450-A57D-8ADD0586C71D}" destId="{A839AAEA-0F93-45DF-8B5D-298A2D1A2769}" srcOrd="2" destOrd="0" presId="urn:microsoft.com/office/officeart/2005/8/layout/orgChart1"/>
    <dgm:cxn modelId="{49CB1BAC-07E5-41D8-AA65-C8A5A5073AD1}" type="presParOf" srcId="{77A1BFD7-1142-4672-AA03-C0E775625B37}" destId="{81E78C74-CA7E-43C6-A684-17D92BA59D73}" srcOrd="2" destOrd="0" presId="urn:microsoft.com/office/officeart/2005/8/layout/orgChart1"/>
    <dgm:cxn modelId="{D53FDD6D-0B64-4B9F-89CE-ECFEFA053291}" type="presParOf" srcId="{A5B6CEF8-3A3D-4817-B629-3D2D4E0E57D5}" destId="{C18BDADB-5085-4BF2-8F8F-24B96C0256D8}" srcOrd="2" destOrd="0" presId="urn:microsoft.com/office/officeart/2005/8/layout/orgChart1"/>
    <dgm:cxn modelId="{97050017-6468-4656-A41A-AC12C37F45DA}" type="presParOf" srcId="{680D3557-9D23-4432-993F-6E367B43FF4A}" destId="{A79E1EB2-E7EF-43CE-A2E1-17A743F9AB36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174607-1FF7-474C-9E01-147E3E2EBDEB}" type="doc">
      <dgm:prSet loTypeId="urn:microsoft.com/office/officeart/2005/8/layout/pList2" loCatId="list" qsTypeId="urn:microsoft.com/office/officeart/2005/8/quickstyle/simple3" qsCatId="simple" csTypeId="urn:microsoft.com/office/officeart/2005/8/colors/accent1_2" csCatId="accent1" phldr="1"/>
      <dgm:spPr/>
    </dgm:pt>
    <dgm:pt modelId="{30AC07C6-FAAD-439F-A59F-57D4743A3F79}">
      <dgm:prSet phldrT="[Texto]"/>
      <dgm:spPr/>
      <dgm:t>
        <a:bodyPr/>
        <a:lstStyle/>
        <a:p>
          <a:r>
            <a:rPr lang="es-ES" dirty="0" smtClean="0"/>
            <a:t>Resistencias bacterianas a antibióticos</a:t>
          </a:r>
          <a:endParaRPr lang="es-ES" dirty="0"/>
        </a:p>
      </dgm:t>
    </dgm:pt>
    <dgm:pt modelId="{8AA359E3-B580-4AE3-A783-C53DEDBAA83C}" type="parTrans" cxnId="{DFB12CCB-ED80-4958-A859-7CCAD559FB76}">
      <dgm:prSet/>
      <dgm:spPr/>
      <dgm:t>
        <a:bodyPr/>
        <a:lstStyle/>
        <a:p>
          <a:endParaRPr lang="es-ES"/>
        </a:p>
      </dgm:t>
    </dgm:pt>
    <dgm:pt modelId="{CE217910-B5DD-427A-B334-BD2A8078EA21}" type="sibTrans" cxnId="{DFB12CCB-ED80-4958-A859-7CCAD559FB76}">
      <dgm:prSet/>
      <dgm:spPr/>
      <dgm:t>
        <a:bodyPr/>
        <a:lstStyle/>
        <a:p>
          <a:endParaRPr lang="es-ES"/>
        </a:p>
      </dgm:t>
    </dgm:pt>
    <dgm:pt modelId="{B47F9EF1-38A6-4EB0-BA3C-7003DF5B5E1A}">
      <dgm:prSet phldrT="[Texto]"/>
      <dgm:spPr/>
      <dgm:t>
        <a:bodyPr/>
        <a:lstStyle/>
        <a:p>
          <a:r>
            <a:rPr lang="es-ES" dirty="0" smtClean="0"/>
            <a:t>Cumplimiento terapéutico</a:t>
          </a:r>
          <a:endParaRPr lang="es-ES" dirty="0"/>
        </a:p>
      </dgm:t>
    </dgm:pt>
    <dgm:pt modelId="{ABD294A9-E769-4692-A60F-212970725DC8}" type="parTrans" cxnId="{5287B5F8-7266-4471-A02F-2E29404CAE08}">
      <dgm:prSet/>
      <dgm:spPr/>
      <dgm:t>
        <a:bodyPr/>
        <a:lstStyle/>
        <a:p>
          <a:endParaRPr lang="es-ES"/>
        </a:p>
      </dgm:t>
    </dgm:pt>
    <dgm:pt modelId="{1C3028C8-91C6-486D-8D10-5DAA15C5D79C}" type="sibTrans" cxnId="{5287B5F8-7266-4471-A02F-2E29404CAE08}">
      <dgm:prSet/>
      <dgm:spPr/>
      <dgm:t>
        <a:bodyPr/>
        <a:lstStyle/>
        <a:p>
          <a:endParaRPr lang="es-ES"/>
        </a:p>
      </dgm:t>
    </dgm:pt>
    <dgm:pt modelId="{4A37AF92-BF58-4647-A9E0-B0ADCDA92CDE}" type="pres">
      <dgm:prSet presAssocID="{C5174607-1FF7-474C-9E01-147E3E2EBDEB}" presName="Name0" presStyleCnt="0">
        <dgm:presLayoutVars>
          <dgm:dir/>
          <dgm:resizeHandles val="exact"/>
        </dgm:presLayoutVars>
      </dgm:prSet>
      <dgm:spPr/>
    </dgm:pt>
    <dgm:pt modelId="{41EAC1BF-7FF5-4185-B736-6EF35C9A02F5}" type="pres">
      <dgm:prSet presAssocID="{C5174607-1FF7-474C-9E01-147E3E2EBDEB}" presName="bkgdShp" presStyleLbl="alignAccFollowNode1" presStyleIdx="0" presStyleCnt="1"/>
      <dgm:spPr/>
    </dgm:pt>
    <dgm:pt modelId="{827D7A2A-9FA9-4011-9327-979E6CF7901A}" type="pres">
      <dgm:prSet presAssocID="{C5174607-1FF7-474C-9E01-147E3E2EBDEB}" presName="linComp" presStyleCnt="0"/>
      <dgm:spPr/>
    </dgm:pt>
    <dgm:pt modelId="{5EA040B1-EEE8-414B-8A19-7EBFF87ADE3C}" type="pres">
      <dgm:prSet presAssocID="{30AC07C6-FAAD-439F-A59F-57D4743A3F79}" presName="compNode" presStyleCnt="0"/>
      <dgm:spPr/>
    </dgm:pt>
    <dgm:pt modelId="{D3607D07-85E8-4828-9D06-3E746F7AF0E7}" type="pres">
      <dgm:prSet presAssocID="{30AC07C6-FAAD-439F-A59F-57D4743A3F79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50EEB6-FED0-40D6-9489-92A47EBAF5DA}" type="pres">
      <dgm:prSet presAssocID="{30AC07C6-FAAD-439F-A59F-57D4743A3F79}" presName="invisiNode" presStyleLbl="node1" presStyleIdx="0" presStyleCnt="2"/>
      <dgm:spPr/>
    </dgm:pt>
    <dgm:pt modelId="{BEC913FA-3B48-4299-8FCB-934F6A8A191D}" type="pres">
      <dgm:prSet presAssocID="{30AC07C6-FAAD-439F-A59F-57D4743A3F79}" presName="imagNode" presStyleLbl="fgImgPlace1" presStyleIdx="0" presStyleCnt="2" custScaleX="4641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39495ED-A72D-4C29-979A-193CFB7AF998}" type="pres">
      <dgm:prSet presAssocID="{CE217910-B5DD-427A-B334-BD2A8078EA21}" presName="sibTrans" presStyleLbl="sibTrans2D1" presStyleIdx="0" presStyleCnt="0"/>
      <dgm:spPr/>
      <dgm:t>
        <a:bodyPr/>
        <a:lstStyle/>
        <a:p>
          <a:endParaRPr lang="es-ES"/>
        </a:p>
      </dgm:t>
    </dgm:pt>
    <dgm:pt modelId="{0B25313B-FA0D-4056-BEDD-43664B42EE91}" type="pres">
      <dgm:prSet presAssocID="{B47F9EF1-38A6-4EB0-BA3C-7003DF5B5E1A}" presName="compNode" presStyleCnt="0"/>
      <dgm:spPr/>
    </dgm:pt>
    <dgm:pt modelId="{B7B9073B-7576-4CA4-A36C-145A56BFB4F2}" type="pres">
      <dgm:prSet presAssocID="{B47F9EF1-38A6-4EB0-BA3C-7003DF5B5E1A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C422925-AE52-4D8A-9F95-8AEFC14C5791}" type="pres">
      <dgm:prSet presAssocID="{B47F9EF1-38A6-4EB0-BA3C-7003DF5B5E1A}" presName="invisiNode" presStyleLbl="node1" presStyleIdx="1" presStyleCnt="2"/>
      <dgm:spPr/>
    </dgm:pt>
    <dgm:pt modelId="{8FA6DA4A-CD2A-4B6A-AC39-5127A5F322D0}" type="pres">
      <dgm:prSet presAssocID="{B47F9EF1-38A6-4EB0-BA3C-7003DF5B5E1A}" presName="imagNode" presStyleLbl="fgImgPlace1" presStyleIdx="1" presStyleCnt="2" custScaleX="7871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008BF611-F614-4601-AD3D-C2C000F28BE8}" type="presOf" srcId="{B47F9EF1-38A6-4EB0-BA3C-7003DF5B5E1A}" destId="{B7B9073B-7576-4CA4-A36C-145A56BFB4F2}" srcOrd="0" destOrd="0" presId="urn:microsoft.com/office/officeart/2005/8/layout/pList2"/>
    <dgm:cxn modelId="{303BC24B-D9C3-4188-A693-7136B3AE936E}" type="presOf" srcId="{30AC07C6-FAAD-439F-A59F-57D4743A3F79}" destId="{D3607D07-85E8-4828-9D06-3E746F7AF0E7}" srcOrd="0" destOrd="0" presId="urn:microsoft.com/office/officeart/2005/8/layout/pList2"/>
    <dgm:cxn modelId="{5287B5F8-7266-4471-A02F-2E29404CAE08}" srcId="{C5174607-1FF7-474C-9E01-147E3E2EBDEB}" destId="{B47F9EF1-38A6-4EB0-BA3C-7003DF5B5E1A}" srcOrd="1" destOrd="0" parTransId="{ABD294A9-E769-4692-A60F-212970725DC8}" sibTransId="{1C3028C8-91C6-486D-8D10-5DAA15C5D79C}"/>
    <dgm:cxn modelId="{C57C1832-59B1-44B1-8821-489E2EA794E8}" type="presOf" srcId="{C5174607-1FF7-474C-9E01-147E3E2EBDEB}" destId="{4A37AF92-BF58-4647-A9E0-B0ADCDA92CDE}" srcOrd="0" destOrd="0" presId="urn:microsoft.com/office/officeart/2005/8/layout/pList2"/>
    <dgm:cxn modelId="{88D0D7DE-379F-492A-BA14-1BB03BF40220}" type="presOf" srcId="{CE217910-B5DD-427A-B334-BD2A8078EA21}" destId="{C39495ED-A72D-4C29-979A-193CFB7AF998}" srcOrd="0" destOrd="0" presId="urn:microsoft.com/office/officeart/2005/8/layout/pList2"/>
    <dgm:cxn modelId="{DFB12CCB-ED80-4958-A859-7CCAD559FB76}" srcId="{C5174607-1FF7-474C-9E01-147E3E2EBDEB}" destId="{30AC07C6-FAAD-439F-A59F-57D4743A3F79}" srcOrd="0" destOrd="0" parTransId="{8AA359E3-B580-4AE3-A783-C53DEDBAA83C}" sibTransId="{CE217910-B5DD-427A-B334-BD2A8078EA21}"/>
    <dgm:cxn modelId="{06439665-A18F-4475-A81F-A4FE949F1568}" type="presParOf" srcId="{4A37AF92-BF58-4647-A9E0-B0ADCDA92CDE}" destId="{41EAC1BF-7FF5-4185-B736-6EF35C9A02F5}" srcOrd="0" destOrd="0" presId="urn:microsoft.com/office/officeart/2005/8/layout/pList2"/>
    <dgm:cxn modelId="{9DF81537-A5D2-4788-884C-FAF5C79C60B2}" type="presParOf" srcId="{4A37AF92-BF58-4647-A9E0-B0ADCDA92CDE}" destId="{827D7A2A-9FA9-4011-9327-979E6CF7901A}" srcOrd="1" destOrd="0" presId="urn:microsoft.com/office/officeart/2005/8/layout/pList2"/>
    <dgm:cxn modelId="{E2E0D57E-E9BC-418A-89E4-9D0EA7283348}" type="presParOf" srcId="{827D7A2A-9FA9-4011-9327-979E6CF7901A}" destId="{5EA040B1-EEE8-414B-8A19-7EBFF87ADE3C}" srcOrd="0" destOrd="0" presId="urn:microsoft.com/office/officeart/2005/8/layout/pList2"/>
    <dgm:cxn modelId="{7A618ED2-1038-4525-9B1B-DEA4F8133177}" type="presParOf" srcId="{5EA040B1-EEE8-414B-8A19-7EBFF87ADE3C}" destId="{D3607D07-85E8-4828-9D06-3E746F7AF0E7}" srcOrd="0" destOrd="0" presId="urn:microsoft.com/office/officeart/2005/8/layout/pList2"/>
    <dgm:cxn modelId="{A9CF7FF9-4F95-45E1-B7EA-C1A4D63031A0}" type="presParOf" srcId="{5EA040B1-EEE8-414B-8A19-7EBFF87ADE3C}" destId="{3650EEB6-FED0-40D6-9489-92A47EBAF5DA}" srcOrd="1" destOrd="0" presId="urn:microsoft.com/office/officeart/2005/8/layout/pList2"/>
    <dgm:cxn modelId="{9F9146F6-77E5-4F77-9C88-0F35D22AC772}" type="presParOf" srcId="{5EA040B1-EEE8-414B-8A19-7EBFF87ADE3C}" destId="{BEC913FA-3B48-4299-8FCB-934F6A8A191D}" srcOrd="2" destOrd="0" presId="urn:microsoft.com/office/officeart/2005/8/layout/pList2"/>
    <dgm:cxn modelId="{D48F7FD9-86F3-4518-9D9E-EA6F499BB490}" type="presParOf" srcId="{827D7A2A-9FA9-4011-9327-979E6CF7901A}" destId="{C39495ED-A72D-4C29-979A-193CFB7AF998}" srcOrd="1" destOrd="0" presId="urn:microsoft.com/office/officeart/2005/8/layout/pList2"/>
    <dgm:cxn modelId="{FEA80C3E-6C4A-49FA-84A1-EC407ACBFE91}" type="presParOf" srcId="{827D7A2A-9FA9-4011-9327-979E6CF7901A}" destId="{0B25313B-FA0D-4056-BEDD-43664B42EE91}" srcOrd="2" destOrd="0" presId="urn:microsoft.com/office/officeart/2005/8/layout/pList2"/>
    <dgm:cxn modelId="{4A2EA847-55B3-4BAD-803D-64F92D237665}" type="presParOf" srcId="{0B25313B-FA0D-4056-BEDD-43664B42EE91}" destId="{B7B9073B-7576-4CA4-A36C-145A56BFB4F2}" srcOrd="0" destOrd="0" presId="urn:microsoft.com/office/officeart/2005/8/layout/pList2"/>
    <dgm:cxn modelId="{F5F98498-DADA-4100-B6DC-F2DF1E433265}" type="presParOf" srcId="{0B25313B-FA0D-4056-BEDD-43664B42EE91}" destId="{5C422925-AE52-4D8A-9F95-8AEFC14C5791}" srcOrd="1" destOrd="0" presId="urn:microsoft.com/office/officeart/2005/8/layout/pList2"/>
    <dgm:cxn modelId="{49597D58-194C-49FB-B96C-398D2348F088}" type="presParOf" srcId="{0B25313B-FA0D-4056-BEDD-43664B42EE91}" destId="{8FA6DA4A-CD2A-4B6A-AC39-5127A5F322D0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29C080-B883-41FB-866E-07EEC39D5D57}">
      <dsp:nvSpPr>
        <dsp:cNvPr id="0" name=""/>
        <dsp:cNvSpPr/>
      </dsp:nvSpPr>
      <dsp:spPr>
        <a:xfrm>
          <a:off x="0" y="0"/>
          <a:ext cx="2281651" cy="4465614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Errores de indicación</a:t>
          </a:r>
          <a:endParaRPr lang="es-E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786245"/>
        <a:ext cx="2281651" cy="1786245"/>
      </dsp:txXfrm>
    </dsp:sp>
    <dsp:sp modelId="{3A8CFFD4-2C67-491A-81F3-7BC19221F4AA}">
      <dsp:nvSpPr>
        <dsp:cNvPr id="0" name=""/>
        <dsp:cNvSpPr/>
      </dsp:nvSpPr>
      <dsp:spPr>
        <a:xfrm>
          <a:off x="398767" y="267936"/>
          <a:ext cx="1487049" cy="148704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6102F5-84AF-4059-9C65-3DF1DEA112ED}">
      <dsp:nvSpPr>
        <dsp:cNvPr id="0" name=""/>
        <dsp:cNvSpPr/>
      </dsp:nvSpPr>
      <dsp:spPr>
        <a:xfrm>
          <a:off x="2351567" y="0"/>
          <a:ext cx="2281651" cy="4465614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Errores de diagnóstico</a:t>
          </a:r>
          <a:endParaRPr lang="es-ES" sz="2800" b="1" kern="1200" dirty="0"/>
        </a:p>
      </dsp:txBody>
      <dsp:txXfrm>
        <a:off x="2351567" y="1786245"/>
        <a:ext cx="2281651" cy="1786245"/>
      </dsp:txXfrm>
    </dsp:sp>
    <dsp:sp modelId="{E769A08E-B29E-4D78-9277-3C5822BA5C7F}">
      <dsp:nvSpPr>
        <dsp:cNvPr id="0" name=""/>
        <dsp:cNvSpPr/>
      </dsp:nvSpPr>
      <dsp:spPr>
        <a:xfrm>
          <a:off x="2748868" y="267936"/>
          <a:ext cx="1487049" cy="148704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C842BF-7C29-4806-9319-0ED63064B7D5}">
      <dsp:nvSpPr>
        <dsp:cNvPr id="0" name=""/>
        <dsp:cNvSpPr/>
      </dsp:nvSpPr>
      <dsp:spPr>
        <a:xfrm>
          <a:off x="4701668" y="0"/>
          <a:ext cx="2281651" cy="4465614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Errores de tratamiento</a:t>
          </a:r>
          <a:endParaRPr lang="es-ES" sz="2800" b="1" kern="1200" dirty="0"/>
        </a:p>
      </dsp:txBody>
      <dsp:txXfrm>
        <a:off x="4701668" y="1786245"/>
        <a:ext cx="2281651" cy="1786245"/>
      </dsp:txXfrm>
    </dsp:sp>
    <dsp:sp modelId="{DDBF92A7-5810-468F-A6B4-DDE453D45B8B}">
      <dsp:nvSpPr>
        <dsp:cNvPr id="0" name=""/>
        <dsp:cNvSpPr/>
      </dsp:nvSpPr>
      <dsp:spPr>
        <a:xfrm>
          <a:off x="5098969" y="267936"/>
          <a:ext cx="1487049" cy="148704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3DC8A4-FFEE-48BA-8113-F9AB9B808611}">
      <dsp:nvSpPr>
        <dsp:cNvPr id="0" name=""/>
        <dsp:cNvSpPr/>
      </dsp:nvSpPr>
      <dsp:spPr>
        <a:xfrm>
          <a:off x="279391" y="3572491"/>
          <a:ext cx="6426004" cy="66984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E73931-5C8D-4775-A884-C4FF1D3878F4}">
      <dsp:nvSpPr>
        <dsp:cNvPr id="0" name=""/>
        <dsp:cNvSpPr/>
      </dsp:nvSpPr>
      <dsp:spPr>
        <a:xfrm>
          <a:off x="6043378" y="3426844"/>
          <a:ext cx="2074609" cy="2187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366"/>
              </a:lnTo>
              <a:lnTo>
                <a:pt x="2074609" y="109366"/>
              </a:lnTo>
              <a:lnTo>
                <a:pt x="2074609" y="21873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63D054-07F1-4EA9-B9F5-E211F8067B78}">
      <dsp:nvSpPr>
        <dsp:cNvPr id="0" name=""/>
        <dsp:cNvSpPr/>
      </dsp:nvSpPr>
      <dsp:spPr>
        <a:xfrm>
          <a:off x="6043378" y="3426844"/>
          <a:ext cx="426918" cy="2187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366"/>
              </a:lnTo>
              <a:lnTo>
                <a:pt x="426918" y="109366"/>
              </a:lnTo>
              <a:lnTo>
                <a:pt x="426918" y="21873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961EFF-17F5-4B4A-873E-C0B52DA9B8BA}">
      <dsp:nvSpPr>
        <dsp:cNvPr id="0" name=""/>
        <dsp:cNvSpPr/>
      </dsp:nvSpPr>
      <dsp:spPr>
        <a:xfrm>
          <a:off x="4395687" y="3426844"/>
          <a:ext cx="1647690" cy="218732"/>
        </a:xfrm>
        <a:custGeom>
          <a:avLst/>
          <a:gdLst/>
          <a:ahLst/>
          <a:cxnLst/>
          <a:rect l="0" t="0" r="0" b="0"/>
          <a:pathLst>
            <a:path>
              <a:moveTo>
                <a:pt x="1647690" y="0"/>
              </a:moveTo>
              <a:lnTo>
                <a:pt x="1647690" y="109366"/>
              </a:lnTo>
              <a:lnTo>
                <a:pt x="0" y="109366"/>
              </a:lnTo>
              <a:lnTo>
                <a:pt x="0" y="21873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CFF5DC-E5BC-4A37-9336-C74899F70711}">
      <dsp:nvSpPr>
        <dsp:cNvPr id="0" name=""/>
        <dsp:cNvSpPr/>
      </dsp:nvSpPr>
      <dsp:spPr>
        <a:xfrm>
          <a:off x="3506503" y="2498512"/>
          <a:ext cx="2536874" cy="2187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366"/>
              </a:lnTo>
              <a:lnTo>
                <a:pt x="2536874" y="109366"/>
              </a:lnTo>
              <a:lnTo>
                <a:pt x="2536874" y="21873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AF710A-0882-4AD4-9C07-972B3420C5ED}">
      <dsp:nvSpPr>
        <dsp:cNvPr id="0" name=""/>
        <dsp:cNvSpPr/>
      </dsp:nvSpPr>
      <dsp:spPr>
        <a:xfrm>
          <a:off x="3506503" y="2498512"/>
          <a:ext cx="676794" cy="2187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366"/>
              </a:lnTo>
              <a:lnTo>
                <a:pt x="676794" y="109366"/>
              </a:lnTo>
              <a:lnTo>
                <a:pt x="676794" y="21873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9B8DAE-1D7C-4F83-9C12-EA429018A94B}">
      <dsp:nvSpPr>
        <dsp:cNvPr id="0" name=""/>
        <dsp:cNvSpPr/>
      </dsp:nvSpPr>
      <dsp:spPr>
        <a:xfrm>
          <a:off x="2700552" y="2498512"/>
          <a:ext cx="805951" cy="218732"/>
        </a:xfrm>
        <a:custGeom>
          <a:avLst/>
          <a:gdLst/>
          <a:ahLst/>
          <a:cxnLst/>
          <a:rect l="0" t="0" r="0" b="0"/>
          <a:pathLst>
            <a:path>
              <a:moveTo>
                <a:pt x="805951" y="0"/>
              </a:moveTo>
              <a:lnTo>
                <a:pt x="805951" y="109366"/>
              </a:lnTo>
              <a:lnTo>
                <a:pt x="0" y="109366"/>
              </a:lnTo>
              <a:lnTo>
                <a:pt x="0" y="21873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09C47B-E098-4395-8E72-05620FA50660}">
      <dsp:nvSpPr>
        <dsp:cNvPr id="0" name=""/>
        <dsp:cNvSpPr/>
      </dsp:nvSpPr>
      <dsp:spPr>
        <a:xfrm>
          <a:off x="948318" y="2498512"/>
          <a:ext cx="2558185" cy="218732"/>
        </a:xfrm>
        <a:custGeom>
          <a:avLst/>
          <a:gdLst/>
          <a:ahLst/>
          <a:cxnLst/>
          <a:rect l="0" t="0" r="0" b="0"/>
          <a:pathLst>
            <a:path>
              <a:moveTo>
                <a:pt x="2558185" y="0"/>
              </a:moveTo>
              <a:lnTo>
                <a:pt x="2558185" y="109366"/>
              </a:lnTo>
              <a:lnTo>
                <a:pt x="0" y="109366"/>
              </a:lnTo>
              <a:lnTo>
                <a:pt x="0" y="21873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8F89EF-58D8-42BA-B685-93C0D80DE2F8}">
      <dsp:nvSpPr>
        <dsp:cNvPr id="0" name=""/>
        <dsp:cNvSpPr/>
      </dsp:nvSpPr>
      <dsp:spPr>
        <a:xfrm>
          <a:off x="3460783" y="1500556"/>
          <a:ext cx="91440" cy="21873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8732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09C491-E6D7-4183-BACD-27CA0CF74513}">
      <dsp:nvSpPr>
        <dsp:cNvPr id="0" name=""/>
        <dsp:cNvSpPr/>
      </dsp:nvSpPr>
      <dsp:spPr>
        <a:xfrm>
          <a:off x="2864081" y="737070"/>
          <a:ext cx="1284844" cy="76348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i="1" kern="1200" dirty="0" err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H.pylori</a:t>
          </a:r>
          <a:endParaRPr lang="es-ES" sz="2400" i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64081" y="737070"/>
        <a:ext cx="1284844" cy="763485"/>
      </dsp:txXfrm>
    </dsp:sp>
    <dsp:sp modelId="{1C49F7F9-2B87-4636-8AE1-87D5B1BF9C09}">
      <dsp:nvSpPr>
        <dsp:cNvPr id="0" name=""/>
        <dsp:cNvSpPr/>
      </dsp:nvSpPr>
      <dsp:spPr>
        <a:xfrm>
          <a:off x="2864081" y="1719288"/>
          <a:ext cx="1284844" cy="779224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Gastritis crónica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64081" y="1719288"/>
        <a:ext cx="1284844" cy="779224"/>
      </dsp:txXfrm>
    </dsp:sp>
    <dsp:sp modelId="{B1687D0A-89F5-4593-A252-F1F0102A068C}">
      <dsp:nvSpPr>
        <dsp:cNvPr id="0" name=""/>
        <dsp:cNvSpPr/>
      </dsp:nvSpPr>
      <dsp:spPr>
        <a:xfrm>
          <a:off x="3555" y="2717244"/>
          <a:ext cx="1889525" cy="9850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Úlcera péptica gastro-duodenal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55" y="2717244"/>
        <a:ext cx="1889525" cy="985087"/>
      </dsp:txXfrm>
    </dsp:sp>
    <dsp:sp modelId="{D5D9DFA1-034D-4F71-BF8E-DD8DE1CC6BD8}">
      <dsp:nvSpPr>
        <dsp:cNvPr id="0" name=""/>
        <dsp:cNvSpPr/>
      </dsp:nvSpPr>
      <dsp:spPr>
        <a:xfrm>
          <a:off x="2111813" y="2717244"/>
          <a:ext cx="1177478" cy="6644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Linfoma MALT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11813" y="2717244"/>
        <a:ext cx="1177478" cy="664441"/>
      </dsp:txXfrm>
    </dsp:sp>
    <dsp:sp modelId="{3DC68802-3ABA-4797-A025-7F36A89EFE60}">
      <dsp:nvSpPr>
        <dsp:cNvPr id="0" name=""/>
        <dsp:cNvSpPr/>
      </dsp:nvSpPr>
      <dsp:spPr>
        <a:xfrm>
          <a:off x="3508024" y="2717244"/>
          <a:ext cx="1350548" cy="677289"/>
        </a:xfrm>
        <a:prstGeom prst="rect">
          <a:avLst/>
        </a:prstGeom>
        <a:solidFill>
          <a:srgbClr val="C00000"/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Cáncer gástrico</a:t>
          </a:r>
          <a:endParaRPr lang="es-E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08024" y="2717244"/>
        <a:ext cx="1350548" cy="677289"/>
      </dsp:txXfrm>
    </dsp:sp>
    <dsp:sp modelId="{205C4517-D85C-4993-9D77-09EAD35C18C6}">
      <dsp:nvSpPr>
        <dsp:cNvPr id="0" name=""/>
        <dsp:cNvSpPr/>
      </dsp:nvSpPr>
      <dsp:spPr>
        <a:xfrm>
          <a:off x="5077305" y="2717244"/>
          <a:ext cx="1932147" cy="7095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Enfermedades </a:t>
          </a:r>
          <a:r>
            <a:rPr lang="es-ES" sz="20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extradigestivas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77305" y="2717244"/>
        <a:ext cx="1932147" cy="709599"/>
      </dsp:txXfrm>
    </dsp:sp>
    <dsp:sp modelId="{0B9AA927-F7F7-422F-9630-9CEDA059C737}">
      <dsp:nvSpPr>
        <dsp:cNvPr id="0" name=""/>
        <dsp:cNvSpPr/>
      </dsp:nvSpPr>
      <dsp:spPr>
        <a:xfrm>
          <a:off x="3305087" y="3645576"/>
          <a:ext cx="2181200" cy="1018027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Púrpura </a:t>
          </a:r>
          <a:r>
            <a:rPr lang="es-ES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trombocitopénica</a:t>
          </a:r>
          <a:r>
            <a:rPr lang="es-ES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idiopática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05087" y="3645576"/>
        <a:ext cx="2181200" cy="1018027"/>
      </dsp:txXfrm>
    </dsp:sp>
    <dsp:sp modelId="{571E23A0-513A-499C-974D-29461778E404}">
      <dsp:nvSpPr>
        <dsp:cNvPr id="0" name=""/>
        <dsp:cNvSpPr/>
      </dsp:nvSpPr>
      <dsp:spPr>
        <a:xfrm>
          <a:off x="5705020" y="3645576"/>
          <a:ext cx="1530554" cy="640485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Anemia </a:t>
          </a:r>
          <a:r>
            <a:rPr lang="es-ES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ferropénica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05020" y="3645576"/>
        <a:ext cx="1530554" cy="640485"/>
      </dsp:txXfrm>
    </dsp:sp>
    <dsp:sp modelId="{981A209F-39D3-4B06-88C0-72607F23E087}">
      <dsp:nvSpPr>
        <dsp:cNvPr id="0" name=""/>
        <dsp:cNvSpPr/>
      </dsp:nvSpPr>
      <dsp:spPr>
        <a:xfrm>
          <a:off x="7454307" y="3645576"/>
          <a:ext cx="1327362" cy="677091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Déficit de vit.B12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454307" y="3645576"/>
        <a:ext cx="1327362" cy="6770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EAC1BF-7FF5-4185-B736-6EF35C9A02F5}">
      <dsp:nvSpPr>
        <dsp:cNvPr id="0" name=""/>
        <dsp:cNvSpPr/>
      </dsp:nvSpPr>
      <dsp:spPr>
        <a:xfrm>
          <a:off x="0" y="0"/>
          <a:ext cx="8229600" cy="203668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C913FA-3B48-4299-8FCB-934F6A8A191D}">
      <dsp:nvSpPr>
        <dsp:cNvPr id="0" name=""/>
        <dsp:cNvSpPr/>
      </dsp:nvSpPr>
      <dsp:spPr>
        <a:xfrm>
          <a:off x="1234479" y="271557"/>
          <a:ext cx="1709531" cy="14935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3607D07-85E8-4828-9D06-3E746F7AF0E7}">
      <dsp:nvSpPr>
        <dsp:cNvPr id="0" name=""/>
        <dsp:cNvSpPr/>
      </dsp:nvSpPr>
      <dsp:spPr>
        <a:xfrm rot="10800000">
          <a:off x="247832" y="2036683"/>
          <a:ext cx="3682826" cy="248927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4480" tIns="284480" rIns="284480" bIns="284480" numCol="1" spcCol="1270" anchor="t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 dirty="0" smtClean="0"/>
            <a:t>Resistencias bacterianas a antibióticos</a:t>
          </a:r>
          <a:endParaRPr lang="es-ES" sz="4000" kern="1200" dirty="0"/>
        </a:p>
      </dsp:txBody>
      <dsp:txXfrm rot="10800000">
        <a:off x="324386" y="2036683"/>
        <a:ext cx="3529718" cy="2412725"/>
      </dsp:txXfrm>
    </dsp:sp>
    <dsp:sp modelId="{8FA6DA4A-CD2A-4B6A-AC39-5127A5F322D0}">
      <dsp:nvSpPr>
        <dsp:cNvPr id="0" name=""/>
        <dsp:cNvSpPr/>
      </dsp:nvSpPr>
      <dsp:spPr>
        <a:xfrm>
          <a:off x="4690867" y="271557"/>
          <a:ext cx="2898973" cy="14935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7B9073B-7576-4CA4-A36C-145A56BFB4F2}">
      <dsp:nvSpPr>
        <dsp:cNvPr id="0" name=""/>
        <dsp:cNvSpPr/>
      </dsp:nvSpPr>
      <dsp:spPr>
        <a:xfrm rot="10800000">
          <a:off x="4298941" y="2036683"/>
          <a:ext cx="3682826" cy="248927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4480" tIns="284480" rIns="284480" bIns="284480" numCol="1" spcCol="1270" anchor="t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 dirty="0" smtClean="0"/>
            <a:t>Cumplimiento terapéutico</a:t>
          </a:r>
          <a:endParaRPr lang="es-ES" sz="4000" kern="1200" dirty="0"/>
        </a:p>
      </dsp:txBody>
      <dsp:txXfrm rot="10800000">
        <a:off x="4375495" y="2036683"/>
        <a:ext cx="3529718" cy="24127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73511-D96F-41F7-B3E3-79312A2F4D31}" type="datetimeFigureOut">
              <a:rPr lang="es-ES" smtClean="0"/>
              <a:t>27/04/2019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504BC-AF3C-4C60-B628-4114CDC7F1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0758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4334FA-C46A-4D1E-A5F8-EB9B5E8A1966}" type="datetimeFigureOut">
              <a:rPr lang="es-ES" smtClean="0"/>
              <a:t>27/04/2019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09298-1EA5-4856-888F-E7CFA176F4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8493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0" dirty="0" smtClean="0"/>
              <a:t>Input of Prof.</a:t>
            </a:r>
            <a:r>
              <a:rPr lang="de-DE" b="0" baseline="0" dirty="0" smtClean="0"/>
              <a:t> </a:t>
            </a:r>
            <a:r>
              <a:rPr lang="en-US" sz="1200" b="0" dirty="0" err="1" smtClean="0"/>
              <a:t>Domínguez</a:t>
            </a:r>
            <a:r>
              <a:rPr lang="en-US" sz="1200" b="0" dirty="0" smtClean="0"/>
              <a:t>-Muñoz </a:t>
            </a:r>
            <a:endParaRPr lang="en-GB" b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1B0CF-97AE-4E2D-86B5-7875C006B08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729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C2814F7-3A07-4C9E-B606-725A1D706406}" type="slidenum">
              <a:rPr lang="es-ES" altLang="es-ES"/>
              <a:pPr/>
              <a:t>31</a:t>
            </a:fld>
            <a:endParaRPr lang="es-ES" altLang="es-ES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01700" y="739775"/>
            <a:ext cx="4932363" cy="3700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3100" y="4686300"/>
            <a:ext cx="5389563" cy="44402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59685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E5CA84-0192-4982-BBFF-9072A4291233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153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E5CA84-0192-4982-BBFF-9072A4291233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202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8256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8615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4BBF6-3809-421A-B7DA-598C6834B610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076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6CB29-18CB-486E-B399-C3D6E801F26C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3584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6CB29-18CB-486E-B399-C3D6E801F26C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7651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 dirty="0" smtClean="0"/>
              <a:t>So, </a:t>
            </a:r>
            <a:r>
              <a:rPr lang="es-ES" dirty="0" err="1" smtClean="0"/>
              <a:t>we</a:t>
            </a:r>
            <a:r>
              <a:rPr lang="es-ES" dirty="0" smtClean="0"/>
              <a:t> are </a:t>
            </a:r>
            <a:r>
              <a:rPr lang="es-ES" dirty="0" err="1" smtClean="0"/>
              <a:t>talking</a:t>
            </a:r>
            <a:r>
              <a:rPr lang="es-ES" dirty="0" smtClean="0"/>
              <a:t> </a:t>
            </a:r>
            <a:r>
              <a:rPr lang="es-ES" dirty="0" err="1" smtClean="0"/>
              <a:t>about</a:t>
            </a:r>
            <a:r>
              <a:rPr lang="es-ES" dirty="0" smtClean="0"/>
              <a:t> a </a:t>
            </a:r>
            <a:r>
              <a:rPr lang="es-ES" dirty="0" err="1" smtClean="0"/>
              <a:t>highly</a:t>
            </a:r>
            <a:r>
              <a:rPr lang="es-ES" dirty="0" smtClean="0"/>
              <a:t> </a:t>
            </a:r>
            <a:r>
              <a:rPr lang="es-ES" dirty="0" err="1" smtClean="0"/>
              <a:t>prevalent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disease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its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eradication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cost-effective</a:t>
            </a:r>
            <a:r>
              <a:rPr lang="es-ES" baseline="0" dirty="0" smtClean="0"/>
              <a:t> in </a:t>
            </a:r>
            <a:r>
              <a:rPr lang="es-ES" baseline="0" dirty="0" err="1" smtClean="0"/>
              <a:t>patients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with</a:t>
            </a:r>
            <a:r>
              <a:rPr lang="es-ES" baseline="0" dirty="0" smtClean="0"/>
              <a:t> H.pylori-</a:t>
            </a:r>
            <a:r>
              <a:rPr lang="es-ES" baseline="0" dirty="0" err="1" smtClean="0"/>
              <a:t>related</a:t>
            </a:r>
            <a:r>
              <a:rPr lang="es-ES" baseline="0" dirty="0" smtClean="0"/>
              <a:t> GI </a:t>
            </a:r>
            <a:r>
              <a:rPr lang="es-ES" baseline="0" dirty="0" err="1" smtClean="0"/>
              <a:t>diseases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However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scenario</a:t>
            </a:r>
            <a:r>
              <a:rPr lang="es-ES" baseline="0" dirty="0" smtClean="0"/>
              <a:t> at </a:t>
            </a:r>
            <a:r>
              <a:rPr lang="es-ES" baseline="0" dirty="0" err="1" smtClean="0"/>
              <a:t>present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becoming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clinical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challenge</a:t>
            </a:r>
            <a:r>
              <a:rPr lang="es-ES" baseline="0" dirty="0" smtClean="0"/>
              <a:t>.</a:t>
            </a:r>
            <a:endParaRPr lang="es-ES" dirty="0" smtClean="0"/>
          </a:p>
        </p:txBody>
      </p:sp>
      <p:sp>
        <p:nvSpPr>
          <p:cNvPr id="522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40CDCAB-DCB7-4794-B243-56343B8B03CC}" type="slidenum">
              <a:rPr lang="en-US" smtClean="0"/>
              <a:pPr/>
              <a:t>18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31900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324C0-0676-4CC5-927C-EBAB09518C3C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6895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C661C13-3B47-4403-BC9C-8BBDA0B4E27C}" type="datetimeFigureOut">
              <a:rPr lang="es-ES" smtClean="0"/>
              <a:t>27/04/2019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B6AB55-B18F-4C16-A80C-055B945D57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4329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C661C13-3B47-4403-BC9C-8BBDA0B4E27C}" type="datetimeFigureOut">
              <a:rPr lang="es-ES" smtClean="0"/>
              <a:t>27/04/2019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B6AB55-B18F-4C16-A80C-055B945D57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7644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C661C13-3B47-4403-BC9C-8BBDA0B4E27C}" type="datetimeFigureOut">
              <a:rPr lang="es-ES" smtClean="0"/>
              <a:t>27/04/2019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B6AB55-B18F-4C16-A80C-055B945D57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306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-318541" y="6548317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5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mtClean="0"/>
              <a:t>J. Enrique Domínguez-Muñoz©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60614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C661C13-3B47-4403-BC9C-8BBDA0B4E27C}" type="datetimeFigureOut">
              <a:rPr lang="es-ES" smtClean="0"/>
              <a:t>27/04/2019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B6AB55-B18F-4C16-A80C-055B945D57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3328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C661C13-3B47-4403-BC9C-8BBDA0B4E27C}" type="datetimeFigureOut">
              <a:rPr lang="es-ES" smtClean="0"/>
              <a:t>27/04/2019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B6AB55-B18F-4C16-A80C-055B945D57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8276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C661C13-3B47-4403-BC9C-8BBDA0B4E27C}" type="datetimeFigureOut">
              <a:rPr lang="es-ES" smtClean="0"/>
              <a:t>27/04/2019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B6AB55-B18F-4C16-A80C-055B945D57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2182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C661C13-3B47-4403-BC9C-8BBDA0B4E27C}" type="datetimeFigureOut">
              <a:rPr lang="es-ES" smtClean="0"/>
              <a:t>27/04/2019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B6AB55-B18F-4C16-A80C-055B945D57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890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C661C13-3B47-4403-BC9C-8BBDA0B4E27C}" type="datetimeFigureOut">
              <a:rPr lang="es-ES" smtClean="0"/>
              <a:t>27/04/2019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B6AB55-B18F-4C16-A80C-055B945D57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8771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C661C13-3B47-4403-BC9C-8BBDA0B4E27C}" type="datetimeFigureOut">
              <a:rPr lang="es-ES" smtClean="0"/>
              <a:t>27/04/2019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B6AB55-B18F-4C16-A80C-055B945D57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1691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C661C13-3B47-4403-BC9C-8BBDA0B4E27C}" type="datetimeFigureOut">
              <a:rPr lang="es-ES" smtClean="0"/>
              <a:t>27/04/2019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B6AB55-B18F-4C16-A80C-055B945D57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8190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C661C13-3B47-4403-BC9C-8BBDA0B4E27C}" type="datetimeFigureOut">
              <a:rPr lang="es-ES" smtClean="0"/>
              <a:t>27/04/2019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B6AB55-B18F-4C16-A80C-055B945D57E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5093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55265" y="27891"/>
            <a:ext cx="70776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Rectangle 13"/>
          <p:cNvSpPr>
            <a:spLocks noChangeArrowheads="1"/>
          </p:cNvSpPr>
          <p:nvPr userDrawn="1"/>
        </p:nvSpPr>
        <p:spPr bwMode="auto">
          <a:xfrm>
            <a:off x="-50800" y="1412875"/>
            <a:ext cx="9324975" cy="82550"/>
          </a:xfrm>
          <a:prstGeom prst="rect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gamma/>
                  <a:shade val="8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1781" y="171743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</p:txBody>
      </p:sp>
      <p:grpSp>
        <p:nvGrpSpPr>
          <p:cNvPr id="6" name="Grupo 5"/>
          <p:cNvGrpSpPr/>
          <p:nvPr userDrawn="1"/>
        </p:nvGrpSpPr>
        <p:grpSpPr>
          <a:xfrm>
            <a:off x="8085121" y="201938"/>
            <a:ext cx="992592" cy="508072"/>
            <a:chOff x="3672968" y="3057912"/>
            <a:chExt cx="4939554" cy="2528380"/>
          </a:xfrm>
        </p:grpSpPr>
        <p:pic>
          <p:nvPicPr>
            <p:cNvPr id="5" name="Imagen 4"/>
            <p:cNvPicPr>
              <a:picLocks noChangeAspect="1"/>
            </p:cNvPicPr>
            <p:nvPr userDrawn="1"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54"/>
            <a:stretch/>
          </p:blipFill>
          <p:spPr>
            <a:xfrm>
              <a:off x="3672968" y="4282888"/>
              <a:ext cx="4939554" cy="1303404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 userDrawn="1"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588"/>
            <a:stretch/>
          </p:blipFill>
          <p:spPr>
            <a:xfrm>
              <a:off x="4256957" y="3057912"/>
              <a:ext cx="3511601" cy="1303404"/>
            </a:xfrm>
            <a:prstGeom prst="rect">
              <a:avLst/>
            </a:prstGeom>
          </p:spPr>
        </p:pic>
      </p:grp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49" y="177071"/>
            <a:ext cx="692264" cy="449306"/>
          </a:xfrm>
          <a:prstGeom prst="rect">
            <a:avLst/>
          </a:prstGeom>
        </p:spPr>
      </p:pic>
      <p:sp>
        <p:nvSpPr>
          <p:cNvPr id="3" name="CuadroTexto 2"/>
          <p:cNvSpPr txBox="1"/>
          <p:nvPr userDrawn="1"/>
        </p:nvSpPr>
        <p:spPr>
          <a:xfrm>
            <a:off x="0" y="6572984"/>
            <a:ext cx="21338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>
                <a:solidFill>
                  <a:schemeClr val="accent5"/>
                </a:solidFill>
              </a:rPr>
              <a:t>J. Enrique Domínguez-Muñoz©</a:t>
            </a:r>
            <a:endParaRPr lang="es-ES" sz="1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003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0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0.wdp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1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 noGrp="1"/>
          </p:cNvSpPr>
          <p:nvPr>
            <p:ph type="title"/>
          </p:nvPr>
        </p:nvSpPr>
        <p:spPr>
          <a:xfrm>
            <a:off x="952820" y="176644"/>
            <a:ext cx="6969419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6">
                    <a:lumMod val="50000"/>
                  </a:schemeClr>
                </a:solidFill>
              </a:rPr>
              <a:t>I CURSO DE ACTUALIZACIÓN EN APARATO DIGESTIVO PARA ATENCIÓN PRIMARIA</a:t>
            </a:r>
          </a:p>
          <a:p>
            <a:pPr algn="ctr"/>
            <a:r>
              <a:rPr lang="es-ES" sz="2400" b="1" dirty="0" smtClean="0">
                <a:solidFill>
                  <a:schemeClr val="accent6">
                    <a:lumMod val="50000"/>
                  </a:schemeClr>
                </a:solidFill>
              </a:rPr>
              <a:t>Santiago de Compostela, 27 de abril de 2019</a:t>
            </a:r>
            <a:endParaRPr lang="es-E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13090" y="1279630"/>
            <a:ext cx="890579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s-ES" sz="2800" b="1" dirty="0">
                <a:latin typeface="+mn-lt"/>
              </a:rPr>
              <a:t>Actualización en la infección por </a:t>
            </a:r>
            <a:r>
              <a:rPr lang="es-ES" sz="2800" b="1" i="1" dirty="0">
                <a:latin typeface="+mn-lt"/>
              </a:rPr>
              <a:t>Helicobacter </a:t>
            </a:r>
            <a:r>
              <a:rPr lang="es-ES" sz="2800" b="1" i="1" dirty="0" smtClean="0">
                <a:latin typeface="+mn-lt"/>
              </a:rPr>
              <a:t>pylori</a:t>
            </a:r>
            <a:endParaRPr lang="es-ES" sz="2800" b="1" i="1" dirty="0">
              <a:latin typeface="+mn-lt"/>
            </a:endParaRPr>
          </a:p>
          <a:p>
            <a:pPr>
              <a:lnSpc>
                <a:spcPct val="80000"/>
              </a:lnSpc>
            </a:pPr>
            <a:r>
              <a:rPr lang="es-ES" sz="2800" dirty="0" smtClean="0">
                <a:latin typeface="+mn-lt"/>
              </a:rPr>
              <a:t>¿Cuándo </a:t>
            </a:r>
            <a:r>
              <a:rPr lang="es-ES" sz="2800" dirty="0">
                <a:latin typeface="+mn-lt"/>
              </a:rPr>
              <a:t>y cómo testar</a:t>
            </a:r>
            <a:r>
              <a:rPr lang="es-ES" sz="2800" dirty="0" smtClean="0">
                <a:latin typeface="+mn-lt"/>
              </a:rPr>
              <a:t>? ¿</a:t>
            </a:r>
            <a:r>
              <a:rPr lang="es-ES" sz="2800" dirty="0">
                <a:latin typeface="+mn-lt"/>
              </a:rPr>
              <a:t>Cuándo y </a:t>
            </a:r>
            <a:r>
              <a:rPr lang="es-ES" sz="2800" dirty="0" smtClean="0">
                <a:latin typeface="+mn-lt"/>
              </a:rPr>
              <a:t>cómo erradicar</a:t>
            </a:r>
            <a:r>
              <a:rPr lang="es-ES" sz="2800" dirty="0">
                <a:latin typeface="+mn-lt"/>
              </a:rPr>
              <a:t>?</a:t>
            </a:r>
            <a:endParaRPr lang="es-ES" sz="2800" i="1" dirty="0">
              <a:latin typeface="+mn-lt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2113299" y="5242124"/>
            <a:ext cx="4905375" cy="158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ea typeface="+mn-ea"/>
                <a:cs typeface="+mn-cs"/>
              </a:rPr>
              <a:t>J.Enrique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ea typeface="+mn-ea"/>
                <a:cs typeface="+mn-cs"/>
              </a:rPr>
              <a:t> Domínguez-Muñoz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ea typeface="+mn-ea"/>
                <a:cs typeface="+mn-cs"/>
              </a:rPr>
              <a:t>Jefe de Servicio de Aparato Digestivo</a:t>
            </a:r>
            <a:endParaRPr kumimoji="0" lang="es-ES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ea typeface="+mn-ea"/>
                <a:cs typeface="+mn-cs"/>
              </a:rPr>
              <a:t>Hospital Clínico Universitario de </a:t>
            </a:r>
            <a:r>
              <a:rPr kumimoji="0" lang="es-E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ea typeface="+mn-ea"/>
                <a:cs typeface="+mn-cs"/>
              </a:rPr>
              <a:t>Santiago 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ea typeface="+mn-ea"/>
                <a:cs typeface="+mn-cs"/>
              </a:rPr>
              <a:t>de </a:t>
            </a:r>
            <a:r>
              <a:rPr kumimoji="0" lang="es-E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ea typeface="+mn-ea"/>
                <a:cs typeface="+mn-cs"/>
              </a:rPr>
              <a:t>Compostela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32" y="2504995"/>
            <a:ext cx="8413524" cy="296603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116" y="4105091"/>
            <a:ext cx="1951425" cy="137362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433" y="4112887"/>
            <a:ext cx="1954778" cy="136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2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1520" y="1506225"/>
            <a:ext cx="8572560" cy="4786346"/>
          </a:xfrm>
        </p:spPr>
        <p:txBody>
          <a:bodyPr>
            <a:normAutofit/>
          </a:bodyPr>
          <a:lstStyle/>
          <a:p>
            <a:r>
              <a:rPr lang="es-ES" sz="2000" dirty="0" smtClean="0">
                <a:solidFill>
                  <a:schemeClr val="tx1"/>
                </a:solidFill>
              </a:rPr>
              <a:t>La erradicación de </a:t>
            </a:r>
            <a:r>
              <a:rPr lang="es-ES" sz="2000" i="1" dirty="0" smtClean="0">
                <a:solidFill>
                  <a:schemeClr val="tx1"/>
                </a:solidFill>
              </a:rPr>
              <a:t>H.pylori</a:t>
            </a:r>
            <a:r>
              <a:rPr lang="es-ES" sz="2000" dirty="0" smtClean="0">
                <a:solidFill>
                  <a:schemeClr val="tx1"/>
                </a:solidFill>
              </a:rPr>
              <a:t> se asocia a mejoría de los niveles de </a:t>
            </a:r>
            <a:r>
              <a:rPr lang="es-ES" sz="2000" dirty="0" err="1" smtClean="0">
                <a:solidFill>
                  <a:schemeClr val="tx1"/>
                </a:solidFill>
              </a:rPr>
              <a:t>Hb</a:t>
            </a:r>
            <a:r>
              <a:rPr lang="es-ES" sz="2000" dirty="0" smtClean="0">
                <a:solidFill>
                  <a:schemeClr val="tx1"/>
                </a:solidFill>
              </a:rPr>
              <a:t> y ferritina.</a:t>
            </a:r>
          </a:p>
          <a:p>
            <a:r>
              <a:rPr lang="es-ES" sz="2000" dirty="0" smtClean="0">
                <a:solidFill>
                  <a:schemeClr val="tx1"/>
                </a:solidFill>
              </a:rPr>
              <a:t>Las guías clínicas recomiendan testar y erradicar </a:t>
            </a:r>
            <a:r>
              <a:rPr lang="es-ES" sz="2000" i="1" dirty="0" smtClean="0">
                <a:solidFill>
                  <a:schemeClr val="tx1"/>
                </a:solidFill>
              </a:rPr>
              <a:t>H.pylori</a:t>
            </a:r>
            <a:r>
              <a:rPr lang="es-ES" sz="2000" dirty="0" smtClean="0">
                <a:solidFill>
                  <a:schemeClr val="tx1"/>
                </a:solidFill>
              </a:rPr>
              <a:t> en pacientes con anemia ferropénica recurrente y gastroscopia y colonoscopias normales.</a:t>
            </a:r>
          </a:p>
          <a:p>
            <a:endParaRPr lang="es-ES" sz="2000" dirty="0">
              <a:solidFill>
                <a:schemeClr val="tx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6300995"/>
            <a:ext cx="9144000" cy="553998"/>
          </a:xfrm>
          <a:prstGeom prst="rect">
            <a:avLst/>
          </a:prstGeom>
          <a:solidFill>
            <a:srgbClr val="0B74A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</a:t>
            </a:r>
            <a:r>
              <a:rPr lang="es-E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XH, WJG 2010; 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Yuan </a:t>
            </a:r>
            <a:r>
              <a:rPr lang="es-E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W, </a:t>
            </a:r>
            <a:r>
              <a:rPr lang="es-ES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Scand</a:t>
            </a:r>
            <a:r>
              <a:rPr lang="es-E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 </a:t>
            </a:r>
            <a:r>
              <a:rPr lang="es-ES" sz="1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Gastroenterol</a:t>
            </a:r>
            <a:r>
              <a:rPr lang="es-E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2010;</a:t>
            </a:r>
          </a:p>
          <a:p>
            <a:pPr algn="ctr"/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Goddard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AF, UK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Guidelines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iron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deficiency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anemia,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2011</a:t>
            </a:r>
            <a:endParaRPr lang="es-ES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128" t="17365" r="19218" b="7834"/>
          <a:stretch/>
        </p:blipFill>
        <p:spPr>
          <a:xfrm>
            <a:off x="870530" y="2547016"/>
            <a:ext cx="6048672" cy="3653856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350179" y="3481044"/>
            <a:ext cx="1843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</a:t>
            </a:r>
            <a:r>
              <a:rPr lang="es-ES" sz="2400" b="1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Hb</a:t>
            </a:r>
            <a:r>
              <a:rPr lang="es-ES" sz="24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 0.4 g/</a:t>
            </a:r>
            <a:r>
              <a:rPr lang="es-ES" sz="2400" b="1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dL</a:t>
            </a:r>
            <a:endParaRPr lang="es-ES" sz="2400" b="1" dirty="0" smtClean="0">
              <a:solidFill>
                <a:srgbClr val="FF0000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348758" y="5397485"/>
            <a:ext cx="2577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Ferritina 9.5 </a:t>
            </a:r>
            <a:r>
              <a:rPr lang="el-GR" sz="24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μ</a:t>
            </a:r>
            <a:r>
              <a:rPr lang="es-ES" sz="24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g/L</a:t>
            </a:r>
            <a:endParaRPr lang="es-ES" sz="2400" b="1" dirty="0" smtClean="0">
              <a:solidFill>
                <a:srgbClr val="FF0000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7560" y="211436"/>
            <a:ext cx="7262243" cy="980728"/>
          </a:xfrm>
          <a:noFill/>
        </p:spPr>
        <p:txBody>
          <a:bodyPr>
            <a:noAutofit/>
          </a:bodyPr>
          <a:lstStyle/>
          <a:p>
            <a:r>
              <a:rPr lang="es-ES" sz="3600" b="1" u="sng" dirty="0" smtClean="0">
                <a:solidFill>
                  <a:srgbClr val="FF0000"/>
                </a:solidFill>
                <a:latin typeface="+mn-lt"/>
              </a:rPr>
              <a:t>Error 2</a:t>
            </a:r>
            <a:r>
              <a:rPr lang="es-ES" sz="3600" b="1" dirty="0" smtClean="0">
                <a:solidFill>
                  <a:srgbClr val="FF0000"/>
                </a:solidFill>
                <a:latin typeface="+mn-lt"/>
              </a:rPr>
              <a:t>:</a:t>
            </a:r>
            <a:r>
              <a:rPr lang="es-ES" sz="3600" dirty="0" smtClean="0"/>
              <a:t> </a:t>
            </a:r>
            <a:r>
              <a:rPr lang="es-ES" sz="3600" dirty="0" smtClean="0">
                <a:solidFill>
                  <a:srgbClr val="C00000"/>
                </a:solidFill>
              </a:rPr>
              <a:t>No </a:t>
            </a:r>
            <a:r>
              <a:rPr lang="es-ES" sz="3600" dirty="0">
                <a:solidFill>
                  <a:srgbClr val="C00000"/>
                </a:solidFill>
              </a:rPr>
              <a:t>testar </a:t>
            </a:r>
            <a:r>
              <a:rPr lang="es-ES" sz="3600" i="1" dirty="0" smtClean="0">
                <a:solidFill>
                  <a:srgbClr val="C00000"/>
                </a:solidFill>
              </a:rPr>
              <a:t>H.pylori</a:t>
            </a:r>
            <a:r>
              <a:rPr lang="es-ES" sz="3600" dirty="0" smtClean="0">
                <a:solidFill>
                  <a:srgbClr val="C00000"/>
                </a:solidFill>
              </a:rPr>
              <a:t> </a:t>
            </a:r>
            <a:r>
              <a:rPr lang="es-ES" sz="3600" dirty="0">
                <a:solidFill>
                  <a:srgbClr val="C00000"/>
                </a:solidFill>
              </a:rPr>
              <a:t>en </a:t>
            </a:r>
            <a:r>
              <a:rPr lang="es-ES" sz="3600" dirty="0" smtClean="0">
                <a:solidFill>
                  <a:srgbClr val="C00000"/>
                </a:solidFill>
              </a:rPr>
              <a:t>anemia ferropénica no explicada</a:t>
            </a:r>
            <a:endParaRPr lang="en-GB" sz="36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10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s-ES" sz="2600" i="1" dirty="0" smtClean="0">
                <a:solidFill>
                  <a:schemeClr val="tx1"/>
                </a:solidFill>
              </a:rPr>
              <a:t>H.pylori</a:t>
            </a:r>
            <a:r>
              <a:rPr lang="es-ES" sz="2600" dirty="0" smtClean="0">
                <a:solidFill>
                  <a:schemeClr val="tx1"/>
                </a:solidFill>
              </a:rPr>
              <a:t>, AAS y </a:t>
            </a:r>
            <a:r>
              <a:rPr lang="es-ES" sz="2600" dirty="0" err="1" smtClean="0">
                <a:solidFill>
                  <a:schemeClr val="tx1"/>
                </a:solidFill>
              </a:rPr>
              <a:t>AINEs</a:t>
            </a:r>
            <a:r>
              <a:rPr lang="es-ES" sz="2600" dirty="0" smtClean="0">
                <a:solidFill>
                  <a:schemeClr val="tx1"/>
                </a:solidFill>
              </a:rPr>
              <a:t> son </a:t>
            </a:r>
            <a:r>
              <a:rPr lang="es-ES" sz="2600" b="1" dirty="0" smtClean="0">
                <a:solidFill>
                  <a:schemeClr val="tx1"/>
                </a:solidFill>
              </a:rPr>
              <a:t>factores de riesgo independientes</a:t>
            </a:r>
            <a:r>
              <a:rPr lang="es-ES" sz="2600" dirty="0" smtClean="0">
                <a:solidFill>
                  <a:schemeClr val="tx1"/>
                </a:solidFill>
              </a:rPr>
              <a:t> para úlcera péptica y sus complicaciones (efecto aditivo).</a:t>
            </a:r>
          </a:p>
          <a:p>
            <a:pPr>
              <a:spcAft>
                <a:spcPts val="1200"/>
              </a:spcAft>
            </a:pPr>
            <a:r>
              <a:rPr lang="es-ES" sz="2600" dirty="0" smtClean="0">
                <a:solidFill>
                  <a:schemeClr val="tx1"/>
                </a:solidFill>
              </a:rPr>
              <a:t>La erradicación de </a:t>
            </a:r>
            <a:r>
              <a:rPr lang="es-ES" sz="2600" i="1" dirty="0" smtClean="0">
                <a:solidFill>
                  <a:schemeClr val="tx1"/>
                </a:solidFill>
              </a:rPr>
              <a:t>H.pylori</a:t>
            </a:r>
            <a:r>
              <a:rPr lang="es-ES" sz="2600" dirty="0" smtClean="0">
                <a:solidFill>
                  <a:schemeClr val="tx1"/>
                </a:solidFill>
              </a:rPr>
              <a:t> </a:t>
            </a:r>
            <a:r>
              <a:rPr lang="es-ES" sz="2600" b="1" dirty="0" smtClean="0">
                <a:solidFill>
                  <a:schemeClr val="tx1"/>
                </a:solidFill>
              </a:rPr>
              <a:t>reduce la incidencia </a:t>
            </a:r>
            <a:r>
              <a:rPr lang="es-ES" sz="2600" dirty="0" smtClean="0">
                <a:solidFill>
                  <a:schemeClr val="tx1"/>
                </a:solidFill>
              </a:rPr>
              <a:t>de úlcera péptica en nuevos tomadores de </a:t>
            </a:r>
            <a:r>
              <a:rPr lang="es-ES" sz="2600" dirty="0" err="1" smtClean="0">
                <a:solidFill>
                  <a:schemeClr val="tx1"/>
                </a:solidFill>
              </a:rPr>
              <a:t>AINEs</a:t>
            </a:r>
            <a:r>
              <a:rPr lang="es-ES" sz="2600" dirty="0" smtClean="0">
                <a:solidFill>
                  <a:schemeClr val="tx1"/>
                </a:solidFill>
              </a:rPr>
              <a:t> y probablemente AAS, pero no en tomadores crónicos.</a:t>
            </a:r>
          </a:p>
          <a:p>
            <a:pPr>
              <a:spcAft>
                <a:spcPts val="1200"/>
              </a:spcAft>
            </a:pPr>
            <a:r>
              <a:rPr lang="es-ES" sz="2600" dirty="0" smtClean="0">
                <a:solidFill>
                  <a:schemeClr val="tx1"/>
                </a:solidFill>
              </a:rPr>
              <a:t>En pacientes con antecedentes de úlcera péptica </a:t>
            </a:r>
            <a:r>
              <a:rPr lang="es-ES" sz="2600" dirty="0">
                <a:solidFill>
                  <a:schemeClr val="tx1"/>
                </a:solidFill>
              </a:rPr>
              <a:t>o</a:t>
            </a:r>
            <a:r>
              <a:rPr lang="es-ES" sz="2600" dirty="0" smtClean="0">
                <a:solidFill>
                  <a:schemeClr val="tx1"/>
                </a:solidFill>
              </a:rPr>
              <a:t> úlcera péptica complicada, la erradicación de </a:t>
            </a:r>
            <a:r>
              <a:rPr lang="es-ES" sz="2600" i="1" dirty="0" smtClean="0">
                <a:solidFill>
                  <a:schemeClr val="tx1"/>
                </a:solidFill>
              </a:rPr>
              <a:t>H.pylori</a:t>
            </a:r>
            <a:r>
              <a:rPr lang="es-ES" sz="2600" dirty="0" smtClean="0">
                <a:solidFill>
                  <a:schemeClr val="tx1"/>
                </a:solidFill>
              </a:rPr>
              <a:t> </a:t>
            </a:r>
            <a:r>
              <a:rPr lang="es-ES" sz="2600" b="1" dirty="0" smtClean="0">
                <a:solidFill>
                  <a:schemeClr val="tx1"/>
                </a:solidFill>
              </a:rPr>
              <a:t>reduce el riesgo de recidiva</a:t>
            </a:r>
            <a:r>
              <a:rPr lang="es-ES" sz="2600" dirty="0" smtClean="0">
                <a:solidFill>
                  <a:schemeClr val="tx1"/>
                </a:solidFill>
              </a:rPr>
              <a:t>.</a:t>
            </a:r>
          </a:p>
          <a:p>
            <a:pPr>
              <a:spcAft>
                <a:spcPts val="1200"/>
              </a:spcAft>
            </a:pPr>
            <a:endParaRPr lang="es-ES" sz="2600" dirty="0">
              <a:solidFill>
                <a:schemeClr val="tx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6039737"/>
            <a:ext cx="9144000" cy="553998"/>
          </a:xfrm>
          <a:prstGeom prst="rect">
            <a:avLst/>
          </a:prstGeom>
          <a:solidFill>
            <a:srgbClr val="0B74A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Huang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JQ,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Lancet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2002; Sostres C, AJG 2015; Vergara APT 2005;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Lai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KC, NEJM 2002;</a:t>
            </a:r>
          </a:p>
          <a:p>
            <a:pPr algn="ctr"/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 FK,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Gastroenterology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2013; Chan FK,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Lancet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2007; Chan FK, NEJM 2001;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Malfertheiner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P,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2017.</a:t>
            </a:r>
            <a:endParaRPr lang="es-ES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60504" y="162864"/>
            <a:ext cx="7030891" cy="98072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u="sng" dirty="0" smtClean="0">
                <a:solidFill>
                  <a:srgbClr val="FF0000"/>
                </a:solidFill>
                <a:latin typeface="+mn-lt"/>
              </a:rPr>
              <a:t>Error 3</a:t>
            </a:r>
            <a:r>
              <a:rPr lang="es-ES" sz="3600" b="1" dirty="0" smtClean="0">
                <a:solidFill>
                  <a:srgbClr val="FF0000"/>
                </a:solidFill>
                <a:latin typeface="+mn-lt"/>
              </a:rPr>
              <a:t>:</a:t>
            </a:r>
            <a:r>
              <a:rPr lang="es-ES" sz="3600" dirty="0" smtClean="0">
                <a:solidFill>
                  <a:srgbClr val="C00000"/>
                </a:solidFill>
              </a:rPr>
              <a:t> No valorar testar </a:t>
            </a:r>
            <a:r>
              <a:rPr lang="es-ES" sz="3600" i="1" dirty="0" smtClean="0">
                <a:solidFill>
                  <a:srgbClr val="C00000"/>
                </a:solidFill>
              </a:rPr>
              <a:t>H.pylori</a:t>
            </a:r>
            <a:r>
              <a:rPr lang="es-ES" sz="3600" dirty="0" smtClean="0">
                <a:solidFill>
                  <a:srgbClr val="C00000"/>
                </a:solidFill>
              </a:rPr>
              <a:t> en pacientes que precisan </a:t>
            </a:r>
            <a:r>
              <a:rPr lang="es-ES" sz="3600" dirty="0" err="1" smtClean="0">
                <a:solidFill>
                  <a:srgbClr val="C00000"/>
                </a:solidFill>
              </a:rPr>
              <a:t>AINEs</a:t>
            </a:r>
            <a:endParaRPr lang="en-GB" sz="36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85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s-ES" sz="2600" i="1" dirty="0" smtClean="0">
                <a:solidFill>
                  <a:schemeClr val="tx1"/>
                </a:solidFill>
              </a:rPr>
              <a:t>H.pylori</a:t>
            </a:r>
            <a:r>
              <a:rPr lang="es-ES" sz="2600" dirty="0" smtClean="0">
                <a:solidFill>
                  <a:schemeClr val="tx1"/>
                </a:solidFill>
              </a:rPr>
              <a:t>, AAS y </a:t>
            </a:r>
            <a:r>
              <a:rPr lang="es-ES" sz="2600" dirty="0" err="1" smtClean="0">
                <a:solidFill>
                  <a:schemeClr val="tx1"/>
                </a:solidFill>
              </a:rPr>
              <a:t>AINEs</a:t>
            </a:r>
            <a:r>
              <a:rPr lang="es-ES" sz="2600" dirty="0" smtClean="0">
                <a:solidFill>
                  <a:schemeClr val="tx1"/>
                </a:solidFill>
              </a:rPr>
              <a:t> son </a:t>
            </a:r>
            <a:r>
              <a:rPr lang="es-ES" sz="2600" b="1" dirty="0" smtClean="0">
                <a:solidFill>
                  <a:schemeClr val="tx1"/>
                </a:solidFill>
              </a:rPr>
              <a:t>factores de riesgo independientes </a:t>
            </a:r>
            <a:r>
              <a:rPr lang="es-ES" sz="2600" dirty="0" smtClean="0">
                <a:solidFill>
                  <a:schemeClr val="tx1"/>
                </a:solidFill>
              </a:rPr>
              <a:t>para úlcera péptica y sus complicaciones (efecto aditivo).</a:t>
            </a:r>
          </a:p>
          <a:p>
            <a:pPr>
              <a:spcAft>
                <a:spcPts val="1200"/>
              </a:spcAft>
            </a:pPr>
            <a:r>
              <a:rPr lang="es-ES" sz="2600" dirty="0" smtClean="0">
                <a:solidFill>
                  <a:schemeClr val="tx1"/>
                </a:solidFill>
              </a:rPr>
              <a:t>La erradicación de </a:t>
            </a:r>
            <a:r>
              <a:rPr lang="es-ES" sz="2600" i="1" dirty="0" smtClean="0">
                <a:solidFill>
                  <a:schemeClr val="tx1"/>
                </a:solidFill>
              </a:rPr>
              <a:t>H.pylori</a:t>
            </a:r>
            <a:r>
              <a:rPr lang="es-ES" sz="2600" dirty="0" smtClean="0">
                <a:solidFill>
                  <a:schemeClr val="tx1"/>
                </a:solidFill>
              </a:rPr>
              <a:t> </a:t>
            </a:r>
            <a:r>
              <a:rPr lang="es-ES" sz="2600" b="1" dirty="0" smtClean="0">
                <a:solidFill>
                  <a:schemeClr val="tx1"/>
                </a:solidFill>
              </a:rPr>
              <a:t>reduce la incidencia </a:t>
            </a:r>
            <a:r>
              <a:rPr lang="es-ES" sz="2600" dirty="0" smtClean="0">
                <a:solidFill>
                  <a:schemeClr val="tx1"/>
                </a:solidFill>
              </a:rPr>
              <a:t>de úlcera péptica en nuevos tomadores de </a:t>
            </a:r>
            <a:r>
              <a:rPr lang="es-ES" sz="2600" dirty="0" err="1" smtClean="0">
                <a:solidFill>
                  <a:schemeClr val="tx1"/>
                </a:solidFill>
              </a:rPr>
              <a:t>AINEs</a:t>
            </a:r>
            <a:r>
              <a:rPr lang="es-ES" sz="2600" dirty="0" smtClean="0">
                <a:solidFill>
                  <a:schemeClr val="tx1"/>
                </a:solidFill>
              </a:rPr>
              <a:t> y probablemente AAS, pero no en tomadores crónicos.</a:t>
            </a:r>
          </a:p>
          <a:p>
            <a:pPr>
              <a:spcAft>
                <a:spcPts val="1200"/>
              </a:spcAft>
            </a:pPr>
            <a:r>
              <a:rPr lang="es-ES" sz="2600" dirty="0" smtClean="0">
                <a:solidFill>
                  <a:schemeClr val="tx1"/>
                </a:solidFill>
              </a:rPr>
              <a:t>En pacientes con antecedentes de úlcera péptica </a:t>
            </a:r>
            <a:r>
              <a:rPr lang="es-ES" sz="2600" dirty="0">
                <a:solidFill>
                  <a:schemeClr val="tx1"/>
                </a:solidFill>
              </a:rPr>
              <a:t>o</a:t>
            </a:r>
            <a:r>
              <a:rPr lang="es-ES" sz="2600" dirty="0" smtClean="0">
                <a:solidFill>
                  <a:schemeClr val="tx1"/>
                </a:solidFill>
              </a:rPr>
              <a:t> úlcera péptica complicada, la erradicación de </a:t>
            </a:r>
            <a:r>
              <a:rPr lang="es-ES" sz="2600" i="1" dirty="0" smtClean="0">
                <a:solidFill>
                  <a:schemeClr val="tx1"/>
                </a:solidFill>
              </a:rPr>
              <a:t>H.pylori</a:t>
            </a:r>
            <a:r>
              <a:rPr lang="es-ES" sz="2600" dirty="0" smtClean="0">
                <a:solidFill>
                  <a:schemeClr val="tx1"/>
                </a:solidFill>
              </a:rPr>
              <a:t> </a:t>
            </a:r>
            <a:r>
              <a:rPr lang="es-ES" sz="2600" b="1" dirty="0" smtClean="0">
                <a:solidFill>
                  <a:schemeClr val="tx1"/>
                </a:solidFill>
              </a:rPr>
              <a:t>reduce el riesgo de recidiva</a:t>
            </a:r>
            <a:r>
              <a:rPr lang="es-ES" sz="2600" dirty="0" smtClean="0">
                <a:solidFill>
                  <a:schemeClr val="tx1"/>
                </a:solidFill>
              </a:rPr>
              <a:t>.</a:t>
            </a:r>
          </a:p>
          <a:p>
            <a:pPr>
              <a:spcAft>
                <a:spcPts val="1200"/>
              </a:spcAft>
            </a:pPr>
            <a:endParaRPr lang="es-ES" sz="2600" dirty="0">
              <a:solidFill>
                <a:schemeClr val="tx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6039737"/>
            <a:ext cx="9144000" cy="553998"/>
          </a:xfrm>
          <a:prstGeom prst="rect">
            <a:avLst/>
          </a:prstGeom>
          <a:solidFill>
            <a:srgbClr val="0B74A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Huang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JQ,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Lancet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2002; Sostres C, AJG 2015; Vergara APT 2005;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Lai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KC, NEJM 2002;</a:t>
            </a:r>
          </a:p>
          <a:p>
            <a:pPr algn="ctr"/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 FK,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Gastroenterology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2013; Chan FK,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Lancet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2007; Chan FK, NEJM 2001;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Malfertheiner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P,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2017.</a:t>
            </a:r>
            <a:endParaRPr lang="es-ES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60504" y="162864"/>
            <a:ext cx="7030891" cy="98072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u="sng" dirty="0" smtClean="0">
                <a:solidFill>
                  <a:srgbClr val="FF0000"/>
                </a:solidFill>
                <a:latin typeface="+mn-lt"/>
              </a:rPr>
              <a:t>Error 3</a:t>
            </a:r>
            <a:r>
              <a:rPr lang="es-ES" sz="3600" b="1" dirty="0" smtClean="0">
                <a:solidFill>
                  <a:srgbClr val="FF0000"/>
                </a:solidFill>
                <a:latin typeface="+mn-lt"/>
              </a:rPr>
              <a:t>:</a:t>
            </a:r>
            <a:r>
              <a:rPr lang="es-ES" sz="3600" dirty="0" smtClean="0">
                <a:solidFill>
                  <a:srgbClr val="C00000"/>
                </a:solidFill>
              </a:rPr>
              <a:t> No valorar testar </a:t>
            </a:r>
            <a:r>
              <a:rPr lang="es-ES" sz="3600" i="1" dirty="0" smtClean="0">
                <a:solidFill>
                  <a:srgbClr val="C00000"/>
                </a:solidFill>
              </a:rPr>
              <a:t>H.pylori</a:t>
            </a:r>
            <a:r>
              <a:rPr lang="es-ES" sz="3600" dirty="0" smtClean="0">
                <a:solidFill>
                  <a:srgbClr val="C00000"/>
                </a:solidFill>
              </a:rPr>
              <a:t> en pacientes que precisan </a:t>
            </a:r>
            <a:r>
              <a:rPr lang="es-ES" sz="3600" dirty="0" err="1" smtClean="0">
                <a:solidFill>
                  <a:srgbClr val="C00000"/>
                </a:solidFill>
              </a:rPr>
              <a:t>AINEs</a:t>
            </a:r>
            <a:endParaRPr lang="en-GB" sz="3600" i="1" dirty="0">
              <a:solidFill>
                <a:srgbClr val="C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87301" y="1581784"/>
            <a:ext cx="3420603" cy="429572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73AE"/>
              </a:buClr>
              <a:buFont typeface="Arial" pitchFamily="34" charset="0"/>
              <a:buChar char="•"/>
              <a:defRPr sz="32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73AE"/>
              </a:buClr>
              <a:buFont typeface="Arial" pitchFamily="34" charset="0"/>
              <a:buChar char="–"/>
              <a:defRPr sz="28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3AE"/>
              </a:buClr>
              <a:buFont typeface="Arial" pitchFamily="34" charset="0"/>
              <a:buChar char="•"/>
              <a:defRPr sz="24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73AE"/>
              </a:buClr>
              <a:buFont typeface="Arial" pitchFamily="34" charset="0"/>
              <a:buChar char="–"/>
              <a:defRPr sz="20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73AE"/>
              </a:buClr>
              <a:buFont typeface="Arial" pitchFamily="34" charset="0"/>
              <a:buChar char="»"/>
              <a:defRPr sz="20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GB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razonable</a:t>
            </a: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testar</a:t>
            </a: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n-GB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tratar</a:t>
            </a: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H.pylori</a:t>
            </a: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pacientes</a:t>
            </a: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</a:t>
            </a:r>
            <a:r>
              <a:rPr lang="en-GB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requieren</a:t>
            </a: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tratamiento</a:t>
            </a: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AINEs, AAS (y </a:t>
            </a:r>
            <a:r>
              <a:rPr lang="en-GB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probablemente</a:t>
            </a: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otros</a:t>
            </a: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antiagregantes</a:t>
            </a: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en-GB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anticoagulantes</a:t>
            </a: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139952" y="1581784"/>
            <a:ext cx="4718328" cy="429572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73AE"/>
              </a:buClr>
              <a:buFont typeface="Arial" pitchFamily="34" charset="0"/>
              <a:buChar char="•"/>
              <a:defRPr sz="32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73AE"/>
              </a:buClr>
              <a:buFont typeface="Arial" pitchFamily="34" charset="0"/>
              <a:buChar char="–"/>
              <a:defRPr sz="28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3AE"/>
              </a:buClr>
              <a:buFont typeface="Arial" pitchFamily="34" charset="0"/>
              <a:buChar char="•"/>
              <a:defRPr sz="24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73AE"/>
              </a:buClr>
              <a:buFont typeface="Arial" pitchFamily="34" charset="0"/>
              <a:buChar char="–"/>
              <a:defRPr sz="20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73AE"/>
              </a:buClr>
              <a:buFont typeface="Arial" pitchFamily="34" charset="0"/>
              <a:buChar char="»"/>
              <a:defRPr sz="20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</a:t>
            </a:r>
            <a:r>
              <a:rPr lang="en-GB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debe</a:t>
            </a: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testar</a:t>
            </a: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n-GB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tratar</a:t>
            </a: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H.pylori</a:t>
            </a: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pacientes</a:t>
            </a: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</a:t>
            </a:r>
            <a:r>
              <a:rPr lang="en-GB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antecedentes</a:t>
            </a: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GB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úlcera</a:t>
            </a: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péptica</a:t>
            </a: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</a:t>
            </a:r>
            <a:r>
              <a:rPr lang="en-GB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requieren</a:t>
            </a: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tratamiento</a:t>
            </a: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AINEs o AAS (y </a:t>
            </a:r>
            <a:r>
              <a:rPr lang="en-GB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probablemente</a:t>
            </a: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otros</a:t>
            </a: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antiagregantes</a:t>
            </a: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en-GB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anticoagulantes</a:t>
            </a: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02807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7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9688" y="162864"/>
            <a:ext cx="7233595" cy="980728"/>
          </a:xfrm>
          <a:noFill/>
        </p:spPr>
        <p:txBody>
          <a:bodyPr>
            <a:noAutofit/>
          </a:bodyPr>
          <a:lstStyle/>
          <a:p>
            <a:r>
              <a:rPr lang="es-ES" sz="3600" b="1" u="sng" dirty="0" smtClean="0">
                <a:solidFill>
                  <a:srgbClr val="FF0000"/>
                </a:solidFill>
                <a:latin typeface="+mn-lt"/>
              </a:rPr>
              <a:t>Error 4</a:t>
            </a:r>
            <a:r>
              <a:rPr lang="es-ES" sz="3600" b="1" dirty="0" smtClean="0">
                <a:solidFill>
                  <a:srgbClr val="FF0000"/>
                </a:solidFill>
                <a:latin typeface="+mn-lt"/>
              </a:rPr>
              <a:t>:</a:t>
            </a:r>
            <a:r>
              <a:rPr lang="es-ES" sz="3600" dirty="0" smtClean="0">
                <a:solidFill>
                  <a:srgbClr val="C00000"/>
                </a:solidFill>
              </a:rPr>
              <a:t> No testar </a:t>
            </a:r>
            <a:r>
              <a:rPr lang="es-ES" sz="3600" i="1" dirty="0" smtClean="0">
                <a:solidFill>
                  <a:srgbClr val="C00000"/>
                </a:solidFill>
              </a:rPr>
              <a:t>H.pylori</a:t>
            </a:r>
            <a:r>
              <a:rPr lang="es-ES" sz="3600" dirty="0" smtClean="0">
                <a:solidFill>
                  <a:srgbClr val="C00000"/>
                </a:solidFill>
              </a:rPr>
              <a:t> </a:t>
            </a:r>
            <a:r>
              <a:rPr lang="es-ES" sz="3600" dirty="0">
                <a:solidFill>
                  <a:srgbClr val="C00000"/>
                </a:solidFill>
              </a:rPr>
              <a:t>en </a:t>
            </a:r>
            <a:r>
              <a:rPr lang="es-ES" sz="3600" dirty="0" smtClean="0">
                <a:solidFill>
                  <a:srgbClr val="C00000"/>
                </a:solidFill>
              </a:rPr>
              <a:t>pacientes con </a:t>
            </a:r>
            <a:r>
              <a:rPr lang="es-ES" sz="3600" dirty="0" err="1" smtClean="0">
                <a:solidFill>
                  <a:srgbClr val="C00000"/>
                </a:solidFill>
              </a:rPr>
              <a:t>IBPs</a:t>
            </a:r>
            <a:r>
              <a:rPr lang="es-ES" sz="3600" dirty="0" smtClean="0">
                <a:solidFill>
                  <a:srgbClr val="C00000"/>
                </a:solidFill>
              </a:rPr>
              <a:t> a largo plazo</a:t>
            </a:r>
            <a:endParaRPr lang="en-GB" sz="3600" i="1" dirty="0">
              <a:solidFill>
                <a:srgbClr val="C0000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6032055"/>
            <a:ext cx="9144000" cy="553998"/>
          </a:xfrm>
          <a:prstGeom prst="rect">
            <a:avLst/>
          </a:prstGeom>
          <a:solidFill>
            <a:srgbClr val="0B74A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Kuipers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EJ, AJG 1995;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Schenk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BE,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2000; González-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Perez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PLoS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2014;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Laine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L, et al, AJG 2002;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Yaghoobi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M, AJG 2010;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Qian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B,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Helicobascter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2011;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Moayyedi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P,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Gastroenterology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2001;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Malfertheiner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P,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2017.</a:t>
            </a:r>
            <a:endParaRPr lang="es-ES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558351" y="3960838"/>
            <a:ext cx="8273185" cy="2501508"/>
          </a:xfrm>
        </p:spPr>
        <p:txBody>
          <a:bodyPr>
            <a:normAutofit/>
          </a:bodyPr>
          <a:lstStyle/>
          <a:p>
            <a:r>
              <a:rPr lang="es-ES" sz="2800" dirty="0" smtClean="0"/>
              <a:t>La erradicación de </a:t>
            </a:r>
            <a:r>
              <a:rPr lang="es-ES" sz="2800" i="1" dirty="0" smtClean="0"/>
              <a:t>H.pylori</a:t>
            </a:r>
            <a:r>
              <a:rPr lang="es-ES" sz="2800" dirty="0" smtClean="0"/>
              <a:t>:</a:t>
            </a:r>
          </a:p>
          <a:p>
            <a:pPr lvl="1"/>
            <a:r>
              <a:rPr lang="es-ES" sz="2400" dirty="0" smtClean="0"/>
              <a:t>Evita el desarrollo de </a:t>
            </a:r>
            <a:r>
              <a:rPr lang="es-ES" sz="2400" dirty="0" err="1" smtClean="0"/>
              <a:t>pangastritis</a:t>
            </a:r>
            <a:r>
              <a:rPr lang="es-ES" sz="2400" dirty="0" smtClean="0"/>
              <a:t> crónica atrófica.</a:t>
            </a:r>
          </a:p>
          <a:p>
            <a:pPr lvl="1"/>
            <a:r>
              <a:rPr lang="es-ES" sz="2400" dirty="0" smtClean="0"/>
              <a:t>Cura la gastritis independientemente de que se mantenga el tratamiento con </a:t>
            </a:r>
            <a:r>
              <a:rPr lang="es-ES" sz="2400" dirty="0" err="1" smtClean="0"/>
              <a:t>IBPs</a:t>
            </a:r>
            <a:r>
              <a:rPr lang="es-ES" sz="2400" dirty="0" smtClean="0"/>
              <a:t>.</a:t>
            </a:r>
          </a:p>
          <a:p>
            <a:pPr lvl="1"/>
            <a:r>
              <a:rPr lang="es-ES" sz="2400" dirty="0" smtClean="0"/>
              <a:t>No reduce la eficacia del tratamiento con </a:t>
            </a:r>
            <a:r>
              <a:rPr lang="es-ES" sz="2400" dirty="0" err="1" smtClean="0"/>
              <a:t>IBPs</a:t>
            </a:r>
            <a:r>
              <a:rPr lang="es-ES" sz="2400" dirty="0" smtClean="0"/>
              <a:t>.</a:t>
            </a:r>
          </a:p>
          <a:p>
            <a:endParaRPr lang="es-ES" sz="2800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44" y="1594551"/>
            <a:ext cx="2378571" cy="20290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148" y="1594551"/>
            <a:ext cx="2441164" cy="210733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6 Imagen" descr="pylori1a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2124287">
            <a:off x="1112805" y="2777628"/>
            <a:ext cx="1142073" cy="856329"/>
          </a:xfrm>
          <a:prstGeom prst="rect">
            <a:avLst/>
          </a:prstGeom>
          <a:effectLst>
            <a:outerShdw blurRad="50800" dist="38100" dir="2700000" algn="tl" rotWithShape="0">
              <a:schemeClr val="tx1"/>
            </a:outerShdw>
          </a:effectLst>
        </p:spPr>
      </p:pic>
      <p:pic>
        <p:nvPicPr>
          <p:cNvPr id="12" name="16 Imagen" descr="pylori1a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8155459">
            <a:off x="6653725" y="2413504"/>
            <a:ext cx="1142073" cy="856329"/>
          </a:xfrm>
          <a:prstGeom prst="rect">
            <a:avLst/>
          </a:prstGeom>
          <a:effectLst>
            <a:outerShdw blurRad="50800" dist="38100" dir="2700000" algn="tl" rotWithShape="0">
              <a:schemeClr val="tx1"/>
            </a:outerShdw>
          </a:effectLst>
        </p:spPr>
      </p:pic>
      <p:sp>
        <p:nvSpPr>
          <p:cNvPr id="13" name="Flecha derecha 12"/>
          <p:cNvSpPr/>
          <p:nvPr/>
        </p:nvSpPr>
        <p:spPr>
          <a:xfrm>
            <a:off x="3326667" y="2481488"/>
            <a:ext cx="2016224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Días - Semanas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3372335" y="1763434"/>
            <a:ext cx="16984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 smtClean="0"/>
              <a:t>Tratamiento</a:t>
            </a:r>
          </a:p>
          <a:p>
            <a:pPr algn="ctr"/>
            <a:r>
              <a:rPr lang="es-ES" sz="2400" dirty="0" smtClean="0"/>
              <a:t>con </a:t>
            </a:r>
            <a:r>
              <a:rPr lang="es-ES" sz="2400" dirty="0" err="1" smtClean="0"/>
              <a:t>IBPs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15445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build="p"/>
      <p:bldP spid="13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335" y="-198943"/>
            <a:ext cx="10224920" cy="705694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-499462" y="-291993"/>
            <a:ext cx="10427233" cy="202858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-670489" y="-711976"/>
            <a:ext cx="10679520" cy="1470025"/>
          </a:xfrm>
        </p:spPr>
        <p:txBody>
          <a:bodyPr/>
          <a:lstStyle/>
          <a:p>
            <a:r>
              <a:rPr lang="es-E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Infección por </a:t>
            </a:r>
            <a:r>
              <a:rPr lang="es-ES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Helicobacter</a:t>
            </a:r>
            <a:r>
              <a:rPr lang="es-ES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pylori</a:t>
            </a:r>
            <a:endParaRPr lang="es-ES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576303" y="698018"/>
            <a:ext cx="8329492" cy="1752600"/>
          </a:xfrm>
        </p:spPr>
        <p:txBody>
          <a:bodyPr/>
          <a:lstStyle/>
          <a:p>
            <a:r>
              <a:rPr lang="es-ES" sz="6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diagnosticarla?</a:t>
            </a:r>
            <a:endParaRPr lang="es-ES" sz="6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113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937" l="0" r="99497">
                        <a14:foregroundMark x1="68299" y1="43302" x2="68299" y2="43302"/>
                        <a14:foregroundMark x1="72560" y1="41905" x2="72560" y2="41905"/>
                        <a14:foregroundMark x1="73868" y1="40984" x2="73868" y2="40984"/>
                        <a14:foregroundMark x1="70111" y1="40349" x2="70111" y2="40349"/>
                        <a14:foregroundMark x1="70111" y1="40349" x2="70111" y2="40349"/>
                        <a14:foregroundMark x1="70111" y1="40349" x2="70111" y2="40349"/>
                        <a14:foregroundMark x1="77659" y1="29460" x2="77659" y2="29460"/>
                        <a14:foregroundMark x1="80778" y1="41302" x2="80778" y2="41302"/>
                        <a14:foregroundMark x1="81751" y1="48286" x2="81751" y2="48286"/>
                        <a14:foregroundMark x1="79470" y1="38952" x2="79470" y2="38952"/>
                        <a14:foregroundMark x1="78631" y1="37079" x2="78631" y2="37079"/>
                        <a14:foregroundMark x1="78631" y1="37079" x2="78631" y2="37079"/>
                        <a14:foregroundMark x1="79135" y1="41587" x2="79135" y2="4158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2385" y="1520086"/>
            <a:ext cx="5012417" cy="5296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80520" y="1639341"/>
            <a:ext cx="4463480" cy="4525963"/>
          </a:xfrm>
        </p:spPr>
        <p:txBody>
          <a:bodyPr/>
          <a:lstStyle/>
          <a:p>
            <a:r>
              <a:rPr lang="es-ES" sz="2800" b="1" dirty="0" smtClean="0"/>
              <a:t>Métodos asociados a endoscopia</a:t>
            </a:r>
          </a:p>
          <a:p>
            <a:pPr lvl="1"/>
            <a:r>
              <a:rPr lang="es-ES" sz="2400" dirty="0" smtClean="0"/>
              <a:t>Test rápido de la ureasa</a:t>
            </a:r>
          </a:p>
          <a:p>
            <a:pPr lvl="1"/>
            <a:r>
              <a:rPr lang="es-ES" sz="2400" dirty="0" smtClean="0"/>
              <a:t>Histología</a:t>
            </a:r>
          </a:p>
          <a:p>
            <a:pPr lvl="1"/>
            <a:r>
              <a:rPr lang="es-ES" sz="2000" dirty="0" smtClean="0"/>
              <a:t>(Cultivo)</a:t>
            </a:r>
          </a:p>
          <a:p>
            <a:r>
              <a:rPr lang="es-ES" sz="2800" b="1" dirty="0" smtClean="0"/>
              <a:t>Métodos no invasivos</a:t>
            </a:r>
          </a:p>
          <a:p>
            <a:pPr lvl="1"/>
            <a:r>
              <a:rPr lang="es-ES" sz="2400" dirty="0" smtClean="0"/>
              <a:t>Test de aliento de la urea</a:t>
            </a:r>
          </a:p>
          <a:p>
            <a:pPr lvl="1"/>
            <a:r>
              <a:rPr lang="es-ES" sz="2400" dirty="0" smtClean="0"/>
              <a:t>Detección de antígenos en heces</a:t>
            </a:r>
          </a:p>
          <a:p>
            <a:pPr lvl="1"/>
            <a:r>
              <a:rPr lang="es-ES" sz="2000" dirty="0" smtClean="0"/>
              <a:t>(Serología)</a:t>
            </a:r>
            <a:endParaRPr lang="es-ES" sz="2000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163126"/>
            <a:ext cx="8229600" cy="1143000"/>
          </a:xfrm>
        </p:spPr>
        <p:txBody>
          <a:bodyPr>
            <a:noAutofit/>
          </a:bodyPr>
          <a:lstStyle/>
          <a:p>
            <a:r>
              <a:rPr lang="es-ES" sz="4400" i="1" dirty="0" err="1" smtClean="0"/>
              <a:t>Helicobacter</a:t>
            </a:r>
            <a:r>
              <a:rPr lang="es-ES" sz="4400" i="1" dirty="0" smtClean="0"/>
              <a:t> pylori</a:t>
            </a:r>
            <a:r>
              <a:rPr lang="es-ES" sz="4400" dirty="0" smtClean="0"/>
              <a:t/>
            </a:r>
            <a:br>
              <a:rPr lang="es-ES" sz="4400" dirty="0" smtClean="0"/>
            </a:br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Diagnóstico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738" l="17573" r="93204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698" r="10308"/>
          <a:stretch/>
        </p:blipFill>
        <p:spPr>
          <a:xfrm>
            <a:off x="3419872" y="4168377"/>
            <a:ext cx="1440160" cy="2087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858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937" l="0" r="99497">
                        <a14:foregroundMark x1="68299" y1="43302" x2="68299" y2="43302"/>
                        <a14:foregroundMark x1="72560" y1="41905" x2="72560" y2="41905"/>
                        <a14:foregroundMark x1="73868" y1="40984" x2="73868" y2="40984"/>
                        <a14:foregroundMark x1="70111" y1="40349" x2="70111" y2="40349"/>
                        <a14:foregroundMark x1="70111" y1="40349" x2="70111" y2="40349"/>
                        <a14:foregroundMark x1="70111" y1="40349" x2="70111" y2="40349"/>
                        <a14:foregroundMark x1="77659" y1="29460" x2="77659" y2="29460"/>
                        <a14:foregroundMark x1="80778" y1="41302" x2="80778" y2="41302"/>
                        <a14:foregroundMark x1="81751" y1="48286" x2="81751" y2="48286"/>
                        <a14:foregroundMark x1="79470" y1="38952" x2="79470" y2="38952"/>
                        <a14:foregroundMark x1="78631" y1="37079" x2="78631" y2="37079"/>
                        <a14:foregroundMark x1="78631" y1="37079" x2="78631" y2="37079"/>
                        <a14:foregroundMark x1="79135" y1="41587" x2="79135" y2="4158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2385" y="1520086"/>
            <a:ext cx="5012417" cy="5296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80520" y="1639341"/>
            <a:ext cx="4463480" cy="4525963"/>
          </a:xfrm>
        </p:spPr>
        <p:txBody>
          <a:bodyPr/>
          <a:lstStyle/>
          <a:p>
            <a:r>
              <a:rPr lang="es-ES" sz="2800" b="1" dirty="0" smtClean="0"/>
              <a:t>Métodos asociados a endoscopia</a:t>
            </a:r>
          </a:p>
          <a:p>
            <a:pPr lvl="1"/>
            <a:r>
              <a:rPr lang="es-ES" sz="2400" dirty="0" smtClean="0"/>
              <a:t>Test rápido de la ureasa</a:t>
            </a:r>
          </a:p>
          <a:p>
            <a:pPr lvl="1"/>
            <a:r>
              <a:rPr lang="es-ES" sz="2400" dirty="0" smtClean="0"/>
              <a:t>Histología</a:t>
            </a:r>
          </a:p>
          <a:p>
            <a:pPr lvl="1"/>
            <a:r>
              <a:rPr lang="es-ES" sz="2000" dirty="0" smtClean="0"/>
              <a:t>(Cultivo)</a:t>
            </a:r>
          </a:p>
          <a:p>
            <a:r>
              <a:rPr lang="es-ES" sz="2800" b="1" dirty="0" smtClean="0"/>
              <a:t>Métodos no invasivos</a:t>
            </a:r>
          </a:p>
          <a:p>
            <a:pPr lvl="1"/>
            <a:r>
              <a:rPr lang="es-ES" sz="2400" dirty="0" smtClean="0"/>
              <a:t>Test de aliento de la urea</a:t>
            </a:r>
          </a:p>
          <a:p>
            <a:pPr lvl="1"/>
            <a:r>
              <a:rPr lang="es-ES" sz="2400" b="1" dirty="0" smtClean="0">
                <a:solidFill>
                  <a:srgbClr val="C00000"/>
                </a:solidFill>
              </a:rPr>
              <a:t>Detección de antígenos de </a:t>
            </a:r>
            <a:r>
              <a:rPr lang="es-ES" sz="2400" b="1" i="1" dirty="0" err="1" smtClean="0">
                <a:solidFill>
                  <a:srgbClr val="C00000"/>
                </a:solidFill>
              </a:rPr>
              <a:t>H.p</a:t>
            </a:r>
            <a:r>
              <a:rPr lang="es-ES" sz="2400" b="1" i="1" dirty="0" smtClean="0">
                <a:solidFill>
                  <a:srgbClr val="C00000"/>
                </a:solidFill>
              </a:rPr>
              <a:t>.</a:t>
            </a:r>
            <a:r>
              <a:rPr lang="es-ES" sz="2400" b="1" dirty="0" smtClean="0">
                <a:solidFill>
                  <a:srgbClr val="C00000"/>
                </a:solidFill>
              </a:rPr>
              <a:t> en heces</a:t>
            </a:r>
          </a:p>
          <a:p>
            <a:pPr lvl="1"/>
            <a:r>
              <a:rPr lang="es-ES" sz="2000" dirty="0" smtClean="0"/>
              <a:t>(Serología)</a:t>
            </a:r>
            <a:endParaRPr lang="es-ES" sz="2000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163126"/>
            <a:ext cx="8229600" cy="1143000"/>
          </a:xfrm>
        </p:spPr>
        <p:txBody>
          <a:bodyPr>
            <a:noAutofit/>
          </a:bodyPr>
          <a:lstStyle/>
          <a:p>
            <a:r>
              <a:rPr lang="es-ES" sz="4400" i="1" dirty="0" err="1" smtClean="0"/>
              <a:t>Helicobacter</a:t>
            </a:r>
            <a:r>
              <a:rPr lang="es-ES" sz="4400" i="1" dirty="0" smtClean="0"/>
              <a:t> pylori</a:t>
            </a:r>
            <a:r>
              <a:rPr lang="es-ES" sz="4400" dirty="0" smtClean="0"/>
              <a:t/>
            </a:r>
            <a:br>
              <a:rPr lang="es-ES" sz="4400" dirty="0" smtClean="0"/>
            </a:br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Diagnóstico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738" l="17573" r="93204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698" r="10308"/>
          <a:stretch/>
        </p:blipFill>
        <p:spPr>
          <a:xfrm>
            <a:off x="3419872" y="4168377"/>
            <a:ext cx="1440160" cy="2087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216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97807" y="1602788"/>
            <a:ext cx="7886700" cy="4351338"/>
          </a:xfrm>
        </p:spPr>
        <p:txBody>
          <a:bodyPr>
            <a:normAutofit/>
          </a:bodyPr>
          <a:lstStyle/>
          <a:p>
            <a:r>
              <a:rPr lang="es-ES" sz="2400" dirty="0" smtClean="0">
                <a:solidFill>
                  <a:schemeClr val="tx1"/>
                </a:solidFill>
              </a:rPr>
              <a:t>Los IBP producen falsos negativos en test de aliento, test de ureasa y test de antígenos en heces:</a:t>
            </a:r>
          </a:p>
          <a:p>
            <a:pPr lvl="1"/>
            <a:r>
              <a:rPr lang="es-ES" sz="2000" dirty="0" smtClean="0">
                <a:solidFill>
                  <a:srgbClr val="0070C0"/>
                </a:solidFill>
              </a:rPr>
              <a:t>Tienen actividad anti-</a:t>
            </a:r>
            <a:r>
              <a:rPr lang="es-ES" sz="2000" i="1" dirty="0" smtClean="0">
                <a:solidFill>
                  <a:srgbClr val="0070C0"/>
                </a:solidFill>
              </a:rPr>
              <a:t>H.pylori</a:t>
            </a:r>
            <a:r>
              <a:rPr lang="es-ES" sz="2000" dirty="0" smtClean="0">
                <a:solidFill>
                  <a:srgbClr val="0070C0"/>
                </a:solidFill>
              </a:rPr>
              <a:t>, reduciendo la carga bacteriana.</a:t>
            </a:r>
          </a:p>
          <a:p>
            <a:pPr lvl="1"/>
            <a:r>
              <a:rPr lang="es-ES" sz="2000" dirty="0" smtClean="0">
                <a:solidFill>
                  <a:srgbClr val="0070C0"/>
                </a:solidFill>
              </a:rPr>
              <a:t>Inhiben la actividad ureasa.</a:t>
            </a:r>
          </a:p>
          <a:p>
            <a:r>
              <a:rPr lang="es-ES" sz="2400" dirty="0" smtClean="0">
                <a:solidFill>
                  <a:schemeClr val="tx1"/>
                </a:solidFill>
              </a:rPr>
              <a:t>Los antagonistas H</a:t>
            </a:r>
            <a:r>
              <a:rPr lang="es-ES" sz="2400" baseline="-25000" dirty="0" smtClean="0">
                <a:solidFill>
                  <a:schemeClr val="tx1"/>
                </a:solidFill>
              </a:rPr>
              <a:t>2</a:t>
            </a:r>
            <a:r>
              <a:rPr lang="es-ES" sz="2400" dirty="0" smtClean="0">
                <a:solidFill>
                  <a:schemeClr val="tx1"/>
                </a:solidFill>
              </a:rPr>
              <a:t> y los antiácidos no tienen actividad anti-</a:t>
            </a:r>
            <a:r>
              <a:rPr lang="es-ES" sz="2400" i="1" dirty="0" smtClean="0">
                <a:solidFill>
                  <a:schemeClr val="tx1"/>
                </a:solidFill>
              </a:rPr>
              <a:t>H.pylori</a:t>
            </a:r>
            <a:r>
              <a:rPr lang="es-ES" sz="2400" dirty="0" smtClean="0">
                <a:solidFill>
                  <a:schemeClr val="tx1"/>
                </a:solidFill>
              </a:rPr>
              <a:t> y no alteran la sensibilidad de los </a:t>
            </a:r>
            <a:r>
              <a:rPr lang="es-ES" sz="2400" dirty="0" err="1" smtClean="0">
                <a:solidFill>
                  <a:schemeClr val="tx1"/>
                </a:solidFill>
              </a:rPr>
              <a:t>tests</a:t>
            </a:r>
            <a:r>
              <a:rPr lang="es-ES" sz="2400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52927" y="184417"/>
            <a:ext cx="7207623" cy="980728"/>
          </a:xfrm>
          <a:noFill/>
        </p:spPr>
        <p:txBody>
          <a:bodyPr>
            <a:noAutofit/>
          </a:bodyPr>
          <a:lstStyle/>
          <a:p>
            <a:pPr>
              <a:tabLst>
                <a:tab pos="4125913" algn="l"/>
              </a:tabLst>
            </a:pPr>
            <a:r>
              <a:rPr lang="es-ES" sz="3600" b="1" u="sng" dirty="0" smtClean="0">
                <a:solidFill>
                  <a:srgbClr val="FF0000"/>
                </a:solidFill>
                <a:latin typeface="+mn-lt"/>
              </a:rPr>
              <a:t>Error 5</a:t>
            </a:r>
            <a:r>
              <a:rPr lang="es-ES" sz="3600" b="1" dirty="0" smtClean="0">
                <a:solidFill>
                  <a:srgbClr val="FF0000"/>
                </a:solidFill>
                <a:latin typeface="+mn-lt"/>
              </a:rPr>
              <a:t>:</a:t>
            </a:r>
            <a:r>
              <a:rPr lang="es-ES" sz="3600" dirty="0" smtClean="0"/>
              <a:t> </a:t>
            </a:r>
            <a:r>
              <a:rPr lang="es-ES" sz="3600" dirty="0" smtClean="0">
                <a:solidFill>
                  <a:srgbClr val="C00000"/>
                </a:solidFill>
              </a:rPr>
              <a:t>No suspender </a:t>
            </a:r>
            <a:r>
              <a:rPr lang="es-ES" sz="3600" dirty="0" err="1" smtClean="0">
                <a:solidFill>
                  <a:srgbClr val="C00000"/>
                </a:solidFill>
              </a:rPr>
              <a:t>IBPs</a:t>
            </a:r>
            <a:r>
              <a:rPr lang="es-ES" sz="3600" dirty="0" smtClean="0">
                <a:solidFill>
                  <a:srgbClr val="C00000"/>
                </a:solidFill>
              </a:rPr>
              <a:t> el tiempo suficiente antes de testar </a:t>
            </a:r>
            <a:r>
              <a:rPr lang="es-ES" sz="3600" i="1" dirty="0" smtClean="0">
                <a:solidFill>
                  <a:srgbClr val="C00000"/>
                </a:solidFill>
              </a:rPr>
              <a:t>H.pylori</a:t>
            </a:r>
            <a:endParaRPr lang="en-GB" sz="3600" i="1" dirty="0">
              <a:solidFill>
                <a:srgbClr val="C0000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6041897"/>
            <a:ext cx="9144000" cy="553998"/>
          </a:xfrm>
          <a:prstGeom prst="rect">
            <a:avLst/>
          </a:prstGeom>
          <a:solidFill>
            <a:srgbClr val="0B74A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Gatta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L, AJG 2004; Graham DY, AJG 2003;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Malfertheiner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P, UEG 2015;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Connor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SJ,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Gastroenterol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Hepatol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1999;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Savarino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V, AJG 2001;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Dulbecco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P,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2003;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Malfertheiner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P,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2017.</a:t>
            </a:r>
            <a:endParaRPr lang="es-ES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51617" y="3950365"/>
            <a:ext cx="8640766" cy="1754007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73AE"/>
              </a:buClr>
              <a:buFont typeface="Arial" pitchFamily="34" charset="0"/>
              <a:buChar char="•"/>
              <a:defRPr sz="32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73AE"/>
              </a:buClr>
              <a:buFont typeface="Arial" pitchFamily="34" charset="0"/>
              <a:buChar char="–"/>
              <a:defRPr sz="28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3AE"/>
              </a:buClr>
              <a:buFont typeface="Arial" pitchFamily="34" charset="0"/>
              <a:buChar char="•"/>
              <a:defRPr sz="24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73AE"/>
              </a:buClr>
              <a:buFont typeface="Arial" pitchFamily="34" charset="0"/>
              <a:buChar char="–"/>
              <a:defRPr sz="20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73AE"/>
              </a:buClr>
              <a:buFont typeface="Arial" pitchFamily="34" charset="0"/>
              <a:buChar char="»"/>
              <a:defRPr sz="20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IBP </a:t>
            </a:r>
            <a:r>
              <a:rPr lang="en-GB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deben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discontinuarse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 </a:t>
            </a:r>
            <a:r>
              <a:rPr lang="en-GB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menos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 </a:t>
            </a:r>
            <a:r>
              <a:rPr lang="en-GB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semanas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antes de </a:t>
            </a:r>
            <a:r>
              <a:rPr lang="en-GB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testar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para </a:t>
            </a:r>
            <a:r>
              <a:rPr lang="en-GB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H.pylori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 algn="ctr">
              <a:lnSpc>
                <a:spcPct val="114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GB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Debe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esperarse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 </a:t>
            </a:r>
            <a:r>
              <a:rPr lang="en-GB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menos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 </a:t>
            </a:r>
            <a:r>
              <a:rPr lang="en-GB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semanas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después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un </a:t>
            </a:r>
            <a:r>
              <a:rPr lang="en-GB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tratamiento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antibiótico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140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9338" y="4267200"/>
            <a:ext cx="1579562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5602" name="Picture 2" descr="http://kerriesmyres.typepad.com/photos/uncategorized/2007/07/05/migraine_treatment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2450" y="3848100"/>
            <a:ext cx="3206750" cy="27051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40000" y="42672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608" name="Picture 8" descr="http://img.timeinc.net/time/daily/2008/0801/placebo_01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37063" y="1752600"/>
            <a:ext cx="3724275" cy="27352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610" name="Picture 10" descr="http://obg.med.uth.tmc.edu/Assets/images/MicroscopeViewin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975" y="1711325"/>
            <a:ext cx="3586163" cy="27146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57200" y="163126"/>
            <a:ext cx="8229600" cy="1143000"/>
          </a:xfrm>
        </p:spPr>
        <p:txBody>
          <a:bodyPr>
            <a:noAutofit/>
          </a:bodyPr>
          <a:lstStyle/>
          <a:p>
            <a:r>
              <a:rPr lang="es-ES" sz="4400" i="1" dirty="0" smtClean="0"/>
              <a:t>Helicobacter pylori</a:t>
            </a:r>
            <a:r>
              <a:rPr lang="es-ES" sz="4400" dirty="0" smtClean="0"/>
              <a:t/>
            </a:r>
            <a:br>
              <a:rPr lang="es-ES" sz="4400" dirty="0" smtClean="0"/>
            </a:br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¿Cómo tratarlo?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71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Marcador de contenido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237537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163126"/>
            <a:ext cx="8229600" cy="1143000"/>
          </a:xfrm>
        </p:spPr>
        <p:txBody>
          <a:bodyPr>
            <a:noAutofit/>
          </a:bodyPr>
          <a:lstStyle/>
          <a:p>
            <a:r>
              <a:rPr lang="es-ES" sz="4400" i="1" dirty="0" smtClean="0"/>
              <a:t>Helicobacter pylori</a:t>
            </a:r>
            <a:r>
              <a:rPr lang="es-ES" sz="4400" dirty="0" smtClean="0"/>
              <a:t/>
            </a:r>
            <a:br>
              <a:rPr lang="es-ES" sz="4400" dirty="0" smtClean="0"/>
            </a:br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Dificultades para tratarlo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76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00" y="97416"/>
            <a:ext cx="7659352" cy="1143000"/>
          </a:xfrm>
        </p:spPr>
        <p:txBody>
          <a:bodyPr>
            <a:noAutofit/>
          </a:bodyPr>
          <a:lstStyle/>
          <a:p>
            <a:r>
              <a:rPr lang="es-ES" sz="4400" i="1" dirty="0" smtClean="0"/>
              <a:t>Helicobacter pylori</a:t>
            </a:r>
            <a:r>
              <a:rPr lang="es-ES" sz="4400" dirty="0" smtClean="0"/>
              <a:t/>
            </a:r>
            <a:br>
              <a:rPr lang="es-ES" sz="4400" dirty="0" smtClean="0"/>
            </a:br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Epidemiología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513487" y="2225171"/>
            <a:ext cx="8090923" cy="3587805"/>
            <a:chOff x="585683" y="3270195"/>
            <a:chExt cx="8090923" cy="3587805"/>
          </a:xfrm>
        </p:grpSpPr>
        <p:pic>
          <p:nvPicPr>
            <p:cNvPr id="5" name="3 Marcador de contenido" descr="mapa-mundi_2.png"/>
            <p:cNvPicPr>
              <a:picLocks noChangeAspect="1"/>
            </p:cNvPicPr>
            <p:nvPr/>
          </p:nvPicPr>
          <p:blipFill rotWithShape="1">
            <a:blip r:embed="rId3" cstate="print"/>
            <a:srcRect b="6687"/>
            <a:stretch/>
          </p:blipFill>
          <p:spPr bwMode="auto">
            <a:xfrm>
              <a:off x="585683" y="3270195"/>
              <a:ext cx="8090923" cy="35878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33 CuadroTexto"/>
            <p:cNvSpPr txBox="1"/>
            <p:nvPr/>
          </p:nvSpPr>
          <p:spPr>
            <a:xfrm>
              <a:off x="1907704" y="3684514"/>
              <a:ext cx="646331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b="1" dirty="0" smtClean="0">
                  <a:solidFill>
                    <a:schemeClr val="bg1"/>
                  </a:solidFill>
                </a:rPr>
                <a:t>24%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33 CuadroTexto"/>
            <p:cNvSpPr txBox="1"/>
            <p:nvPr/>
          </p:nvSpPr>
          <p:spPr>
            <a:xfrm>
              <a:off x="2116619" y="4035170"/>
              <a:ext cx="646331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b="1" dirty="0" smtClean="0">
                  <a:solidFill>
                    <a:schemeClr val="bg1"/>
                  </a:solidFill>
                </a:rPr>
                <a:t>30%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33 CuadroTexto"/>
            <p:cNvSpPr txBox="1"/>
            <p:nvPr/>
          </p:nvSpPr>
          <p:spPr>
            <a:xfrm>
              <a:off x="2915816" y="5302964"/>
              <a:ext cx="979755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b="1" dirty="0" smtClean="0">
                  <a:solidFill>
                    <a:schemeClr val="bg1"/>
                  </a:solidFill>
                </a:rPr>
                <a:t>66-78%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sp>
          <p:nvSpPr>
            <p:cNvPr id="45" name="33 CuadroTexto"/>
            <p:cNvSpPr txBox="1"/>
            <p:nvPr/>
          </p:nvSpPr>
          <p:spPr>
            <a:xfrm>
              <a:off x="4235783" y="4124407"/>
              <a:ext cx="646331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b="1" dirty="0" smtClean="0">
                  <a:solidFill>
                    <a:schemeClr val="bg1"/>
                  </a:solidFill>
                </a:rPr>
                <a:t>50%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sp>
          <p:nvSpPr>
            <p:cNvPr id="46" name="33 CuadroTexto"/>
            <p:cNvSpPr txBox="1"/>
            <p:nvPr/>
          </p:nvSpPr>
          <p:spPr>
            <a:xfrm>
              <a:off x="4601152" y="3869180"/>
              <a:ext cx="646331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b="1" dirty="0" smtClean="0">
                  <a:solidFill>
                    <a:schemeClr val="bg1"/>
                  </a:solidFill>
                </a:rPr>
                <a:t>35%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sp>
          <p:nvSpPr>
            <p:cNvPr id="47" name="33 CuadroTexto"/>
            <p:cNvSpPr txBox="1"/>
            <p:nvPr/>
          </p:nvSpPr>
          <p:spPr>
            <a:xfrm>
              <a:off x="4701362" y="4906222"/>
              <a:ext cx="979755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b="1" dirty="0" smtClean="0">
                  <a:solidFill>
                    <a:schemeClr val="bg1"/>
                  </a:solidFill>
                </a:rPr>
                <a:t>70-90%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sp>
          <p:nvSpPr>
            <p:cNvPr id="48" name="33 CuadroTexto"/>
            <p:cNvSpPr txBox="1"/>
            <p:nvPr/>
          </p:nvSpPr>
          <p:spPr>
            <a:xfrm>
              <a:off x="7031923" y="3790919"/>
              <a:ext cx="646331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b="1" dirty="0" smtClean="0">
                  <a:solidFill>
                    <a:schemeClr val="bg1"/>
                  </a:solidFill>
                </a:rPr>
                <a:t>90%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sp>
          <p:nvSpPr>
            <p:cNvPr id="49" name="33 CuadroTexto"/>
            <p:cNvSpPr txBox="1"/>
            <p:nvPr/>
          </p:nvSpPr>
          <p:spPr>
            <a:xfrm>
              <a:off x="6031781" y="4430718"/>
              <a:ext cx="646331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b="1" dirty="0" smtClean="0">
                  <a:solidFill>
                    <a:schemeClr val="bg1"/>
                  </a:solidFill>
                </a:rPr>
                <a:t>74%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sp>
          <p:nvSpPr>
            <p:cNvPr id="50" name="33 CuadroTexto"/>
            <p:cNvSpPr txBox="1"/>
            <p:nvPr/>
          </p:nvSpPr>
          <p:spPr>
            <a:xfrm>
              <a:off x="7355088" y="5591570"/>
              <a:ext cx="646331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b="1" dirty="0" smtClean="0">
                  <a:solidFill>
                    <a:schemeClr val="bg1"/>
                  </a:solidFill>
                </a:rPr>
                <a:t>15%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sp>
          <p:nvSpPr>
            <p:cNvPr id="51" name="33 CuadroTexto"/>
            <p:cNvSpPr txBox="1"/>
            <p:nvPr/>
          </p:nvSpPr>
          <p:spPr>
            <a:xfrm>
              <a:off x="4672676" y="3548423"/>
              <a:ext cx="646331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b="1" dirty="0" smtClean="0">
                  <a:solidFill>
                    <a:schemeClr val="bg1"/>
                  </a:solidFill>
                </a:rPr>
                <a:t>20%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  <p:sp>
          <p:nvSpPr>
            <p:cNvPr id="52" name="33 CuadroTexto"/>
            <p:cNvSpPr txBox="1"/>
            <p:nvPr/>
          </p:nvSpPr>
          <p:spPr>
            <a:xfrm>
              <a:off x="6708757" y="4309073"/>
              <a:ext cx="646331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" b="1" dirty="0" smtClean="0">
                  <a:solidFill>
                    <a:schemeClr val="bg1"/>
                  </a:solidFill>
                </a:rPr>
                <a:t>75%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111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81" y="1689580"/>
            <a:ext cx="8010838" cy="4474852"/>
          </a:xfrm>
          <a:prstGeom prst="rect">
            <a:avLst/>
          </a:prstGeom>
        </p:spPr>
      </p:pic>
      <p:sp>
        <p:nvSpPr>
          <p:cNvPr id="6" name="Título 2"/>
          <p:cNvSpPr txBox="1">
            <a:spLocks/>
          </p:cNvSpPr>
          <p:nvPr/>
        </p:nvSpPr>
        <p:spPr>
          <a:xfrm>
            <a:off x="924528" y="29335"/>
            <a:ext cx="70776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Impacto de la resistencia antibiótica en erradicación de </a:t>
            </a:r>
            <a:r>
              <a:rPr lang="es-ES" i="1" dirty="0" smtClean="0"/>
              <a:t>H. pylori </a:t>
            </a:r>
            <a:endParaRPr lang="es-ES" i="1" dirty="0"/>
          </a:p>
        </p:txBody>
      </p:sp>
    </p:spTree>
    <p:extLst>
      <p:ext uri="{BB962C8B-B14F-4D97-AF65-F5344CB8AC3E}">
        <p14:creationId xmlns:p14="http://schemas.microsoft.com/office/powerpoint/2010/main" val="310113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cto 9"/>
          <p:cNvCxnSpPr/>
          <p:nvPr/>
        </p:nvCxnSpPr>
        <p:spPr>
          <a:xfrm>
            <a:off x="1979712" y="4324068"/>
            <a:ext cx="5112568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85720" y="1514649"/>
            <a:ext cx="8572560" cy="4309848"/>
          </a:xfrm>
        </p:spPr>
        <p:txBody>
          <a:bodyPr>
            <a:noAutofit/>
          </a:bodyPr>
          <a:lstStyle/>
          <a:p>
            <a:r>
              <a:rPr lang="es-ES" sz="2400" b="1" dirty="0" smtClean="0">
                <a:solidFill>
                  <a:schemeClr val="tx1"/>
                </a:solidFill>
              </a:rPr>
              <a:t>Las terapias triples con </a:t>
            </a:r>
            <a:r>
              <a:rPr lang="es-ES" sz="2400" b="1" dirty="0" err="1" smtClean="0">
                <a:solidFill>
                  <a:schemeClr val="tx1"/>
                </a:solidFill>
              </a:rPr>
              <a:t>claritromicina</a:t>
            </a:r>
            <a:r>
              <a:rPr lang="es-ES" sz="2400" b="1" dirty="0" smtClean="0">
                <a:solidFill>
                  <a:schemeClr val="tx1"/>
                </a:solidFill>
              </a:rPr>
              <a:t> deben abandonarse en áreas con resistencia &gt;15% a este antibiótico.</a:t>
            </a:r>
          </a:p>
          <a:p>
            <a:endParaRPr lang="es-ES" sz="2400" dirty="0" smtClean="0">
              <a:solidFill>
                <a:schemeClr val="tx1"/>
              </a:solidFill>
            </a:endParaRPr>
          </a:p>
          <a:p>
            <a:endParaRPr lang="es-ES" sz="2400" dirty="0" smtClean="0">
              <a:solidFill>
                <a:schemeClr val="tx1"/>
              </a:solidFill>
            </a:endParaRPr>
          </a:p>
          <a:p>
            <a:endParaRPr lang="es-E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S" sz="2400" dirty="0">
              <a:solidFill>
                <a:schemeClr val="tx1"/>
              </a:solidFill>
            </a:endParaRPr>
          </a:p>
          <a:p>
            <a:endParaRPr lang="es-ES" sz="2400" dirty="0" smtClean="0">
              <a:solidFill>
                <a:schemeClr val="tx1"/>
              </a:solidFill>
            </a:endParaRPr>
          </a:p>
          <a:p>
            <a:endParaRPr lang="es-E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S" sz="2400" dirty="0">
              <a:solidFill>
                <a:schemeClr val="tx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6300995"/>
            <a:ext cx="9144000" cy="323165"/>
          </a:xfrm>
          <a:prstGeom prst="rect">
            <a:avLst/>
          </a:prstGeom>
          <a:solidFill>
            <a:srgbClr val="0B74A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Megraud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F,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2013;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McNicholl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A, EUGJ 2018 (A); Macías F, Helicobacter 2017;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Malfertheiner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P,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2017.</a:t>
            </a:r>
            <a:endParaRPr lang="es-ES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2591357000"/>
              </p:ext>
            </p:extLst>
          </p:nvPr>
        </p:nvGraphicFramePr>
        <p:xfrm>
          <a:off x="1578401" y="2234090"/>
          <a:ext cx="5640288" cy="3688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960504" y="224336"/>
            <a:ext cx="7030891" cy="98072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u="sng" dirty="0" smtClean="0">
                <a:solidFill>
                  <a:srgbClr val="FF0000"/>
                </a:solidFill>
                <a:latin typeface="+mn-lt"/>
              </a:rPr>
              <a:t>Error 6</a:t>
            </a:r>
            <a:r>
              <a:rPr lang="es-ES" sz="3600" b="1" dirty="0" smtClean="0">
                <a:solidFill>
                  <a:srgbClr val="FF0000"/>
                </a:solidFill>
                <a:latin typeface="+mn-lt"/>
              </a:rPr>
              <a:t>:</a:t>
            </a:r>
            <a:r>
              <a:rPr lang="es-ES" sz="3600" dirty="0" smtClean="0">
                <a:solidFill>
                  <a:srgbClr val="C00000"/>
                </a:solidFill>
              </a:rPr>
              <a:t> Utilizar la triple terapia clásica con </a:t>
            </a:r>
            <a:r>
              <a:rPr lang="es-ES" sz="3600" dirty="0" err="1" smtClean="0">
                <a:solidFill>
                  <a:srgbClr val="C00000"/>
                </a:solidFill>
              </a:rPr>
              <a:t>claritromicina</a:t>
            </a:r>
            <a:r>
              <a:rPr lang="es-ES" sz="3600" dirty="0" smtClean="0">
                <a:solidFill>
                  <a:srgbClr val="C00000"/>
                </a:solidFill>
              </a:rPr>
              <a:t> (OCA)</a:t>
            </a:r>
            <a:endParaRPr lang="en-GB" sz="36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40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0" y="6523831"/>
            <a:ext cx="9144000" cy="323165"/>
          </a:xfrm>
          <a:prstGeom prst="rect">
            <a:avLst/>
          </a:prstGeom>
          <a:solidFill>
            <a:srgbClr val="0B74A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Macías F, Helicobacter 2017</a:t>
            </a:r>
            <a:endParaRPr lang="es-ES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568" y="2427700"/>
            <a:ext cx="3603224" cy="4032448"/>
          </a:xfrm>
          <a:prstGeom prst="rect">
            <a:avLst/>
          </a:prstGeom>
        </p:spPr>
      </p:pic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285720" y="1438709"/>
            <a:ext cx="8572560" cy="4786346"/>
          </a:xfrm>
        </p:spPr>
        <p:txBody>
          <a:bodyPr>
            <a:noAutofit/>
          </a:bodyPr>
          <a:lstStyle/>
          <a:p>
            <a:r>
              <a:rPr lang="es-ES" sz="2400" b="1" dirty="0" smtClean="0">
                <a:solidFill>
                  <a:schemeClr val="tx1"/>
                </a:solidFill>
              </a:rPr>
              <a:t>Un % bajo de cepas es sensible a todos los antibióticos.</a:t>
            </a:r>
          </a:p>
          <a:p>
            <a:r>
              <a:rPr lang="es-ES" sz="2400" b="1" dirty="0" smtClean="0">
                <a:solidFill>
                  <a:schemeClr val="tx1"/>
                </a:solidFill>
              </a:rPr>
              <a:t>La prevalencia de resistencias múltiples (a 2 o más antibióticos) es muy elevada.</a:t>
            </a:r>
          </a:p>
          <a:p>
            <a:endParaRPr lang="es-ES" sz="2400" dirty="0" smtClean="0">
              <a:solidFill>
                <a:schemeClr val="tx1"/>
              </a:solidFill>
            </a:endParaRPr>
          </a:p>
          <a:p>
            <a:endParaRPr lang="es-ES" sz="2400" dirty="0" smtClean="0">
              <a:solidFill>
                <a:schemeClr val="tx1"/>
              </a:solidFill>
            </a:endParaRPr>
          </a:p>
          <a:p>
            <a:endParaRPr lang="es-E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S" sz="2400" dirty="0">
              <a:solidFill>
                <a:schemeClr val="tx1"/>
              </a:solidFill>
            </a:endParaRPr>
          </a:p>
          <a:p>
            <a:endParaRPr lang="es-ES" sz="2400" dirty="0" smtClean="0">
              <a:solidFill>
                <a:schemeClr val="tx1"/>
              </a:solidFill>
            </a:endParaRPr>
          </a:p>
          <a:p>
            <a:endParaRPr lang="es-ES" sz="2400" dirty="0">
              <a:solidFill>
                <a:schemeClr val="tx1"/>
              </a:solidFill>
            </a:endParaRPr>
          </a:p>
          <a:p>
            <a:endParaRPr lang="es-ES" sz="2400" dirty="0" smtClean="0">
              <a:solidFill>
                <a:schemeClr val="tx1"/>
              </a:solidFill>
            </a:endParaRPr>
          </a:p>
          <a:p>
            <a:endParaRPr lang="es-ES" sz="2400" dirty="0">
              <a:solidFill>
                <a:schemeClr val="tx1"/>
              </a:solidFill>
            </a:endParaRPr>
          </a:p>
          <a:p>
            <a:endParaRPr lang="es-ES" sz="2400" dirty="0" smtClean="0">
              <a:solidFill>
                <a:schemeClr val="tx1"/>
              </a:solidFill>
            </a:endParaRPr>
          </a:p>
        </p:txBody>
      </p:sp>
      <p:sp>
        <p:nvSpPr>
          <p:cNvPr id="7" name="Cerrar llave 6"/>
          <p:cNvSpPr/>
          <p:nvPr/>
        </p:nvSpPr>
        <p:spPr>
          <a:xfrm rot="16200000">
            <a:off x="5343478" y="2888649"/>
            <a:ext cx="359987" cy="188646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5127724" y="3203451"/>
            <a:ext cx="82105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2000" dirty="0" smtClean="0"/>
              <a:t>34.2%</a:t>
            </a:r>
            <a:endParaRPr lang="es-ES" sz="2000" dirty="0"/>
          </a:p>
        </p:txBody>
      </p:sp>
      <p:sp>
        <p:nvSpPr>
          <p:cNvPr id="12" name="Título 2"/>
          <p:cNvSpPr txBox="1">
            <a:spLocks/>
          </p:cNvSpPr>
          <p:nvPr/>
        </p:nvSpPr>
        <p:spPr>
          <a:xfrm>
            <a:off x="924528" y="29335"/>
            <a:ext cx="70776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Resistencias de </a:t>
            </a:r>
            <a:r>
              <a:rPr lang="es-ES" i="1" dirty="0" smtClean="0"/>
              <a:t>H. pylori </a:t>
            </a:r>
            <a:r>
              <a:rPr lang="es-ES" dirty="0" smtClean="0"/>
              <a:t>a antibióticos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7596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591"/>
          <a:stretch/>
        </p:blipFill>
        <p:spPr>
          <a:xfrm>
            <a:off x="2074691" y="2726151"/>
            <a:ext cx="6861410" cy="4131849"/>
          </a:xfrm>
          <a:prstGeom prst="rect">
            <a:avLst/>
          </a:prstGeom>
        </p:spPr>
      </p:pic>
      <p:sp>
        <p:nvSpPr>
          <p:cNvPr id="7" name="Llamada rectangular redondeada 6"/>
          <p:cNvSpPr/>
          <p:nvPr/>
        </p:nvSpPr>
        <p:spPr>
          <a:xfrm flipH="1">
            <a:off x="630089" y="1744276"/>
            <a:ext cx="3719073" cy="1813432"/>
          </a:xfrm>
          <a:prstGeom prst="wedgeRoundRectCallout">
            <a:avLst>
              <a:gd name="adj1" fmla="val -51825"/>
              <a:gd name="adj2" fmla="val 82839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s-ES" sz="2400" dirty="0" smtClean="0">
                <a:solidFill>
                  <a:schemeClr val="accent5">
                    <a:lumMod val="50000"/>
                  </a:schemeClr>
                </a:solidFill>
              </a:rPr>
              <a:t>A mí la OCA me va bien.</a:t>
            </a:r>
          </a:p>
          <a:p>
            <a:pPr algn="ctr"/>
            <a:r>
              <a:rPr lang="es-ES" sz="2400" dirty="0" smtClean="0">
                <a:solidFill>
                  <a:schemeClr val="accent5">
                    <a:lumMod val="50000"/>
                  </a:schemeClr>
                </a:solidFill>
              </a:rPr>
              <a:t>Y si falla, entonces prescribo una terapia cuádruple.</a:t>
            </a:r>
            <a:endParaRPr lang="es-E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163126"/>
            <a:ext cx="8229600" cy="1143000"/>
          </a:xfrm>
        </p:spPr>
        <p:txBody>
          <a:bodyPr>
            <a:noAutofit/>
          </a:bodyPr>
          <a:lstStyle/>
          <a:p>
            <a:r>
              <a:rPr lang="es-ES" sz="4400" i="1" dirty="0" smtClean="0"/>
              <a:t>Helicobacter pylori</a:t>
            </a:r>
            <a:r>
              <a:rPr lang="es-ES" sz="4400" dirty="0" smtClean="0"/>
              <a:t/>
            </a:r>
            <a:br>
              <a:rPr lang="es-ES" sz="4400" dirty="0" smtClean="0"/>
            </a:br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¿Cómo erradicarlo?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23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4140" y="1473464"/>
            <a:ext cx="8572560" cy="4786346"/>
          </a:xfrm>
        </p:spPr>
        <p:txBody>
          <a:bodyPr>
            <a:noAutofit/>
          </a:bodyPr>
          <a:lstStyle/>
          <a:p>
            <a:r>
              <a:rPr lang="es-ES" sz="2400" b="1" dirty="0" smtClean="0">
                <a:solidFill>
                  <a:schemeClr val="tx1"/>
                </a:solidFill>
              </a:rPr>
              <a:t>El tratamiento con un antibiótico se asocia a un marcado incremento de la resistencia de </a:t>
            </a:r>
            <a:r>
              <a:rPr lang="es-ES" sz="2400" b="1" i="1" dirty="0" smtClean="0">
                <a:solidFill>
                  <a:schemeClr val="tx1"/>
                </a:solidFill>
              </a:rPr>
              <a:t>H.pylori</a:t>
            </a:r>
            <a:r>
              <a:rPr lang="es-ES" sz="2400" b="1" dirty="0" smtClean="0">
                <a:solidFill>
                  <a:schemeClr val="tx1"/>
                </a:solidFill>
              </a:rPr>
              <a:t> a dicho antibiótico</a:t>
            </a:r>
          </a:p>
          <a:p>
            <a:endParaRPr lang="es-ES" sz="2400" dirty="0" smtClean="0">
              <a:solidFill>
                <a:schemeClr val="tx1"/>
              </a:solidFill>
            </a:endParaRPr>
          </a:p>
          <a:p>
            <a:endParaRPr lang="es-ES" sz="2400" dirty="0" smtClean="0">
              <a:solidFill>
                <a:schemeClr val="tx1"/>
              </a:solidFill>
            </a:endParaRPr>
          </a:p>
          <a:p>
            <a:endParaRPr lang="es-E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S" sz="2400" dirty="0">
              <a:solidFill>
                <a:schemeClr val="tx1"/>
              </a:solidFill>
            </a:endParaRPr>
          </a:p>
          <a:p>
            <a:endParaRPr lang="es-ES" sz="2400" dirty="0" smtClean="0">
              <a:solidFill>
                <a:schemeClr val="tx1"/>
              </a:solidFill>
            </a:endParaRPr>
          </a:p>
          <a:p>
            <a:endParaRPr lang="es-ES" sz="2400" dirty="0">
              <a:solidFill>
                <a:schemeClr val="tx1"/>
              </a:solidFill>
            </a:endParaRPr>
          </a:p>
          <a:p>
            <a:endParaRPr lang="es-ES" sz="2400" dirty="0" smtClean="0">
              <a:solidFill>
                <a:schemeClr val="tx1"/>
              </a:solidFill>
            </a:endParaRPr>
          </a:p>
          <a:p>
            <a:endParaRPr lang="es-ES" sz="2400" dirty="0">
              <a:solidFill>
                <a:schemeClr val="tx1"/>
              </a:solidFill>
            </a:endParaRPr>
          </a:p>
          <a:p>
            <a:endParaRPr lang="es-ES" sz="2400" dirty="0" smtClean="0">
              <a:solidFill>
                <a:schemeClr val="tx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3052" y="6500779"/>
            <a:ext cx="9144000" cy="323165"/>
          </a:xfrm>
          <a:prstGeom prst="rect">
            <a:avLst/>
          </a:prstGeom>
          <a:solidFill>
            <a:srgbClr val="0B74A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McNicholl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A, EUG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journal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2018 (A)</a:t>
            </a:r>
            <a:endParaRPr lang="es-ES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60504" y="224336"/>
            <a:ext cx="7030891" cy="98072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u="sng" dirty="0" smtClean="0">
                <a:solidFill>
                  <a:srgbClr val="FF0000"/>
                </a:solidFill>
                <a:latin typeface="+mn-lt"/>
              </a:rPr>
              <a:t>Error 7</a:t>
            </a:r>
            <a:r>
              <a:rPr lang="es-ES" sz="3600" b="1" dirty="0" smtClean="0">
                <a:solidFill>
                  <a:srgbClr val="FF0000"/>
                </a:solidFill>
                <a:latin typeface="+mn-lt"/>
              </a:rPr>
              <a:t>:</a:t>
            </a:r>
            <a:r>
              <a:rPr lang="es-ES" sz="3600" dirty="0" smtClean="0">
                <a:solidFill>
                  <a:srgbClr val="C00000"/>
                </a:solidFill>
              </a:rPr>
              <a:t> Utilizar la OCA como primera opción y terapias cuádruples como rescate</a:t>
            </a:r>
            <a:endParaRPr lang="en-GB" sz="3600" i="1" dirty="0">
              <a:solidFill>
                <a:srgbClr val="C00000"/>
              </a:solidFill>
            </a:endParaRPr>
          </a:p>
        </p:txBody>
      </p:sp>
      <p:graphicFrame>
        <p:nvGraphicFramePr>
          <p:cNvPr id="6" name="Marcador de conteni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0938217"/>
              </p:ext>
            </p:extLst>
          </p:nvPr>
        </p:nvGraphicFramePr>
        <p:xfrm>
          <a:off x="905274" y="2122716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ángulo 3"/>
          <p:cNvSpPr/>
          <p:nvPr/>
        </p:nvSpPr>
        <p:spPr>
          <a:xfrm>
            <a:off x="6834192" y="2806344"/>
            <a:ext cx="1479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 smtClean="0"/>
              <a:t>2.684 cultivos</a:t>
            </a:r>
            <a:endParaRPr lang="es-ES" i="1" dirty="0"/>
          </a:p>
        </p:txBody>
      </p:sp>
    </p:spTree>
    <p:extLst>
      <p:ext uri="{BB962C8B-B14F-4D97-AF65-F5344CB8AC3E}">
        <p14:creationId xmlns:p14="http://schemas.microsoft.com/office/powerpoint/2010/main" val="119148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Graphic spid="6" grpId="0">
        <p:bldAsOne/>
      </p:bldGraphic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928" y="1896870"/>
            <a:ext cx="7370703" cy="417612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60504" y="224336"/>
            <a:ext cx="7030891" cy="98072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u="sng" dirty="0" smtClean="0">
                <a:solidFill>
                  <a:srgbClr val="FF0000"/>
                </a:solidFill>
                <a:latin typeface="+mn-lt"/>
              </a:rPr>
              <a:t>Error 7</a:t>
            </a:r>
            <a:r>
              <a:rPr lang="es-ES" sz="3600" b="1" dirty="0" smtClean="0">
                <a:solidFill>
                  <a:srgbClr val="FF0000"/>
                </a:solidFill>
                <a:latin typeface="+mn-lt"/>
              </a:rPr>
              <a:t>:</a:t>
            </a:r>
            <a:r>
              <a:rPr lang="es-ES" sz="3600" dirty="0" smtClean="0">
                <a:solidFill>
                  <a:srgbClr val="C00000"/>
                </a:solidFill>
              </a:rPr>
              <a:t> Utilizar la OCA como primera opción y terapias cuádruples como rescate</a:t>
            </a:r>
            <a:endParaRPr lang="en-GB" sz="36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87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redondeado 15"/>
          <p:cNvSpPr/>
          <p:nvPr/>
        </p:nvSpPr>
        <p:spPr>
          <a:xfrm>
            <a:off x="94099" y="4810540"/>
            <a:ext cx="8773676" cy="16413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redondeado 14"/>
          <p:cNvSpPr/>
          <p:nvPr/>
        </p:nvSpPr>
        <p:spPr>
          <a:xfrm>
            <a:off x="94099" y="1527476"/>
            <a:ext cx="8773676" cy="31492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163126"/>
            <a:ext cx="8229600" cy="1143000"/>
          </a:xfrm>
        </p:spPr>
        <p:txBody>
          <a:bodyPr>
            <a:noAutofit/>
          </a:bodyPr>
          <a:lstStyle/>
          <a:p>
            <a:r>
              <a:rPr lang="es-ES" sz="4400" i="1" dirty="0" smtClean="0"/>
              <a:t>Helicobacter pylori</a:t>
            </a:r>
            <a:r>
              <a:rPr lang="es-ES" sz="4400" dirty="0" smtClean="0"/>
              <a:t/>
            </a:r>
            <a:br>
              <a:rPr lang="es-ES" sz="4400" dirty="0" smtClean="0"/>
            </a:br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¿Cómo erradicarlo?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00" y="1594151"/>
            <a:ext cx="7155575" cy="149541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00" y="3089564"/>
            <a:ext cx="3361026" cy="149541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99" y="4880252"/>
            <a:ext cx="7155575" cy="1495413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7404243" y="1930404"/>
            <a:ext cx="13628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5">
                    <a:lumMod val="50000"/>
                  </a:schemeClr>
                </a:solidFill>
              </a:rPr>
              <a:t>Cada 12h</a:t>
            </a:r>
          </a:p>
          <a:p>
            <a:pPr algn="ctr"/>
            <a:r>
              <a:rPr lang="es-ES" sz="2400" b="1" dirty="0" smtClean="0">
                <a:solidFill>
                  <a:schemeClr val="accent5">
                    <a:lumMod val="50000"/>
                  </a:schemeClr>
                </a:solidFill>
              </a:rPr>
              <a:t>14 días</a:t>
            </a:r>
            <a:endParaRPr lang="es-E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039642" y="3606438"/>
            <a:ext cx="1080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chemeClr val="accent5">
                    <a:lumMod val="50000"/>
                  </a:schemeClr>
                </a:solidFill>
              </a:rPr>
              <a:t>10 días</a:t>
            </a:r>
            <a:endParaRPr lang="es-E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7404243" y="5212459"/>
            <a:ext cx="13628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5">
                    <a:lumMod val="50000"/>
                  </a:schemeClr>
                </a:solidFill>
              </a:rPr>
              <a:t>Cada 12h</a:t>
            </a:r>
          </a:p>
          <a:p>
            <a:pPr algn="ctr"/>
            <a:r>
              <a:rPr lang="es-ES" sz="2400" b="1" dirty="0" smtClean="0">
                <a:solidFill>
                  <a:schemeClr val="accent5">
                    <a:lumMod val="50000"/>
                  </a:schemeClr>
                </a:solidFill>
              </a:rPr>
              <a:t>14 días</a:t>
            </a:r>
            <a:endParaRPr lang="es-E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50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857912"/>
              </p:ext>
            </p:extLst>
          </p:nvPr>
        </p:nvGraphicFramePr>
        <p:xfrm>
          <a:off x="276225" y="1762125"/>
          <a:ext cx="8572500" cy="399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8178">
                  <a:extLst>
                    <a:ext uri="{9D8B030D-6E8A-4147-A177-3AD203B41FA5}">
                      <a16:colId xmlns:a16="http://schemas.microsoft.com/office/drawing/2014/main" val="954715516"/>
                    </a:ext>
                  </a:extLst>
                </a:gridCol>
                <a:gridCol w="2467161">
                  <a:extLst>
                    <a:ext uri="{9D8B030D-6E8A-4147-A177-3AD203B41FA5}">
                      <a16:colId xmlns:a16="http://schemas.microsoft.com/office/drawing/2014/main" val="853633684"/>
                    </a:ext>
                  </a:extLst>
                </a:gridCol>
                <a:gridCol w="2467161">
                  <a:extLst>
                    <a:ext uri="{9D8B030D-6E8A-4147-A177-3AD203B41FA5}">
                      <a16:colId xmlns:a16="http://schemas.microsoft.com/office/drawing/2014/main" val="15571084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E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Cuádruple con </a:t>
                      </a:r>
                      <a:r>
                        <a:rPr lang="es-ES" sz="22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claritromicina</a:t>
                      </a:r>
                      <a:endParaRPr lang="es-ES" sz="2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Cuádruple con bismuto</a:t>
                      </a:r>
                      <a:endParaRPr lang="es-ES" sz="2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1377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200" b="1" dirty="0" smtClean="0"/>
                        <a:t>Eficacia</a:t>
                      </a:r>
                      <a:r>
                        <a:rPr lang="es-ES" sz="2200" b="1" baseline="0" dirty="0" smtClean="0"/>
                        <a:t> en primera línea</a:t>
                      </a:r>
                      <a:endParaRPr lang="es-E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b="1" dirty="0" smtClean="0"/>
                        <a:t>≈95%</a:t>
                      </a:r>
                      <a:endParaRPr lang="es-ES" sz="2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200" b="1" dirty="0" smtClean="0"/>
                        <a:t>≈95%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2880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200" b="1" dirty="0" smtClean="0"/>
                        <a:t>Efectos</a:t>
                      </a:r>
                      <a:r>
                        <a:rPr lang="es-ES" sz="2200" b="1" baseline="0" dirty="0" smtClean="0"/>
                        <a:t> adversos</a:t>
                      </a:r>
                      <a:endParaRPr lang="es-E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b="1" dirty="0" smtClean="0">
                          <a:solidFill>
                            <a:srgbClr val="FF0000"/>
                          </a:solidFill>
                        </a:rPr>
                        <a:t>++</a:t>
                      </a:r>
                      <a:endParaRPr lang="es-ES" sz="2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b="1" dirty="0" smtClean="0">
                          <a:solidFill>
                            <a:srgbClr val="FF0000"/>
                          </a:solidFill>
                        </a:rPr>
                        <a:t>++</a:t>
                      </a:r>
                      <a:endParaRPr lang="es-ES" sz="2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3261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200" b="1" dirty="0" smtClean="0"/>
                        <a:t>Impacto</a:t>
                      </a:r>
                      <a:r>
                        <a:rPr lang="es-ES" sz="2200" b="1" baseline="0" dirty="0" smtClean="0"/>
                        <a:t> de resistencia a los antibióticos empleados</a:t>
                      </a:r>
                      <a:endParaRPr lang="es-E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b="1" dirty="0" smtClean="0">
                          <a:solidFill>
                            <a:srgbClr val="FF0000"/>
                          </a:solidFill>
                        </a:rPr>
                        <a:t>Muy alto</a:t>
                      </a:r>
                      <a:endParaRPr lang="es-ES" sz="2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b="1" dirty="0" smtClean="0"/>
                        <a:t>Bajo</a:t>
                      </a:r>
                      <a:endParaRPr lang="es-ES" sz="2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6546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200" b="1" dirty="0" smtClean="0"/>
                        <a:t>Uso en alérgicos a penicilina</a:t>
                      </a:r>
                      <a:endParaRPr lang="es-E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b="1" dirty="0" smtClean="0">
                          <a:solidFill>
                            <a:srgbClr val="FF0000"/>
                          </a:solidFill>
                        </a:rPr>
                        <a:t>Contraindicado</a:t>
                      </a:r>
                      <a:endParaRPr lang="es-ES" sz="2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b="1" dirty="0" smtClean="0"/>
                        <a:t>De elección</a:t>
                      </a:r>
                      <a:endParaRPr lang="es-ES" sz="2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26770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200" b="1" dirty="0" smtClean="0">
                          <a:solidFill>
                            <a:schemeClr val="tx1"/>
                          </a:solidFill>
                        </a:rPr>
                        <a:t>Uso en cardiópatas</a:t>
                      </a:r>
                      <a:endParaRPr lang="es-ES" sz="2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b="1" dirty="0" smtClean="0">
                          <a:solidFill>
                            <a:srgbClr val="FF0000"/>
                          </a:solidFill>
                        </a:rPr>
                        <a:t>No recomendado</a:t>
                      </a:r>
                      <a:endParaRPr lang="es-ES" sz="2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b="1" dirty="0" smtClean="0">
                          <a:solidFill>
                            <a:schemeClr val="tx1"/>
                          </a:solidFill>
                        </a:rPr>
                        <a:t>De elección</a:t>
                      </a:r>
                      <a:endParaRPr lang="es-ES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4012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200" b="1" dirty="0" smtClean="0"/>
                        <a:t>Uso</a:t>
                      </a:r>
                      <a:r>
                        <a:rPr lang="es-ES" sz="2200" b="1" baseline="0" dirty="0" smtClean="0"/>
                        <a:t> de los antibióticos en otras indicaciones</a:t>
                      </a:r>
                      <a:endParaRPr lang="es-E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b="1" dirty="0" smtClean="0">
                          <a:solidFill>
                            <a:srgbClr val="FF0000"/>
                          </a:solidFill>
                        </a:rPr>
                        <a:t>Muy frecuente</a:t>
                      </a:r>
                      <a:endParaRPr lang="es-ES" sz="2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b="1" dirty="0" smtClean="0"/>
                        <a:t>Poco frecuente</a:t>
                      </a:r>
                      <a:endParaRPr lang="es-ES" sz="2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6385511"/>
                  </a:ext>
                </a:extLst>
              </a:tr>
            </a:tbl>
          </a:graphicData>
        </a:graphic>
      </p:graphicFrame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163126"/>
            <a:ext cx="8229600" cy="1143000"/>
          </a:xfrm>
        </p:spPr>
        <p:txBody>
          <a:bodyPr>
            <a:noAutofit/>
          </a:bodyPr>
          <a:lstStyle/>
          <a:p>
            <a:r>
              <a:rPr lang="es-ES" sz="4400" i="1" dirty="0" smtClean="0"/>
              <a:t>Helicobacter pylori</a:t>
            </a:r>
            <a:r>
              <a:rPr lang="es-ES" sz="4400" dirty="0" smtClean="0"/>
              <a:t/>
            </a:r>
            <a:br>
              <a:rPr lang="es-ES" sz="4400" dirty="0" smtClean="0"/>
            </a:br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¿Cómo erradicarlo?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7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0" y="6300995"/>
            <a:ext cx="9144000" cy="323165"/>
          </a:xfrm>
          <a:prstGeom prst="rect">
            <a:avLst/>
          </a:prstGeom>
          <a:solidFill>
            <a:srgbClr val="0B74A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Malfertheiner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P,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2017</a:t>
            </a:r>
            <a:endParaRPr lang="es-ES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56" y="1628800"/>
            <a:ext cx="8779832" cy="351942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smtClean="0"/>
              <a:t>Algoritmo para el tratamiento de la infección por </a:t>
            </a:r>
            <a:r>
              <a:rPr lang="es-ES" sz="4000" i="1" dirty="0" smtClean="0"/>
              <a:t>H.pylori</a:t>
            </a:r>
            <a:endParaRPr lang="es-ES" sz="4000" i="1" dirty="0"/>
          </a:p>
        </p:txBody>
      </p:sp>
    </p:spTree>
    <p:extLst>
      <p:ext uri="{BB962C8B-B14F-4D97-AF65-F5344CB8AC3E}">
        <p14:creationId xmlns:p14="http://schemas.microsoft.com/office/powerpoint/2010/main" val="284882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Erradicación de </a:t>
            </a:r>
            <a:r>
              <a:rPr lang="es-ES" i="1" dirty="0" err="1" smtClean="0"/>
              <a:t>H.pylori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¿Merece la pena añadir 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</a:rPr>
              <a:t>probióticos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Ventajas:</a:t>
            </a:r>
          </a:p>
          <a:p>
            <a:pPr lvl="1"/>
            <a:r>
              <a:rPr lang="es-ES" dirty="0" smtClean="0"/>
              <a:t>Mayor eficacia </a:t>
            </a:r>
            <a:r>
              <a:rPr lang="es-ES" dirty="0" err="1" smtClean="0"/>
              <a:t>erradicadora</a:t>
            </a:r>
            <a:r>
              <a:rPr lang="es-ES" dirty="0" smtClean="0"/>
              <a:t>.</a:t>
            </a:r>
          </a:p>
          <a:p>
            <a:pPr lvl="1"/>
            <a:r>
              <a:rPr lang="es-ES" dirty="0" smtClean="0"/>
              <a:t>Menos efectos adversos del tratamiento </a:t>
            </a:r>
            <a:r>
              <a:rPr lang="es-ES" dirty="0" err="1" smtClean="0"/>
              <a:t>erradicador</a:t>
            </a:r>
            <a:r>
              <a:rPr lang="es-ES" dirty="0" smtClean="0"/>
              <a:t> (mejor cumplimiento terapéutico).</a:t>
            </a:r>
          </a:p>
          <a:p>
            <a:r>
              <a:rPr lang="es-ES" dirty="0" smtClean="0"/>
              <a:t>Limitaciones:</a:t>
            </a:r>
          </a:p>
          <a:p>
            <a:pPr lvl="1"/>
            <a:r>
              <a:rPr lang="es-ES" dirty="0" smtClean="0"/>
              <a:t>Evidencia científica de baja calidad.</a:t>
            </a:r>
          </a:p>
          <a:p>
            <a:pPr lvl="1"/>
            <a:r>
              <a:rPr lang="es-ES" dirty="0" smtClean="0"/>
              <a:t>Necesidad de uso de cepas concretas, en combinaciones concretas y a dosis que hayan demostrado eficacia.</a:t>
            </a:r>
          </a:p>
          <a:p>
            <a:pPr lvl="1"/>
            <a:r>
              <a:rPr lang="es-ES" dirty="0"/>
              <a:t>No </a:t>
            </a:r>
            <a:r>
              <a:rPr lang="es-ES" dirty="0" smtClean="0"/>
              <a:t>financiados</a:t>
            </a:r>
            <a:r>
              <a:rPr lang="es-ES" dirty="0"/>
              <a:t>.</a:t>
            </a:r>
          </a:p>
          <a:p>
            <a:pPr lvl="1"/>
            <a:r>
              <a:rPr lang="es-ES" dirty="0" smtClean="0"/>
              <a:t>Ausencia </a:t>
            </a:r>
            <a:r>
              <a:rPr lang="es-ES" dirty="0"/>
              <a:t>de evidencia científica en terapias cuádruples</a:t>
            </a:r>
            <a:r>
              <a:rPr lang="es-E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703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60613" y="-15367"/>
            <a:ext cx="7299832" cy="165206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Aft>
                <a:spcPts val="1800"/>
              </a:spcAft>
            </a:pPr>
            <a:r>
              <a:rPr lang="es-ES" sz="3600" b="1" dirty="0">
                <a:solidFill>
                  <a:srgbClr val="FF0000"/>
                </a:solidFill>
                <a:latin typeface="+mn-lt"/>
              </a:rPr>
              <a:t>Los </a:t>
            </a:r>
            <a:r>
              <a:rPr lang="es-ES" sz="3600" b="1" dirty="0" smtClean="0">
                <a:solidFill>
                  <a:srgbClr val="FF0000"/>
                </a:solidFill>
                <a:latin typeface="+mn-lt"/>
              </a:rPr>
              <a:t>errores </a:t>
            </a:r>
            <a:r>
              <a:rPr lang="es-ES" sz="3600" b="1" dirty="0">
                <a:solidFill>
                  <a:srgbClr val="FF0000"/>
                </a:solidFill>
                <a:latin typeface="+mn-lt"/>
              </a:rPr>
              <a:t>más frecuentes en el diagnóstico y tratamiento de </a:t>
            </a:r>
            <a:r>
              <a:rPr lang="es-ES" sz="3600" b="1" i="1" dirty="0" smtClean="0">
                <a:solidFill>
                  <a:srgbClr val="FF0000"/>
                </a:solidFill>
                <a:latin typeface="+mn-lt"/>
              </a:rPr>
              <a:t>H.pylori</a:t>
            </a:r>
            <a:br>
              <a:rPr lang="es-ES" sz="3600" b="1" i="1" dirty="0" smtClean="0">
                <a:solidFill>
                  <a:srgbClr val="FF0000"/>
                </a:solidFill>
                <a:latin typeface="+mn-lt"/>
              </a:rPr>
            </a:br>
            <a:endParaRPr lang="es-ES" sz="3600" b="1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095285373"/>
              </p:ext>
            </p:extLst>
          </p:nvPr>
        </p:nvGraphicFramePr>
        <p:xfrm>
          <a:off x="983556" y="1798065"/>
          <a:ext cx="6984787" cy="4465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8073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Erradicación de </a:t>
            </a:r>
            <a:r>
              <a:rPr lang="es-ES" i="1" dirty="0" err="1" smtClean="0"/>
              <a:t>H.pylori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¿Merece la pena añadir 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</a:rPr>
              <a:t>probióticos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Marcador de contenido 8"/>
          <p:cNvSpPr>
            <a:spLocks noGrp="1"/>
          </p:cNvSpPr>
          <p:nvPr>
            <p:ph idx="1"/>
          </p:nvPr>
        </p:nvSpPr>
        <p:spPr>
          <a:xfrm>
            <a:off x="628650" y="3862315"/>
            <a:ext cx="7886700" cy="2314647"/>
          </a:xfrm>
        </p:spPr>
        <p:txBody>
          <a:bodyPr/>
          <a:lstStyle/>
          <a:p>
            <a:r>
              <a:rPr lang="es-ES" sz="2400" dirty="0" smtClean="0"/>
              <a:t>No se recomienda asociar </a:t>
            </a:r>
            <a:r>
              <a:rPr lang="es-ES" sz="2400" dirty="0" err="1" smtClean="0"/>
              <a:t>probióticos</a:t>
            </a:r>
            <a:r>
              <a:rPr lang="es-ES" sz="2400" dirty="0" smtClean="0"/>
              <a:t> al tratamiento </a:t>
            </a:r>
            <a:r>
              <a:rPr lang="es-ES" sz="2400" dirty="0" err="1" smtClean="0"/>
              <a:t>erradicador</a:t>
            </a:r>
            <a:r>
              <a:rPr lang="es-ES" sz="2400" dirty="0" smtClean="0"/>
              <a:t> de manera generalizada.</a:t>
            </a:r>
          </a:p>
          <a:p>
            <a:r>
              <a:rPr lang="es-ES" sz="2400" dirty="0" smtClean="0"/>
              <a:t>Puede plantearse en casos seleccionados:</a:t>
            </a:r>
          </a:p>
          <a:p>
            <a:pPr lvl="1"/>
            <a:r>
              <a:rPr lang="es-ES" sz="2000" dirty="0" smtClean="0"/>
              <a:t>Pacientes con mala tolerancia o efectos secundarios a tratamientos antibióticos previos o tratamientos </a:t>
            </a:r>
            <a:r>
              <a:rPr lang="es-ES" sz="2000" dirty="0" err="1" smtClean="0"/>
              <a:t>erradicadores</a:t>
            </a:r>
            <a:r>
              <a:rPr lang="es-ES" sz="2000" dirty="0" smtClean="0"/>
              <a:t> previos.</a:t>
            </a:r>
          </a:p>
          <a:p>
            <a:endParaRPr lang="es-ES" sz="24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610" y="1556840"/>
            <a:ext cx="3997325" cy="22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95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92" b="6917"/>
          <a:stretch/>
        </p:blipFill>
        <p:spPr bwMode="auto">
          <a:xfrm>
            <a:off x="678426" y="1535039"/>
            <a:ext cx="4970206" cy="120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902559" y="1527664"/>
            <a:ext cx="1131887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5B677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5B677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5B677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5B677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5B677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5B677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5B677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5B677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5B677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s-ES" altLang="es-ES" sz="1800" b="1" dirty="0">
                <a:latin typeface="Century Gothic" panose="020B0502020202020204" pitchFamily="34" charset="0"/>
              </a:rPr>
              <a:t>2019</a:t>
            </a: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955265" y="27891"/>
            <a:ext cx="7077614" cy="132556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Erradicación de H.pylori</a:t>
            </a:r>
            <a:br>
              <a:rPr lang="es-ES" smtClean="0"/>
            </a:br>
            <a:r>
              <a:rPr lang="es-ES" smtClean="0">
                <a:solidFill>
                  <a:schemeClr val="accent2">
                    <a:lumMod val="75000"/>
                  </a:schemeClr>
                </a:solidFill>
              </a:rPr>
              <a:t>¿Merece la pena añadir probióticos?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30045" y="2820302"/>
            <a:ext cx="8045245" cy="1228130"/>
          </a:xfrm>
        </p:spPr>
        <p:txBody>
          <a:bodyPr/>
          <a:lstStyle/>
          <a:p>
            <a:r>
              <a:rPr lang="es-ES" sz="2400" dirty="0" smtClean="0"/>
              <a:t>Terapia cuádruple secuencial (TCS):</a:t>
            </a:r>
          </a:p>
          <a:p>
            <a:pPr lvl="1"/>
            <a:r>
              <a:rPr lang="es-ES" sz="2000" dirty="0"/>
              <a:t>OA (5 días) + OCM (5 días) </a:t>
            </a:r>
            <a:endParaRPr lang="es-ES" sz="2000" dirty="0" smtClean="0"/>
          </a:p>
          <a:p>
            <a:r>
              <a:rPr lang="es-ES" sz="2400" dirty="0" smtClean="0"/>
              <a:t>ECR (n=199) TCS + </a:t>
            </a:r>
            <a:r>
              <a:rPr lang="es-ES" sz="2400" i="1" dirty="0" err="1" smtClean="0"/>
              <a:t>Saccharomyces</a:t>
            </a:r>
            <a:r>
              <a:rPr lang="es-ES" sz="2400" i="1" dirty="0" smtClean="0"/>
              <a:t> </a:t>
            </a:r>
            <a:r>
              <a:rPr lang="es-ES" sz="2400" i="1" dirty="0" err="1" smtClean="0"/>
              <a:t>boulardii</a:t>
            </a:r>
            <a:r>
              <a:rPr lang="es-ES" sz="2400" i="1" dirty="0" smtClean="0"/>
              <a:t> </a:t>
            </a:r>
            <a:r>
              <a:rPr lang="es-ES" sz="2400" dirty="0" smtClean="0"/>
              <a:t>(250 mg)</a:t>
            </a:r>
            <a:r>
              <a:rPr lang="es-ES" sz="2400" i="1" dirty="0" smtClean="0"/>
              <a:t> </a:t>
            </a:r>
            <a:r>
              <a:rPr lang="es-ES" sz="2400" dirty="0" smtClean="0"/>
              <a:t>vs TCS.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515819"/>
              </p:ext>
            </p:extLst>
          </p:nvPr>
        </p:nvGraphicFramePr>
        <p:xfrm>
          <a:off x="1446072" y="4196080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9451">
                  <a:extLst>
                    <a:ext uri="{9D8B030D-6E8A-4147-A177-3AD203B41FA5}">
                      <a16:colId xmlns:a16="http://schemas.microsoft.com/office/drawing/2014/main" val="242219101"/>
                    </a:ext>
                  </a:extLst>
                </a:gridCol>
                <a:gridCol w="1109816">
                  <a:extLst>
                    <a:ext uri="{9D8B030D-6E8A-4147-A177-3AD203B41FA5}">
                      <a16:colId xmlns:a16="http://schemas.microsoft.com/office/drawing/2014/main" val="1249255737"/>
                    </a:ext>
                  </a:extLst>
                </a:gridCol>
                <a:gridCol w="1109816">
                  <a:extLst>
                    <a:ext uri="{9D8B030D-6E8A-4147-A177-3AD203B41FA5}">
                      <a16:colId xmlns:a16="http://schemas.microsoft.com/office/drawing/2014/main" val="3905396766"/>
                    </a:ext>
                  </a:extLst>
                </a:gridCol>
                <a:gridCol w="956917">
                  <a:extLst>
                    <a:ext uri="{9D8B030D-6E8A-4147-A177-3AD203B41FA5}">
                      <a16:colId xmlns:a16="http://schemas.microsoft.com/office/drawing/2014/main" val="10102123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TCS + </a:t>
                      </a:r>
                      <a:r>
                        <a:rPr lang="es-ES" i="1" dirty="0" smtClean="0"/>
                        <a:t>Sb</a:t>
                      </a:r>
                      <a:endParaRPr lang="es-ES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TCS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p</a:t>
                      </a:r>
                      <a:endParaRPr lang="es-E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5584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Eficacia </a:t>
                      </a:r>
                      <a:r>
                        <a:rPr lang="es-ES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erradicadora</a:t>
                      </a:r>
                      <a:endParaRPr lang="es-ES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86.0%</a:t>
                      </a:r>
                      <a:endParaRPr lang="es-ES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74.7%</a:t>
                      </a:r>
                      <a:endParaRPr lang="es-ES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=0.02</a:t>
                      </a:r>
                      <a:endParaRPr lang="es-ES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271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C00000"/>
                          </a:solidFill>
                        </a:rPr>
                        <a:t>Efectos adversos</a:t>
                      </a:r>
                      <a:endParaRPr lang="es-ES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solidFill>
                            <a:srgbClr val="C00000"/>
                          </a:solidFill>
                        </a:rPr>
                        <a:t>17.0%</a:t>
                      </a:r>
                      <a:endParaRPr lang="es-ES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solidFill>
                            <a:srgbClr val="C00000"/>
                          </a:solidFill>
                        </a:rPr>
                        <a:t>55.7%</a:t>
                      </a:r>
                      <a:endParaRPr lang="es-ES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solidFill>
                            <a:srgbClr val="C00000"/>
                          </a:solidFill>
                        </a:rPr>
                        <a:t>&lt;0.001</a:t>
                      </a:r>
                      <a:endParaRPr lang="es-ES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8473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C00000"/>
                          </a:solidFill>
                        </a:rPr>
                        <a:t>Diarrea</a:t>
                      </a:r>
                      <a:endParaRPr lang="es-ES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solidFill>
                            <a:srgbClr val="C00000"/>
                          </a:solidFill>
                        </a:rPr>
                        <a:t>2.0%</a:t>
                      </a:r>
                      <a:endParaRPr lang="es-ES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solidFill>
                            <a:srgbClr val="C00000"/>
                          </a:solidFill>
                        </a:rPr>
                        <a:t>46.4%</a:t>
                      </a:r>
                      <a:endParaRPr lang="es-ES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solidFill>
                            <a:srgbClr val="C00000"/>
                          </a:solidFill>
                        </a:rPr>
                        <a:t>=0.02</a:t>
                      </a:r>
                      <a:endParaRPr lang="es-ES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6538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Cumplimiento terapéutico</a:t>
                      </a:r>
                      <a:endParaRPr lang="es-ES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95.0%</a:t>
                      </a:r>
                      <a:endParaRPr lang="es-ES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91.2%</a:t>
                      </a:r>
                      <a:endParaRPr lang="es-ES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&lt;0.001</a:t>
                      </a:r>
                      <a:endParaRPr lang="es-ES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1750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0692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68641" y="3796952"/>
            <a:ext cx="7886700" cy="2112194"/>
          </a:xfrm>
        </p:spPr>
        <p:txBody>
          <a:bodyPr/>
          <a:lstStyle/>
          <a:p>
            <a:r>
              <a:rPr lang="en-US" sz="2400" dirty="0" smtClean="0"/>
              <a:t>Dos </a:t>
            </a:r>
            <a:r>
              <a:rPr lang="en-US" sz="2400" dirty="0" err="1" smtClean="0"/>
              <a:t>probióticos</a:t>
            </a:r>
            <a:r>
              <a:rPr lang="en-US" sz="2400" dirty="0" smtClean="0"/>
              <a:t> </a:t>
            </a:r>
            <a:r>
              <a:rPr lang="en-US" sz="2400" dirty="0" err="1" smtClean="0"/>
              <a:t>han</a:t>
            </a:r>
            <a:r>
              <a:rPr lang="en-US" sz="2400" dirty="0" smtClean="0"/>
              <a:t> </a:t>
            </a:r>
            <a:r>
              <a:rPr lang="en-US" sz="2400" dirty="0" err="1" smtClean="0"/>
              <a:t>demostrado</a:t>
            </a:r>
            <a:r>
              <a:rPr lang="en-US" sz="2400" dirty="0" smtClean="0"/>
              <a:t> </a:t>
            </a:r>
            <a:r>
              <a:rPr lang="en-US" sz="2400" dirty="0" err="1" smtClean="0"/>
              <a:t>adecuada</a:t>
            </a:r>
            <a:r>
              <a:rPr lang="en-US" sz="2400" dirty="0" smtClean="0"/>
              <a:t> </a:t>
            </a:r>
            <a:r>
              <a:rPr lang="en-US" sz="2400" dirty="0" err="1" smtClean="0"/>
              <a:t>eficacia</a:t>
            </a:r>
            <a:r>
              <a:rPr lang="en-US" sz="2400" dirty="0" smtClean="0"/>
              <a:t> </a:t>
            </a:r>
            <a:r>
              <a:rPr lang="en-US" sz="2400" dirty="0" err="1" smtClean="0"/>
              <a:t>en</a:t>
            </a:r>
            <a:r>
              <a:rPr lang="en-US" sz="2400" dirty="0" smtClean="0"/>
              <a:t> la </a:t>
            </a:r>
            <a:r>
              <a:rPr lang="en-US" sz="2400" dirty="0" err="1" smtClean="0"/>
              <a:t>prevención</a:t>
            </a:r>
            <a:r>
              <a:rPr lang="en-US" sz="2400" dirty="0" smtClean="0"/>
              <a:t> de </a:t>
            </a:r>
            <a:r>
              <a:rPr lang="en-US" sz="2400" dirty="0" err="1" smtClean="0"/>
              <a:t>efectos</a:t>
            </a:r>
            <a:r>
              <a:rPr lang="en-US" sz="2400" dirty="0" smtClean="0"/>
              <a:t> </a:t>
            </a:r>
            <a:r>
              <a:rPr lang="en-US" sz="2400" dirty="0" err="1" smtClean="0"/>
              <a:t>adversos</a:t>
            </a:r>
            <a:r>
              <a:rPr lang="en-US" sz="2400" dirty="0" smtClean="0"/>
              <a:t> del </a:t>
            </a:r>
            <a:r>
              <a:rPr lang="en-US" sz="2400" dirty="0" err="1" smtClean="0"/>
              <a:t>tratamiento</a:t>
            </a:r>
            <a:r>
              <a:rPr lang="en-US" sz="2400" dirty="0" smtClean="0"/>
              <a:t> </a:t>
            </a:r>
            <a:r>
              <a:rPr lang="en-US" sz="2400" dirty="0" err="1" smtClean="0"/>
              <a:t>erradicador</a:t>
            </a:r>
            <a:r>
              <a:rPr lang="en-US" sz="2400" dirty="0" smtClean="0"/>
              <a:t> de </a:t>
            </a:r>
            <a:r>
              <a:rPr lang="en-US" sz="2400" i="1" dirty="0" smtClean="0"/>
              <a:t>H. pylori</a:t>
            </a:r>
            <a:r>
              <a:rPr lang="en-US" sz="2400" dirty="0" smtClean="0"/>
              <a:t>:</a:t>
            </a:r>
          </a:p>
          <a:p>
            <a:pPr lvl="1"/>
            <a:r>
              <a:rPr lang="en-US" sz="2000" i="1" dirty="0" smtClean="0"/>
              <a:t>Saccharomyces </a:t>
            </a:r>
            <a:r>
              <a:rPr lang="en-US" sz="2000" i="1" dirty="0" err="1" smtClean="0"/>
              <a:t>boulardii</a:t>
            </a:r>
            <a:endParaRPr lang="en-US" sz="2000" i="1" dirty="0" smtClean="0"/>
          </a:p>
          <a:p>
            <a:pPr lvl="1"/>
            <a:r>
              <a:rPr lang="en-US" sz="2000" dirty="0" err="1" smtClean="0"/>
              <a:t>Asociación</a:t>
            </a:r>
            <a:r>
              <a:rPr lang="en-US" sz="2000" dirty="0" smtClean="0"/>
              <a:t> de </a:t>
            </a:r>
            <a:r>
              <a:rPr lang="en-US" sz="2000" i="1" dirty="0" smtClean="0"/>
              <a:t>L. </a:t>
            </a:r>
            <a:r>
              <a:rPr lang="en-US" sz="2000" i="1" dirty="0" err="1"/>
              <a:t>helveticus</a:t>
            </a:r>
            <a:r>
              <a:rPr lang="en-US" sz="2000" i="1" dirty="0"/>
              <a:t> </a:t>
            </a:r>
            <a:r>
              <a:rPr lang="en-US" sz="2000" dirty="0" smtClean="0"/>
              <a:t>+ </a:t>
            </a:r>
            <a:r>
              <a:rPr lang="en-US" sz="2000" i="1" dirty="0"/>
              <a:t>L. </a:t>
            </a:r>
            <a:r>
              <a:rPr lang="en-US" sz="2000" i="1" dirty="0" err="1" smtClean="0"/>
              <a:t>rhamnosus</a:t>
            </a:r>
            <a:endParaRPr lang="en-US" sz="2000" i="1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613" t="17161" r="2581" b="71998"/>
          <a:stretch/>
        </p:blipFill>
        <p:spPr>
          <a:xfrm>
            <a:off x="1254853" y="1645595"/>
            <a:ext cx="6521206" cy="461183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955265" y="27891"/>
            <a:ext cx="7077614" cy="1325563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Erradicación de </a:t>
            </a:r>
            <a:r>
              <a:rPr lang="es-ES" dirty="0" err="1" smtClean="0"/>
              <a:t>H.pylori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¿Merece la pena añadir </a:t>
            </a:r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</a:rPr>
              <a:t>probióticos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098716" y="1762635"/>
            <a:ext cx="16129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err="1"/>
              <a:t>December</a:t>
            </a:r>
            <a:r>
              <a:rPr lang="es-ES" sz="1400" dirty="0"/>
              <a:t> 26, 2018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613" t="35940" r="2581" b="30194"/>
          <a:stretch/>
        </p:blipFill>
        <p:spPr>
          <a:xfrm>
            <a:off x="1392623" y="2106778"/>
            <a:ext cx="6521206" cy="144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7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6964" t="22672" r="33750" b="11085"/>
          <a:stretch/>
        </p:blipFill>
        <p:spPr>
          <a:xfrm>
            <a:off x="514350" y="2229100"/>
            <a:ext cx="4000500" cy="302453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604532" y="1825625"/>
            <a:ext cx="2622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CLARICOR trial, BMJ 2005</a:t>
            </a:r>
            <a:endParaRPr lang="es-E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28651" y="5268541"/>
            <a:ext cx="3886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Short term clarithromycin in patients with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stable coronary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heart disease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causes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significantly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higher CV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mortality.</a:t>
            </a:r>
            <a:endParaRPr lang="es-E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22192" y="224336"/>
            <a:ext cx="7299832" cy="98072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u="sng" dirty="0" smtClean="0">
                <a:solidFill>
                  <a:srgbClr val="FF0000"/>
                </a:solidFill>
                <a:latin typeface="+mn-lt"/>
              </a:rPr>
              <a:t>Error 9</a:t>
            </a:r>
            <a:r>
              <a:rPr lang="es-ES" sz="3600" b="1" dirty="0" smtClean="0">
                <a:solidFill>
                  <a:srgbClr val="FF0000"/>
                </a:solidFill>
                <a:latin typeface="+mn-lt"/>
              </a:rPr>
              <a:t>:</a:t>
            </a:r>
            <a:r>
              <a:rPr lang="es-ES" sz="3600" dirty="0" smtClean="0">
                <a:solidFill>
                  <a:srgbClr val="C00000"/>
                </a:solidFill>
              </a:rPr>
              <a:t> Utilizar terapias con </a:t>
            </a:r>
            <a:r>
              <a:rPr lang="es-ES" sz="3600" dirty="0" err="1" smtClean="0">
                <a:solidFill>
                  <a:srgbClr val="C00000"/>
                </a:solidFill>
              </a:rPr>
              <a:t>claritromicina</a:t>
            </a:r>
            <a:r>
              <a:rPr lang="es-ES" sz="3600" dirty="0" smtClean="0">
                <a:solidFill>
                  <a:srgbClr val="C00000"/>
                </a:solidFill>
              </a:rPr>
              <a:t> en pacientes con enfermedad cardiaca</a:t>
            </a:r>
            <a:endParaRPr lang="en-GB" sz="3600" i="1" dirty="0">
              <a:solidFill>
                <a:srgbClr val="C00000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124" t="31973" r="27161" b="12149"/>
          <a:stretch/>
        </p:blipFill>
        <p:spPr>
          <a:xfrm>
            <a:off x="4629149" y="2229100"/>
            <a:ext cx="4151994" cy="2523549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4629630" y="4976634"/>
            <a:ext cx="41515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Clarithromycin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increases mortality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due to 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CV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death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and cerebrovascular morbidity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in patients with stable coronary heart disease who were not on statin.</a:t>
            </a:r>
            <a:endParaRPr lang="es-E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200046" y="1820449"/>
            <a:ext cx="3354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CLARICOR trial, </a:t>
            </a:r>
            <a:r>
              <a:rPr lang="es-ES" b="1" dirty="0" err="1" smtClean="0">
                <a:solidFill>
                  <a:schemeClr val="accent5">
                    <a:lumMod val="50000"/>
                  </a:schemeClr>
                </a:solidFill>
              </a:rPr>
              <a:t>Int</a:t>
            </a: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 J </a:t>
            </a:r>
            <a:r>
              <a:rPr lang="es-ES" b="1" dirty="0" err="1" smtClean="0">
                <a:solidFill>
                  <a:schemeClr val="accent5">
                    <a:lumMod val="50000"/>
                  </a:schemeClr>
                </a:solidFill>
              </a:rPr>
              <a:t>Cardiol</a:t>
            </a: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 2015</a:t>
            </a:r>
            <a:endParaRPr lang="es-ES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55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05490" y="2601712"/>
            <a:ext cx="7886700" cy="3691511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s-ES" sz="2400" dirty="0" smtClean="0"/>
              <a:t>“Los </a:t>
            </a:r>
            <a:r>
              <a:rPr lang="es-ES" sz="2400" dirty="0"/>
              <a:t>médicos deberán tener precaución cuando prescriban </a:t>
            </a:r>
            <a:r>
              <a:rPr lang="es-ES" sz="2400" b="1" dirty="0" err="1" smtClean="0"/>
              <a:t>claritromicina</a:t>
            </a:r>
            <a:r>
              <a:rPr lang="es-ES" sz="2400" dirty="0" smtClean="0"/>
              <a:t> </a:t>
            </a:r>
            <a:r>
              <a:rPr lang="es-ES" sz="2400" dirty="0"/>
              <a:t>a pacientes con </a:t>
            </a:r>
            <a:r>
              <a:rPr lang="es-ES" sz="2400" b="1" dirty="0"/>
              <a:t>enfermedad </a:t>
            </a:r>
            <a:r>
              <a:rPr lang="es-ES" sz="2400" b="1" dirty="0" smtClean="0"/>
              <a:t>coronaria </a:t>
            </a:r>
            <a:r>
              <a:rPr lang="es-ES" sz="2400" dirty="0"/>
              <a:t>debido a un riesgo potencial aumentado en relación a problemas cardíacos o </a:t>
            </a:r>
            <a:r>
              <a:rPr lang="es-ES" sz="2400" dirty="0" smtClean="0"/>
              <a:t>muerte, </a:t>
            </a:r>
            <a:r>
              <a:rPr lang="es-ES" sz="2400" dirty="0"/>
              <a:t>que pueden ocurrir años más </a:t>
            </a:r>
            <a:r>
              <a:rPr lang="es-ES" sz="2400" dirty="0" smtClean="0"/>
              <a:t>tarde”.</a:t>
            </a:r>
            <a:endParaRPr lang="es-ES" sz="2400" dirty="0"/>
          </a:p>
          <a:p>
            <a:pPr>
              <a:spcAft>
                <a:spcPts val="600"/>
              </a:spcAft>
            </a:pPr>
            <a:r>
              <a:rPr lang="es-ES" sz="2400" dirty="0" smtClean="0"/>
              <a:t>“Se recomienda </a:t>
            </a:r>
            <a:r>
              <a:rPr lang="es-ES" sz="2400" dirty="0"/>
              <a:t>a los profesionales de la salud que </a:t>
            </a:r>
            <a:r>
              <a:rPr lang="es-ES" sz="2400" dirty="0" smtClean="0"/>
              <a:t>sopesen </a:t>
            </a:r>
            <a:r>
              <a:rPr lang="es-ES" sz="2400" dirty="0"/>
              <a:t>los beneficios y riesgos de la </a:t>
            </a:r>
            <a:r>
              <a:rPr lang="es-ES" sz="2400" dirty="0" err="1"/>
              <a:t>claritromicina</a:t>
            </a:r>
            <a:r>
              <a:rPr lang="es-ES" sz="2400" dirty="0"/>
              <a:t> antes de recetarla a cualquier paciente, particularmente en aquellos con enfermedades </a:t>
            </a:r>
            <a:r>
              <a:rPr lang="es-ES" sz="2400" dirty="0" smtClean="0"/>
              <a:t>cardíacas, </a:t>
            </a:r>
            <a:r>
              <a:rPr lang="es-ES" sz="2400" b="1" dirty="0" smtClean="0"/>
              <a:t>incluso </a:t>
            </a:r>
            <a:r>
              <a:rPr lang="es-ES" sz="2400" b="1" dirty="0"/>
              <a:t>durante períodos cortos</a:t>
            </a:r>
            <a:r>
              <a:rPr lang="es-ES" sz="2400" dirty="0"/>
              <a:t>, y </a:t>
            </a:r>
            <a:r>
              <a:rPr lang="es-ES" sz="2400" dirty="0" smtClean="0"/>
              <a:t>que </a:t>
            </a:r>
            <a:r>
              <a:rPr lang="es-ES" sz="2400" b="1" dirty="0" smtClean="0"/>
              <a:t>consideren </a:t>
            </a:r>
            <a:r>
              <a:rPr lang="es-ES" sz="2400" b="1" dirty="0"/>
              <a:t>el uso de otros antibióticos disponibles</a:t>
            </a:r>
            <a:r>
              <a:rPr lang="es-ES" sz="2400" dirty="0"/>
              <a:t>“.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22192" y="224336"/>
            <a:ext cx="7299832" cy="98072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u="sng" dirty="0" smtClean="0">
                <a:solidFill>
                  <a:srgbClr val="FF0000"/>
                </a:solidFill>
                <a:latin typeface="+mn-lt"/>
              </a:rPr>
              <a:t>Error 9</a:t>
            </a:r>
            <a:r>
              <a:rPr lang="es-ES" sz="3600" b="1" dirty="0" smtClean="0">
                <a:solidFill>
                  <a:srgbClr val="FF0000"/>
                </a:solidFill>
                <a:latin typeface="+mn-lt"/>
              </a:rPr>
              <a:t>:</a:t>
            </a:r>
            <a:r>
              <a:rPr lang="es-ES" sz="3600" dirty="0" smtClean="0">
                <a:solidFill>
                  <a:srgbClr val="C00000"/>
                </a:solidFill>
              </a:rPr>
              <a:t> Utilizar terapias con </a:t>
            </a:r>
            <a:r>
              <a:rPr lang="es-ES" sz="3600" dirty="0" err="1" smtClean="0">
                <a:solidFill>
                  <a:srgbClr val="C00000"/>
                </a:solidFill>
              </a:rPr>
              <a:t>claritromicina</a:t>
            </a:r>
            <a:r>
              <a:rPr lang="es-ES" sz="3600" dirty="0" smtClean="0">
                <a:solidFill>
                  <a:srgbClr val="C00000"/>
                </a:solidFill>
              </a:rPr>
              <a:t> en pacientes con enfermedad cardiaca</a:t>
            </a:r>
            <a:endParaRPr lang="en-GB" sz="3600" i="1" dirty="0">
              <a:solidFill>
                <a:srgbClr val="C0000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435840" y="1655783"/>
            <a:ext cx="3611496" cy="791456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 smtClean="0"/>
              <a:t>¡¡¡ ALERTA !!!</a:t>
            </a:r>
            <a:endParaRPr lang="es-ES" sz="48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636" y="1576562"/>
            <a:ext cx="1772370" cy="94989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293" t="36891" r="12689" b="37045"/>
          <a:stretch/>
        </p:blipFill>
        <p:spPr>
          <a:xfrm>
            <a:off x="6154912" y="1728782"/>
            <a:ext cx="2820040" cy="64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6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400" dirty="0" smtClean="0">
                <a:solidFill>
                  <a:schemeClr val="accent6">
                    <a:lumMod val="50000"/>
                  </a:schemeClr>
                </a:solidFill>
              </a:rPr>
              <a:t>En resumen …</a:t>
            </a:r>
            <a:endParaRPr lang="es-ES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16456" y="1753725"/>
            <a:ext cx="8572560" cy="4786346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ES" sz="2400" dirty="0" smtClean="0"/>
              <a:t>Se </a:t>
            </a:r>
            <a:r>
              <a:rPr lang="es-ES" sz="2400" dirty="0"/>
              <a:t>debe testar y erradicar </a:t>
            </a:r>
            <a:r>
              <a:rPr lang="es-ES" sz="2400" i="1" dirty="0"/>
              <a:t>H.pylori</a:t>
            </a:r>
            <a:r>
              <a:rPr lang="es-ES" sz="2400" dirty="0"/>
              <a:t> en pacientes </a:t>
            </a:r>
            <a:r>
              <a:rPr lang="es-ES" sz="2400" dirty="0" smtClean="0"/>
              <a:t>con: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" sz="2000" dirty="0" smtClean="0"/>
              <a:t>Úlcera péptica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" sz="2000" dirty="0" smtClean="0"/>
              <a:t>Riesgo familiar de cáncer gástrico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" sz="2000" dirty="0" smtClean="0"/>
              <a:t>Anemia </a:t>
            </a:r>
            <a:r>
              <a:rPr lang="es-ES" sz="2000" dirty="0"/>
              <a:t>ferropénica </a:t>
            </a:r>
            <a:r>
              <a:rPr lang="es-ES" sz="2000" dirty="0" smtClean="0"/>
              <a:t>(o déficit de vit.B</a:t>
            </a:r>
            <a:r>
              <a:rPr lang="es-ES" sz="2000" baseline="-25000" dirty="0" smtClean="0"/>
              <a:t>12</a:t>
            </a:r>
            <a:r>
              <a:rPr lang="es-ES" sz="2000" dirty="0" smtClean="0"/>
              <a:t>) no explicada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" sz="2000" dirty="0" smtClean="0"/>
              <a:t>Dispepsia no investigada en pacientes jóvenes sin datos de alarma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" sz="2000" dirty="0" smtClean="0"/>
              <a:t>Nuevos tomadores de </a:t>
            </a:r>
            <a:r>
              <a:rPr lang="es-ES" sz="2000" dirty="0" err="1" smtClean="0"/>
              <a:t>AINEs</a:t>
            </a:r>
            <a:r>
              <a:rPr lang="es-ES" sz="2000" dirty="0" smtClean="0"/>
              <a:t> o AAS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" sz="2000" dirty="0" smtClean="0"/>
              <a:t>Tratamiento prolongado con IBP</a:t>
            </a:r>
            <a:endParaRPr lang="es-ES" sz="2000" dirty="0"/>
          </a:p>
          <a:p>
            <a:pPr marL="514350" indent="-514350">
              <a:buFont typeface="+mj-lt"/>
              <a:buAutoNum type="arabicPeriod"/>
            </a:pPr>
            <a:r>
              <a:rPr lang="es-ES" sz="2400" dirty="0" smtClean="0"/>
              <a:t>En A.P., el diagnóstico se debe basar en métodos no invasivos (test de antígenos de </a:t>
            </a:r>
            <a:r>
              <a:rPr lang="es-ES" sz="2400" i="1" dirty="0" err="1" smtClean="0"/>
              <a:t>H.p</a:t>
            </a:r>
            <a:r>
              <a:rPr lang="es-ES" sz="2400" i="1" dirty="0" smtClean="0"/>
              <a:t>.</a:t>
            </a:r>
            <a:r>
              <a:rPr lang="es-ES" sz="2400" dirty="0" smtClean="0"/>
              <a:t> en heces).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2400" dirty="0" smtClean="0"/>
              <a:t>Los </a:t>
            </a:r>
            <a:r>
              <a:rPr lang="es-ES" sz="2400" dirty="0"/>
              <a:t>IBP deben discontinuarse al menos 2 semanas </a:t>
            </a:r>
            <a:r>
              <a:rPr lang="es-ES" sz="2400" dirty="0" smtClean="0"/>
              <a:t>antes (los antibióticos al menos 4 semanas) del test.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2400" dirty="0" smtClean="0"/>
              <a:t>La terapia triple clásica (OCA) debe ser abandonada.</a:t>
            </a:r>
          </a:p>
        </p:txBody>
      </p:sp>
    </p:spTree>
    <p:extLst>
      <p:ext uri="{BB962C8B-B14F-4D97-AF65-F5344CB8AC3E}">
        <p14:creationId xmlns:p14="http://schemas.microsoft.com/office/powerpoint/2010/main" val="201840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400" dirty="0" smtClean="0">
                <a:solidFill>
                  <a:schemeClr val="accent6">
                    <a:lumMod val="50000"/>
                  </a:schemeClr>
                </a:solidFill>
              </a:rPr>
              <a:t>En resumen …</a:t>
            </a:r>
            <a:endParaRPr lang="es-ES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2036" y="1578973"/>
            <a:ext cx="8572560" cy="4786346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es-ES" sz="2400" dirty="0"/>
              <a:t>El tratamiento </a:t>
            </a:r>
            <a:r>
              <a:rPr lang="es-ES" sz="2400" dirty="0" err="1"/>
              <a:t>erradicador</a:t>
            </a:r>
            <a:r>
              <a:rPr lang="es-ES" sz="2400" dirty="0"/>
              <a:t> de primera línea consiste </a:t>
            </a:r>
            <a:r>
              <a:rPr lang="es-ES" sz="2400" dirty="0" smtClean="0"/>
              <a:t>en:</a:t>
            </a:r>
          </a:p>
          <a:p>
            <a:pPr lvl="1"/>
            <a:r>
              <a:rPr lang="es-ES" sz="2000" dirty="0" smtClean="0"/>
              <a:t>Terapia </a:t>
            </a:r>
            <a:r>
              <a:rPr lang="es-ES" sz="2000" dirty="0"/>
              <a:t>cuádruple concomitante (14 días, IBP doble </a:t>
            </a:r>
            <a:r>
              <a:rPr lang="es-ES" sz="2000" dirty="0" smtClean="0"/>
              <a:t>dosis), o</a:t>
            </a:r>
          </a:p>
          <a:p>
            <a:pPr lvl="1"/>
            <a:r>
              <a:rPr lang="es-ES" sz="2000" dirty="0" smtClean="0"/>
              <a:t>Cuádruple </a:t>
            </a:r>
            <a:r>
              <a:rPr lang="es-ES" sz="2000" dirty="0"/>
              <a:t>con bismuto </a:t>
            </a:r>
            <a:r>
              <a:rPr lang="es-ES" sz="2000" dirty="0" smtClean="0"/>
              <a:t>(10 días, IBP + </a:t>
            </a:r>
            <a:r>
              <a:rPr lang="es-ES" sz="2000" dirty="0" err="1" smtClean="0"/>
              <a:t>Pylera</a:t>
            </a:r>
            <a:r>
              <a:rPr lang="es-ES" sz="2000" dirty="0"/>
              <a:t>).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s-ES" sz="2400" dirty="0" smtClean="0"/>
              <a:t>La </a:t>
            </a:r>
            <a:r>
              <a:rPr lang="es-ES" sz="2400" dirty="0"/>
              <a:t>cuádruple con </a:t>
            </a:r>
            <a:r>
              <a:rPr lang="es-ES" sz="2400" dirty="0" err="1"/>
              <a:t>levofloxacino</a:t>
            </a:r>
            <a:r>
              <a:rPr lang="es-ES" sz="2400" dirty="0"/>
              <a:t> queda como tratamiento de </a:t>
            </a:r>
            <a:r>
              <a:rPr lang="es-ES" sz="2400" dirty="0" smtClean="0"/>
              <a:t>rescate.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s-ES" sz="2400" dirty="0" smtClean="0"/>
              <a:t>En caso de fracaso de una segunda (o tercera) línea, debe realizarse toma de biopsias gástricas para cultivo y antibiograma.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s-ES" sz="2400" dirty="0" smtClean="0"/>
              <a:t>El </a:t>
            </a:r>
            <a:r>
              <a:rPr lang="es-ES" sz="2400" dirty="0"/>
              <a:t>uso </a:t>
            </a:r>
            <a:r>
              <a:rPr lang="es-ES" sz="2400" dirty="0" smtClean="0"/>
              <a:t>de algunos </a:t>
            </a:r>
            <a:r>
              <a:rPr lang="es-ES" sz="2400" dirty="0" err="1"/>
              <a:t>probióticos</a:t>
            </a:r>
            <a:r>
              <a:rPr lang="es-ES" sz="2400" dirty="0"/>
              <a:t> permite reducir los efectos adversos del tratamiento </a:t>
            </a:r>
            <a:r>
              <a:rPr lang="es-ES" sz="2400" dirty="0" err="1"/>
              <a:t>erradicador</a:t>
            </a:r>
            <a:r>
              <a:rPr lang="es-ES" sz="2400" dirty="0"/>
              <a:t> y mejorar así el cumplimiento </a:t>
            </a:r>
            <a:r>
              <a:rPr lang="es-ES" sz="2400" dirty="0" smtClean="0"/>
              <a:t>terapéutico, además de potencialmente mejorar la tasa de erradicación.</a:t>
            </a:r>
            <a:endParaRPr lang="es-ES" sz="2400" dirty="0"/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6"/>
            </a:pP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61646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3144" y="0"/>
            <a:ext cx="10250288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147112" y="307361"/>
            <a:ext cx="36952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i="1" dirty="0" smtClean="0">
                <a:solidFill>
                  <a:schemeClr val="bg1"/>
                </a:solidFill>
                <a:latin typeface="+mj-lt"/>
              </a:rPr>
              <a:t>Hospital Clínico Universitario</a:t>
            </a:r>
          </a:p>
          <a:p>
            <a:pPr algn="ctr"/>
            <a:r>
              <a:rPr lang="es-ES" sz="2400" i="1" dirty="0" smtClean="0">
                <a:solidFill>
                  <a:schemeClr val="bg1"/>
                </a:solidFill>
                <a:latin typeface="+mj-lt"/>
              </a:rPr>
              <a:t>Santiago de Compostela</a:t>
            </a:r>
            <a:endParaRPr lang="es-ES" sz="2400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476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15237"/>
          <a:stretch/>
        </p:blipFill>
        <p:spPr>
          <a:xfrm>
            <a:off x="320731" y="1561153"/>
            <a:ext cx="2261735" cy="2481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875980" y="58628"/>
            <a:ext cx="7161520" cy="13255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s-ES" sz="3600" dirty="0" smtClean="0"/>
              <a:t>Las principales enfermedades gastroduodenales son causadas por </a:t>
            </a:r>
            <a:r>
              <a:rPr lang="es-ES" sz="3600" i="1" dirty="0" smtClean="0"/>
              <a:t>Helicobacter pylori</a:t>
            </a:r>
            <a:endParaRPr lang="es-ES" sz="3600" i="1" dirty="0"/>
          </a:p>
        </p:txBody>
      </p:sp>
      <p:graphicFrame>
        <p:nvGraphicFramePr>
          <p:cNvPr id="8" name="Marcador de contenido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90301641"/>
              </p:ext>
            </p:extLst>
          </p:nvPr>
        </p:nvGraphicFramePr>
        <p:xfrm>
          <a:off x="161364" y="1722438"/>
          <a:ext cx="8785225" cy="5400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4820748" y="1628204"/>
            <a:ext cx="4134010" cy="249299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gastritis por </a:t>
            </a:r>
            <a:r>
              <a:rPr lang="es-E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H.pylori </a:t>
            </a:r>
            <a:r>
              <a:rPr lang="es-E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una enfermedad infecciosa independientemente de síntomas y estadio de la enfermedad.</a:t>
            </a:r>
          </a:p>
          <a:p>
            <a:pPr algn="ctr"/>
            <a:r>
              <a:rPr lang="es-E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Maastricht, </a:t>
            </a:r>
            <a:r>
              <a:rPr lang="es-ES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</a:t>
            </a:r>
            <a:r>
              <a:rPr lang="es-E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2017</a:t>
            </a:r>
          </a:p>
          <a:p>
            <a:pPr algn="ctr"/>
            <a:r>
              <a:rPr lang="es-ES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Kyoto</a:t>
            </a:r>
            <a:r>
              <a:rPr lang="es-E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</a:t>
            </a:r>
            <a:r>
              <a:rPr lang="es-E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2015</a:t>
            </a:r>
            <a:endParaRPr lang="es-ES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288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2622" y="155053"/>
            <a:ext cx="7776864" cy="1143000"/>
          </a:xfrm>
        </p:spPr>
        <p:txBody>
          <a:bodyPr>
            <a:normAutofit fontScale="90000"/>
          </a:bodyPr>
          <a:lstStyle/>
          <a:p>
            <a:r>
              <a:rPr lang="es-ES" sz="4900" i="1" dirty="0" smtClean="0"/>
              <a:t>Helicobacter pylori</a:t>
            </a:r>
            <a:r>
              <a:rPr lang="es-ES" sz="4900" dirty="0" smtClean="0"/>
              <a:t/>
            </a:r>
            <a:br>
              <a:rPr lang="es-ES" sz="4900" dirty="0" smtClean="0"/>
            </a:br>
            <a:r>
              <a:rPr lang="es-ES" sz="4400" dirty="0" smtClean="0">
                <a:solidFill>
                  <a:schemeClr val="accent2">
                    <a:lumMod val="75000"/>
                  </a:schemeClr>
                </a:solidFill>
              </a:rPr>
              <a:t>¿Cuándo diagnosticarlo?</a:t>
            </a:r>
            <a:endParaRPr lang="es-ES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 bwMode="auto">
          <a:xfrm>
            <a:off x="210576" y="1637064"/>
            <a:ext cx="4388296" cy="4459941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2200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Úlcera péptica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2200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Linfoma </a:t>
            </a:r>
            <a:r>
              <a:rPr lang="es-ES" sz="2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MALT gástrico localizado de bajo </a:t>
            </a:r>
            <a:r>
              <a:rPr lang="es-ES" sz="2200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grado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2200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Resección </a:t>
            </a:r>
            <a:r>
              <a:rPr lang="es-ES" sz="2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quirúrgica o endoscópica de un cáncer gástrico </a:t>
            </a:r>
            <a:endParaRPr lang="es-ES" sz="2200" dirty="0" smtClean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2200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Individuos </a:t>
            </a:r>
            <a:r>
              <a:rPr lang="es-ES" sz="2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y poblaciones con alto riesgo de cáncer </a:t>
            </a:r>
            <a:r>
              <a:rPr lang="es-ES" sz="2200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gástrico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2200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Debe </a:t>
            </a:r>
            <a:r>
              <a:rPr lang="es-ES" sz="2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considerarse en poblaciones de riesgo intermedio de cáncer gástrico</a:t>
            </a:r>
          </a:p>
        </p:txBody>
      </p:sp>
      <p:sp>
        <p:nvSpPr>
          <p:cNvPr id="5" name="3 Marcador de contenido"/>
          <p:cNvSpPr txBox="1">
            <a:spLocks/>
          </p:cNvSpPr>
          <p:nvPr/>
        </p:nvSpPr>
        <p:spPr bwMode="auto">
          <a:xfrm>
            <a:off x="4751272" y="1627539"/>
            <a:ext cx="4244280" cy="4459941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spcAft>
                <a:spcPts val="0"/>
              </a:spcAft>
              <a:buFont typeface="+mj-lt"/>
              <a:buAutoNum type="arabicPeriod" startAt="6"/>
              <a:defRPr/>
            </a:pPr>
            <a:r>
              <a:rPr lang="es-ES" sz="2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Anemia ferropénica o déficit de B12 de causa no aclarada.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6"/>
              <a:defRPr/>
            </a:pPr>
            <a:r>
              <a:rPr lang="es-ES" sz="2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Púrpura </a:t>
            </a:r>
            <a:r>
              <a:rPr lang="es-ES" sz="2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trombocitopénica</a:t>
            </a:r>
            <a:r>
              <a:rPr lang="es-ES" sz="2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s-ES" sz="2200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idiopática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6"/>
              <a:defRPr/>
            </a:pPr>
            <a:r>
              <a:rPr lang="es-ES" sz="2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Dispepsia no investigada &lt; 55 años y sin síntomas/signos de alarma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6"/>
              <a:defRPr/>
            </a:pPr>
            <a:r>
              <a:rPr lang="es-ES" sz="2200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Nuevos tomadores </a:t>
            </a:r>
            <a:r>
              <a:rPr lang="es-ES" sz="2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de </a:t>
            </a:r>
            <a:r>
              <a:rPr lang="es-ES" sz="2200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AINE/ AAS o con </a:t>
            </a:r>
            <a:r>
              <a:rPr lang="es-ES" sz="2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antecedentes de úlcera péptica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6"/>
              <a:defRPr/>
            </a:pPr>
            <a:r>
              <a:rPr lang="es-ES" sz="2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Tratamiento prolongado con </a:t>
            </a:r>
            <a:r>
              <a:rPr lang="es-ES" sz="2200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IBP</a:t>
            </a:r>
            <a:endParaRPr lang="es-ES" sz="22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6" name="TextBox 15"/>
          <p:cNvSpPr txBox="1"/>
          <p:nvPr/>
        </p:nvSpPr>
        <p:spPr>
          <a:xfrm>
            <a:off x="5048810" y="6305545"/>
            <a:ext cx="4026033" cy="507831"/>
          </a:xfrm>
          <a:prstGeom prst="rect">
            <a:avLst/>
          </a:prstGeom>
          <a:noFill/>
        </p:spPr>
        <p:txBody>
          <a:bodyPr wrap="square" lIns="45720" r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altLang="en-US" sz="1600" i="1" dirty="0" smtClean="0">
                <a:solidFill>
                  <a:srgbClr val="646464"/>
                </a:solidFill>
                <a:latin typeface="Calibri"/>
                <a:ea typeface="MS PGothic" pitchFamily="34" charset="-128"/>
                <a:cs typeface="Arial" charset="0"/>
              </a:rPr>
              <a:t>Adapted from </a:t>
            </a:r>
            <a:r>
              <a:rPr lang="de-DE" altLang="en-US" sz="1600" dirty="0" smtClean="0">
                <a:solidFill>
                  <a:srgbClr val="646464"/>
                </a:solidFill>
                <a:latin typeface="Calibri"/>
                <a:ea typeface="MS PGothic" pitchFamily="34" charset="-128"/>
                <a:cs typeface="Arial" charset="0"/>
              </a:rPr>
              <a:t>Malfertheiner P, et al. Gut 2017</a:t>
            </a:r>
            <a:endParaRPr lang="pl-PL" altLang="en-US" sz="1600" dirty="0">
              <a:solidFill>
                <a:srgbClr val="646464"/>
              </a:solidFill>
              <a:latin typeface="Calibri"/>
              <a:ea typeface="MS PGothic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2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2622" y="155053"/>
            <a:ext cx="7776864" cy="1143000"/>
          </a:xfrm>
        </p:spPr>
        <p:txBody>
          <a:bodyPr>
            <a:normAutofit fontScale="90000"/>
          </a:bodyPr>
          <a:lstStyle/>
          <a:p>
            <a:r>
              <a:rPr lang="es-ES" sz="4900" i="1" dirty="0" smtClean="0"/>
              <a:t>Helicobacter pylori</a:t>
            </a:r>
            <a:r>
              <a:rPr lang="es-ES" sz="4900" dirty="0" smtClean="0"/>
              <a:t/>
            </a:r>
            <a:br>
              <a:rPr lang="es-ES" sz="4900" dirty="0" smtClean="0"/>
            </a:br>
            <a:r>
              <a:rPr lang="es-ES" sz="4400" dirty="0" smtClean="0">
                <a:solidFill>
                  <a:schemeClr val="accent2">
                    <a:lumMod val="75000"/>
                  </a:schemeClr>
                </a:solidFill>
              </a:rPr>
              <a:t>¿Cuándo diagnosticarlo?</a:t>
            </a:r>
            <a:endParaRPr lang="es-ES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 bwMode="auto">
          <a:xfrm>
            <a:off x="210576" y="1637064"/>
            <a:ext cx="4388296" cy="4459941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2200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Úlcera péptica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2200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Linfoma </a:t>
            </a:r>
            <a:r>
              <a:rPr lang="es-ES" sz="2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MALT gástrico localizado de bajo </a:t>
            </a:r>
            <a:r>
              <a:rPr lang="es-ES" sz="2200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grado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2200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Resección </a:t>
            </a:r>
            <a:r>
              <a:rPr lang="es-ES" sz="2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quirúrgica o endoscópica de un cáncer gástrico </a:t>
            </a:r>
            <a:endParaRPr lang="es-ES" sz="2200" dirty="0" smtClean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2200" b="1" dirty="0" smtClean="0">
                <a:solidFill>
                  <a:srgbClr val="FF0000"/>
                </a:solidFill>
                <a:latin typeface="Calibri" panose="020F0502020204030204"/>
              </a:rPr>
              <a:t>Individuos </a:t>
            </a:r>
            <a:r>
              <a:rPr lang="es-ES" sz="2200" b="1" dirty="0">
                <a:solidFill>
                  <a:srgbClr val="FF0000"/>
                </a:solidFill>
                <a:latin typeface="Calibri" panose="020F0502020204030204"/>
              </a:rPr>
              <a:t>y poblaciones con alto riesgo de cáncer </a:t>
            </a:r>
            <a:r>
              <a:rPr lang="es-ES" sz="2200" b="1" dirty="0" smtClean="0">
                <a:solidFill>
                  <a:srgbClr val="FF0000"/>
                </a:solidFill>
                <a:latin typeface="Calibri" panose="020F0502020204030204"/>
              </a:rPr>
              <a:t>gástrico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2200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Debe </a:t>
            </a:r>
            <a:r>
              <a:rPr lang="es-ES" sz="2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considerarse en poblaciones de riesgo intermedio de cáncer gástrico</a:t>
            </a:r>
          </a:p>
        </p:txBody>
      </p:sp>
      <p:sp>
        <p:nvSpPr>
          <p:cNvPr id="5" name="3 Marcador de contenido"/>
          <p:cNvSpPr txBox="1">
            <a:spLocks/>
          </p:cNvSpPr>
          <p:nvPr/>
        </p:nvSpPr>
        <p:spPr bwMode="auto">
          <a:xfrm>
            <a:off x="4751272" y="1627539"/>
            <a:ext cx="4244280" cy="4459941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spcAft>
                <a:spcPts val="0"/>
              </a:spcAft>
              <a:buFont typeface="+mj-lt"/>
              <a:buAutoNum type="arabicPeriod" startAt="6"/>
              <a:defRPr/>
            </a:pPr>
            <a:r>
              <a:rPr lang="es-ES" sz="2200" b="1" dirty="0">
                <a:solidFill>
                  <a:srgbClr val="FF0000"/>
                </a:solidFill>
                <a:latin typeface="Calibri" panose="020F0502020204030204"/>
              </a:rPr>
              <a:t>Anemia ferropénica o déficit de B12 de causa no aclarada.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6"/>
              <a:defRPr/>
            </a:pPr>
            <a:r>
              <a:rPr lang="es-ES" sz="2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Púrpura </a:t>
            </a:r>
            <a:r>
              <a:rPr lang="es-ES" sz="2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trombocitopénica</a:t>
            </a:r>
            <a:r>
              <a:rPr lang="es-ES" sz="2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s-ES" sz="2200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idiopática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6"/>
              <a:defRPr/>
            </a:pPr>
            <a:r>
              <a:rPr lang="es-ES" sz="2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Dispepsia no investigada &lt; 55 años y sin síntomas/signos de alarma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6"/>
              <a:defRPr/>
            </a:pPr>
            <a:r>
              <a:rPr lang="es-ES" sz="2200" b="1" dirty="0" smtClean="0">
                <a:solidFill>
                  <a:srgbClr val="FF0000"/>
                </a:solidFill>
              </a:rPr>
              <a:t>Nuevos </a:t>
            </a:r>
            <a:r>
              <a:rPr lang="es-ES" sz="2200" b="1" dirty="0">
                <a:solidFill>
                  <a:srgbClr val="FF0000"/>
                </a:solidFill>
              </a:rPr>
              <a:t>tomadores de AINE/ AAS o </a:t>
            </a:r>
            <a:r>
              <a:rPr lang="es-ES" sz="2200" b="1" dirty="0" smtClean="0">
                <a:solidFill>
                  <a:srgbClr val="FF0000"/>
                </a:solidFill>
              </a:rPr>
              <a:t>s </a:t>
            </a:r>
            <a:r>
              <a:rPr lang="es-ES" sz="2200" b="1" dirty="0">
                <a:solidFill>
                  <a:srgbClr val="FF0000"/>
                </a:solidFill>
              </a:rPr>
              <a:t>con antecedentes de úlcera péptica</a:t>
            </a: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 startAt="6"/>
              <a:defRPr/>
            </a:pPr>
            <a:r>
              <a:rPr lang="es-ES" sz="2200" b="1" dirty="0" smtClean="0">
                <a:solidFill>
                  <a:srgbClr val="FF0000"/>
                </a:solidFill>
                <a:latin typeface="Calibri" panose="020F0502020204030204"/>
              </a:rPr>
              <a:t>Tratamiento </a:t>
            </a:r>
            <a:r>
              <a:rPr lang="es-ES" sz="2200" b="1" dirty="0">
                <a:solidFill>
                  <a:srgbClr val="FF0000"/>
                </a:solidFill>
                <a:latin typeface="Calibri" panose="020F0502020204030204"/>
              </a:rPr>
              <a:t>prolongado con </a:t>
            </a:r>
            <a:r>
              <a:rPr lang="es-ES" sz="2200" b="1" dirty="0" smtClean="0">
                <a:solidFill>
                  <a:srgbClr val="FF0000"/>
                </a:solidFill>
                <a:latin typeface="Calibri" panose="020F0502020204030204"/>
              </a:rPr>
              <a:t>IBP</a:t>
            </a:r>
            <a:endParaRPr lang="es-ES" sz="22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6" name="TextBox 15"/>
          <p:cNvSpPr txBox="1"/>
          <p:nvPr/>
        </p:nvSpPr>
        <p:spPr>
          <a:xfrm>
            <a:off x="5048810" y="6305545"/>
            <a:ext cx="4026033" cy="507831"/>
          </a:xfrm>
          <a:prstGeom prst="rect">
            <a:avLst/>
          </a:prstGeom>
          <a:noFill/>
        </p:spPr>
        <p:txBody>
          <a:bodyPr wrap="square" lIns="45720" r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altLang="en-US" sz="1600" i="1" dirty="0" smtClean="0">
                <a:solidFill>
                  <a:srgbClr val="646464"/>
                </a:solidFill>
                <a:latin typeface="Calibri"/>
                <a:ea typeface="MS PGothic" pitchFamily="34" charset="-128"/>
                <a:cs typeface="Arial" charset="0"/>
              </a:rPr>
              <a:t>Adapted from </a:t>
            </a:r>
            <a:r>
              <a:rPr lang="de-DE" altLang="en-US" sz="1600" dirty="0" smtClean="0">
                <a:solidFill>
                  <a:srgbClr val="646464"/>
                </a:solidFill>
                <a:latin typeface="Calibri"/>
                <a:ea typeface="MS PGothic" pitchFamily="34" charset="-128"/>
                <a:cs typeface="Arial" charset="0"/>
              </a:rPr>
              <a:t>Malfertheiner P, et al. Gut 2017</a:t>
            </a:r>
            <a:endParaRPr lang="pl-PL" altLang="en-US" sz="1600" dirty="0">
              <a:solidFill>
                <a:srgbClr val="646464"/>
              </a:solidFill>
              <a:latin typeface="Calibri"/>
              <a:ea typeface="MS PGothic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10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79263" y="1997073"/>
            <a:ext cx="8785225" cy="3900163"/>
            <a:chOff x="152401" y="2043438"/>
            <a:chExt cx="8785225" cy="390016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5"/>
            <a:stretch/>
          </p:blipFill>
          <p:spPr bwMode="auto">
            <a:xfrm>
              <a:off x="4800600" y="2043438"/>
              <a:ext cx="3657600" cy="3595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141" y="2043438"/>
              <a:ext cx="3624088" cy="3595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43346" y="2315269"/>
              <a:ext cx="1371600" cy="108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en-GB" sz="800" b="1" dirty="0">
                  <a:solidFill>
                    <a:srgbClr val="0070C0"/>
                  </a:solidFill>
                </a:rPr>
                <a:t>Lowest </a:t>
              </a:r>
              <a:r>
                <a:rPr lang="en-GB" sz="800" b="1" dirty="0" err="1">
                  <a:solidFill>
                    <a:srgbClr val="0070C0"/>
                  </a:solidFill>
                </a:rPr>
                <a:t>tertile</a:t>
              </a:r>
              <a:r>
                <a:rPr lang="en-GB" sz="800" b="1" dirty="0">
                  <a:solidFill>
                    <a:srgbClr val="0070C0"/>
                  </a:solidFill>
                </a:rPr>
                <a:t> of incidence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43346" y="3280523"/>
              <a:ext cx="1548000" cy="108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Ins="0" rtlCol="0" anchor="ctr">
              <a:spAutoFit/>
            </a:bodyPr>
            <a:lstStyle/>
            <a:p>
              <a:r>
                <a:rPr lang="en-GB" sz="800" b="1" dirty="0">
                  <a:solidFill>
                    <a:srgbClr val="0070C0"/>
                  </a:solidFill>
                </a:rPr>
                <a:t>Intermediate  </a:t>
              </a:r>
              <a:r>
                <a:rPr lang="en-GB" sz="800" b="1" dirty="0" err="1">
                  <a:solidFill>
                    <a:srgbClr val="0070C0"/>
                  </a:solidFill>
                </a:rPr>
                <a:t>tertile</a:t>
              </a:r>
              <a:r>
                <a:rPr lang="en-GB" sz="800" b="1" dirty="0">
                  <a:solidFill>
                    <a:srgbClr val="0070C0"/>
                  </a:solidFill>
                </a:rPr>
                <a:t> of incidence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43346" y="4242818"/>
              <a:ext cx="1368000" cy="108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Ins="0" rtlCol="0" anchor="ctr">
              <a:spAutoFit/>
            </a:bodyPr>
            <a:lstStyle/>
            <a:p>
              <a:r>
                <a:rPr lang="en-GB" sz="800" b="1" dirty="0">
                  <a:solidFill>
                    <a:srgbClr val="0070C0"/>
                  </a:solidFill>
                </a:rPr>
                <a:t>Highest  </a:t>
              </a:r>
              <a:r>
                <a:rPr lang="en-GB" sz="800" b="1" dirty="0" err="1">
                  <a:solidFill>
                    <a:srgbClr val="0070C0"/>
                  </a:solidFill>
                </a:rPr>
                <a:t>tertile</a:t>
              </a:r>
              <a:r>
                <a:rPr lang="en-GB" sz="800" b="1" dirty="0">
                  <a:solidFill>
                    <a:srgbClr val="0070C0"/>
                  </a:solidFill>
                </a:rPr>
                <a:t> of incidence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013362" y="3126405"/>
              <a:ext cx="990600" cy="108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en-GB" sz="800" b="1" dirty="0">
                  <a:solidFill>
                    <a:srgbClr val="0070C0"/>
                  </a:solidFill>
                </a:rPr>
                <a:t>0.80 (0.56, 1.15)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013362" y="4088977"/>
              <a:ext cx="990600" cy="108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en-GB" sz="800" b="1" dirty="0">
                  <a:solidFill>
                    <a:srgbClr val="0070C0"/>
                  </a:solidFill>
                </a:rPr>
                <a:t>0.49 (0.38, 0.64)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06438" y="5066136"/>
              <a:ext cx="990600" cy="108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en-GB" sz="800" b="1" dirty="0">
                  <a:solidFill>
                    <a:srgbClr val="0070C0"/>
                  </a:solidFill>
                </a:rPr>
                <a:t>0.45 (0.46, 0.65)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428628" y="5229200"/>
              <a:ext cx="4018680" cy="110381"/>
              <a:chOff x="428628" y="4371949"/>
              <a:chExt cx="4018680" cy="110381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428628" y="4371949"/>
                <a:ext cx="1447800" cy="108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Ins="0" rtlCol="0" anchor="ctr">
                <a:spAutoFit/>
              </a:bodyPr>
              <a:lstStyle/>
              <a:p>
                <a:r>
                  <a:rPr lang="en-GB" sz="900" b="1" dirty="0">
                    <a:solidFill>
                      <a:srgbClr val="FF0000"/>
                    </a:solidFill>
                  </a:rPr>
                  <a:t>Overall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999508" y="4374330"/>
                <a:ext cx="1447800" cy="108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Ins="0" rtlCol="0" anchor="ctr">
                <a:spAutoFit/>
              </a:bodyPr>
              <a:lstStyle/>
              <a:p>
                <a:r>
                  <a:rPr lang="en-GB" sz="900" b="1" dirty="0">
                    <a:solidFill>
                      <a:srgbClr val="FF0000"/>
                    </a:solidFill>
                  </a:rPr>
                  <a:t>0.54 (0.46, 0.65)</a:t>
                </a: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4800600" y="5147353"/>
              <a:ext cx="3990108" cy="231925"/>
              <a:chOff x="457200" y="4247816"/>
              <a:chExt cx="3990108" cy="312396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457200" y="4249288"/>
                <a:ext cx="1447800" cy="3109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Ins="0" rtlCol="0" anchor="ctr">
                <a:spAutoFit/>
              </a:bodyPr>
              <a:lstStyle/>
              <a:p>
                <a:r>
                  <a:rPr lang="en-GB" sz="900" b="1" dirty="0">
                    <a:solidFill>
                      <a:srgbClr val="FF0000"/>
                    </a:solidFill>
                  </a:rPr>
                  <a:t>Overall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999508" y="4247816"/>
                <a:ext cx="1447800" cy="3109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Ins="0" rtlCol="0" anchor="ctr">
                <a:spAutoFit/>
              </a:bodyPr>
              <a:lstStyle/>
              <a:p>
                <a:r>
                  <a:rPr lang="en-GB" sz="900" b="1" dirty="0">
                    <a:solidFill>
                      <a:srgbClr val="FF0000"/>
                    </a:solidFill>
                  </a:rPr>
                  <a:t>0.54 (0.46, 0.65)</a:t>
                </a: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4768976" y="3892310"/>
              <a:ext cx="1447800" cy="180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Ins="0" rtlCol="0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GB" sz="800" b="1" dirty="0">
                  <a:solidFill>
                    <a:srgbClr val="0070C0"/>
                  </a:solidFill>
                </a:rPr>
                <a:t>After endoscopic resection of early gastric cancer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365860" y="5039367"/>
              <a:ext cx="990600" cy="108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en-GB" sz="800" b="1" dirty="0">
                  <a:solidFill>
                    <a:srgbClr val="0070C0"/>
                  </a:solidFill>
                </a:rPr>
                <a:t>0.46 (0.35, 0.60)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368019" y="3789040"/>
              <a:ext cx="990600" cy="108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en-GB" sz="800" b="1" dirty="0">
                  <a:solidFill>
                    <a:srgbClr val="0070C0"/>
                  </a:solidFill>
                </a:rPr>
                <a:t>0.62 (0.49, 0.79)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779819" y="2248031"/>
              <a:ext cx="1544781" cy="180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en-GB" sz="800" b="1" dirty="0">
                  <a:solidFill>
                    <a:srgbClr val="0070C0"/>
                  </a:solidFill>
                </a:rPr>
                <a:t>Asymptomatic infected individuals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34565" y="5562600"/>
              <a:ext cx="1368000" cy="230832"/>
            </a:xfrm>
            <a:prstGeom prst="rect">
              <a:avLst/>
            </a:prstGeom>
            <a:noFill/>
          </p:spPr>
          <p:txBody>
            <a:bodyPr wrap="square" rIns="0" rtlCol="0" anchor="ctr">
              <a:spAutoFit/>
            </a:bodyPr>
            <a:lstStyle/>
            <a:p>
              <a:pPr algn="ctr"/>
              <a:r>
                <a:rPr lang="en-GB" sz="900" b="1" dirty="0"/>
                <a:t>Favours eradication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819719" y="5562600"/>
              <a:ext cx="1368000" cy="230832"/>
            </a:xfrm>
            <a:prstGeom prst="rect">
              <a:avLst/>
            </a:prstGeom>
            <a:noFill/>
          </p:spPr>
          <p:txBody>
            <a:bodyPr wrap="square" rIns="0" rtlCol="0" anchor="ctr">
              <a:spAutoFit/>
            </a:bodyPr>
            <a:lstStyle/>
            <a:p>
              <a:pPr algn="ctr"/>
              <a:r>
                <a:rPr lang="en-GB" sz="900" b="1" dirty="0"/>
                <a:t>Favours eradication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635962" y="5562600"/>
              <a:ext cx="1368000" cy="230832"/>
            </a:xfrm>
            <a:prstGeom prst="rect">
              <a:avLst/>
            </a:prstGeom>
            <a:noFill/>
          </p:spPr>
          <p:txBody>
            <a:bodyPr wrap="square" rIns="0" rtlCol="0" anchor="ctr">
              <a:spAutoFit/>
            </a:bodyPr>
            <a:lstStyle/>
            <a:p>
              <a:pPr algn="ctr"/>
              <a:r>
                <a:rPr lang="en-GB" sz="900" b="1" dirty="0"/>
                <a:t>Favours non-eradication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93222" y="5562600"/>
              <a:ext cx="1368000" cy="230832"/>
            </a:xfrm>
            <a:prstGeom prst="rect">
              <a:avLst/>
            </a:prstGeom>
            <a:noFill/>
          </p:spPr>
          <p:txBody>
            <a:bodyPr wrap="square" rIns="0" rtlCol="0" anchor="ctr">
              <a:spAutoFit/>
            </a:bodyPr>
            <a:lstStyle/>
            <a:p>
              <a:pPr algn="ctr"/>
              <a:r>
                <a:rPr lang="en-GB" sz="900" b="1" dirty="0"/>
                <a:t>Favours non-eradication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52401" y="5435770"/>
              <a:ext cx="8785225" cy="507831"/>
            </a:xfrm>
            <a:prstGeom prst="rect">
              <a:avLst/>
            </a:prstGeom>
            <a:noFill/>
          </p:spPr>
          <p:txBody>
            <a:bodyPr wrap="square" lIns="45720" rIns="45720" rtlCol="0" anchor="b">
              <a:noAutofit/>
            </a:bodyPr>
            <a:lstStyle/>
            <a:p>
              <a:pPr marL="9525"/>
              <a:endParaRPr lang="en-GB" sz="800" dirty="0">
                <a:solidFill>
                  <a:srgbClr val="646464"/>
                </a:solidFill>
                <a:cs typeface="Calibri"/>
              </a:endParaRPr>
            </a:p>
          </p:txBody>
        </p:sp>
      </p:grpSp>
      <p:sp>
        <p:nvSpPr>
          <p:cNvPr id="38" name="CuadroTexto 37"/>
          <p:cNvSpPr txBox="1"/>
          <p:nvPr/>
        </p:nvSpPr>
        <p:spPr>
          <a:xfrm>
            <a:off x="0" y="6024371"/>
            <a:ext cx="9144000" cy="553998"/>
          </a:xfrm>
          <a:prstGeom prst="rect">
            <a:avLst/>
          </a:prstGeom>
          <a:solidFill>
            <a:srgbClr val="0B74A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IARC/WHO 2016; Lee YC,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Gastroenterology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2016; Li WQ, J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Natl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Cancer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2012; Wong BCY, JAMA 2004;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Malfertheiner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P,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2017.</a:t>
            </a:r>
            <a:endParaRPr lang="es-ES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31043" y="1505909"/>
            <a:ext cx="88616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200" b="1" dirty="0" smtClean="0">
                <a:solidFill>
                  <a:srgbClr val="FF0000"/>
                </a:solidFill>
              </a:rPr>
              <a:t>Impacto del tratamiento </a:t>
            </a:r>
            <a:r>
              <a:rPr lang="es-ES" sz="2200" b="1" dirty="0" err="1" smtClean="0">
                <a:solidFill>
                  <a:srgbClr val="FF0000"/>
                </a:solidFill>
              </a:rPr>
              <a:t>erradicador</a:t>
            </a:r>
            <a:r>
              <a:rPr lang="es-ES" sz="2200" b="1" dirty="0" smtClean="0">
                <a:solidFill>
                  <a:srgbClr val="FF0000"/>
                </a:solidFill>
              </a:rPr>
              <a:t> sobre la incidencia de cáncer gástrico</a:t>
            </a:r>
            <a:endParaRPr lang="es-ES" sz="2200" b="1" dirty="0">
              <a:solidFill>
                <a:srgbClr val="FF0000"/>
              </a:solidFill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960504" y="224336"/>
            <a:ext cx="7030891" cy="98072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u="sng" dirty="0" smtClean="0">
                <a:solidFill>
                  <a:srgbClr val="FF0000"/>
                </a:solidFill>
                <a:latin typeface="+mn-lt"/>
              </a:rPr>
              <a:t>Error 1</a:t>
            </a:r>
            <a:r>
              <a:rPr lang="es-ES" sz="3600" b="1" dirty="0" smtClean="0">
                <a:solidFill>
                  <a:srgbClr val="FF0000"/>
                </a:solidFill>
                <a:latin typeface="+mn-lt"/>
              </a:rPr>
              <a:t>:</a:t>
            </a:r>
            <a:r>
              <a:rPr lang="es-ES" sz="3600" dirty="0" smtClean="0">
                <a:solidFill>
                  <a:srgbClr val="C00000"/>
                </a:solidFill>
              </a:rPr>
              <a:t> No testar </a:t>
            </a:r>
            <a:r>
              <a:rPr lang="es-ES" sz="3600" i="1" dirty="0" smtClean="0">
                <a:solidFill>
                  <a:srgbClr val="C00000"/>
                </a:solidFill>
              </a:rPr>
              <a:t>H.pylori</a:t>
            </a:r>
            <a:r>
              <a:rPr lang="es-ES" sz="3600" dirty="0" smtClean="0">
                <a:solidFill>
                  <a:srgbClr val="C00000"/>
                </a:solidFill>
              </a:rPr>
              <a:t> en sujetos y poblaciones de alto riesgo de cáncer gástrico</a:t>
            </a:r>
            <a:endParaRPr lang="en-GB" sz="36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84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79263" y="1997073"/>
            <a:ext cx="8785225" cy="3900163"/>
            <a:chOff x="152401" y="2043438"/>
            <a:chExt cx="8785225" cy="390016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5"/>
            <a:stretch/>
          </p:blipFill>
          <p:spPr bwMode="auto">
            <a:xfrm>
              <a:off x="4800600" y="2043438"/>
              <a:ext cx="3657600" cy="3595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141" y="2043438"/>
              <a:ext cx="3624088" cy="3595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43346" y="2315269"/>
              <a:ext cx="1371600" cy="108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en-GB" sz="800" b="1" dirty="0">
                  <a:solidFill>
                    <a:srgbClr val="0070C0"/>
                  </a:solidFill>
                </a:rPr>
                <a:t>Lowest </a:t>
              </a:r>
              <a:r>
                <a:rPr lang="en-GB" sz="800" b="1" dirty="0" err="1">
                  <a:solidFill>
                    <a:srgbClr val="0070C0"/>
                  </a:solidFill>
                </a:rPr>
                <a:t>tertile</a:t>
              </a:r>
              <a:r>
                <a:rPr lang="en-GB" sz="800" b="1" dirty="0">
                  <a:solidFill>
                    <a:srgbClr val="0070C0"/>
                  </a:solidFill>
                </a:rPr>
                <a:t> of incidence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43346" y="3280523"/>
              <a:ext cx="1548000" cy="108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Ins="0" rtlCol="0" anchor="ctr">
              <a:spAutoFit/>
            </a:bodyPr>
            <a:lstStyle/>
            <a:p>
              <a:r>
                <a:rPr lang="en-GB" sz="800" b="1" dirty="0">
                  <a:solidFill>
                    <a:srgbClr val="0070C0"/>
                  </a:solidFill>
                </a:rPr>
                <a:t>Intermediate  </a:t>
              </a:r>
              <a:r>
                <a:rPr lang="en-GB" sz="800" b="1" dirty="0" err="1">
                  <a:solidFill>
                    <a:srgbClr val="0070C0"/>
                  </a:solidFill>
                </a:rPr>
                <a:t>tertile</a:t>
              </a:r>
              <a:r>
                <a:rPr lang="en-GB" sz="800" b="1" dirty="0">
                  <a:solidFill>
                    <a:srgbClr val="0070C0"/>
                  </a:solidFill>
                </a:rPr>
                <a:t> of incidence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43346" y="4242818"/>
              <a:ext cx="1368000" cy="108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Ins="0" rtlCol="0" anchor="ctr">
              <a:spAutoFit/>
            </a:bodyPr>
            <a:lstStyle/>
            <a:p>
              <a:r>
                <a:rPr lang="en-GB" sz="800" b="1" dirty="0">
                  <a:solidFill>
                    <a:srgbClr val="0070C0"/>
                  </a:solidFill>
                </a:rPr>
                <a:t>Highest  </a:t>
              </a:r>
              <a:r>
                <a:rPr lang="en-GB" sz="800" b="1" dirty="0" err="1">
                  <a:solidFill>
                    <a:srgbClr val="0070C0"/>
                  </a:solidFill>
                </a:rPr>
                <a:t>tertile</a:t>
              </a:r>
              <a:r>
                <a:rPr lang="en-GB" sz="800" b="1" dirty="0">
                  <a:solidFill>
                    <a:srgbClr val="0070C0"/>
                  </a:solidFill>
                </a:rPr>
                <a:t> of incidence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013362" y="3126405"/>
              <a:ext cx="990600" cy="108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en-GB" sz="800" b="1" dirty="0">
                  <a:solidFill>
                    <a:srgbClr val="0070C0"/>
                  </a:solidFill>
                </a:rPr>
                <a:t>0.80 (0.56, 1.15)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013362" y="4088977"/>
              <a:ext cx="990600" cy="108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en-GB" sz="800" b="1" dirty="0">
                  <a:solidFill>
                    <a:srgbClr val="0070C0"/>
                  </a:solidFill>
                </a:rPr>
                <a:t>0.49 (0.38, 0.64)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06438" y="5066136"/>
              <a:ext cx="990600" cy="108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en-GB" sz="800" b="1" dirty="0">
                  <a:solidFill>
                    <a:srgbClr val="0070C0"/>
                  </a:solidFill>
                </a:rPr>
                <a:t>0.45 (0.46, 0.65)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428628" y="5229200"/>
              <a:ext cx="4018680" cy="110381"/>
              <a:chOff x="428628" y="4371949"/>
              <a:chExt cx="4018680" cy="110381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428628" y="4371949"/>
                <a:ext cx="1447800" cy="108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Ins="0" rtlCol="0" anchor="ctr">
                <a:spAutoFit/>
              </a:bodyPr>
              <a:lstStyle/>
              <a:p>
                <a:r>
                  <a:rPr lang="en-GB" sz="900" b="1" dirty="0">
                    <a:solidFill>
                      <a:srgbClr val="FF0000"/>
                    </a:solidFill>
                  </a:rPr>
                  <a:t>Overall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999508" y="4374330"/>
                <a:ext cx="1447800" cy="108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Ins="0" rtlCol="0" anchor="ctr">
                <a:spAutoFit/>
              </a:bodyPr>
              <a:lstStyle/>
              <a:p>
                <a:r>
                  <a:rPr lang="en-GB" sz="900" b="1" dirty="0">
                    <a:solidFill>
                      <a:srgbClr val="FF0000"/>
                    </a:solidFill>
                  </a:rPr>
                  <a:t>0.54 (0.46, 0.65)</a:t>
                </a: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4800600" y="5147353"/>
              <a:ext cx="3990108" cy="231925"/>
              <a:chOff x="457200" y="4247816"/>
              <a:chExt cx="3990108" cy="312396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457200" y="4249288"/>
                <a:ext cx="1447800" cy="3109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Ins="0" rtlCol="0" anchor="ctr">
                <a:spAutoFit/>
              </a:bodyPr>
              <a:lstStyle/>
              <a:p>
                <a:r>
                  <a:rPr lang="en-GB" sz="900" b="1" dirty="0">
                    <a:solidFill>
                      <a:srgbClr val="FF0000"/>
                    </a:solidFill>
                  </a:rPr>
                  <a:t>Overall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999508" y="4247816"/>
                <a:ext cx="1447800" cy="3109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Ins="0" rtlCol="0" anchor="ctr">
                <a:spAutoFit/>
              </a:bodyPr>
              <a:lstStyle/>
              <a:p>
                <a:r>
                  <a:rPr lang="en-GB" sz="900" b="1" dirty="0">
                    <a:solidFill>
                      <a:srgbClr val="FF0000"/>
                    </a:solidFill>
                  </a:rPr>
                  <a:t>0.54 (0.46, 0.65)</a:t>
                </a: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4768976" y="3892310"/>
              <a:ext cx="1447800" cy="180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Ins="0" rtlCol="0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GB" sz="800" b="1" dirty="0">
                  <a:solidFill>
                    <a:srgbClr val="0070C0"/>
                  </a:solidFill>
                </a:rPr>
                <a:t>After endoscopic resection of early gastric cancer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365860" y="5039367"/>
              <a:ext cx="990600" cy="108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en-GB" sz="800" b="1" dirty="0">
                  <a:solidFill>
                    <a:srgbClr val="0070C0"/>
                  </a:solidFill>
                </a:rPr>
                <a:t>0.46 (0.35, 0.60)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368019" y="3789040"/>
              <a:ext cx="990600" cy="108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en-GB" sz="800" b="1" dirty="0">
                  <a:solidFill>
                    <a:srgbClr val="0070C0"/>
                  </a:solidFill>
                </a:rPr>
                <a:t>0.62 (0.49, 0.79)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779819" y="2248031"/>
              <a:ext cx="1544781" cy="180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en-GB" sz="800" b="1" dirty="0">
                  <a:solidFill>
                    <a:srgbClr val="0070C0"/>
                  </a:solidFill>
                </a:rPr>
                <a:t>Asymptomatic infected individuals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34565" y="5562600"/>
              <a:ext cx="1368000" cy="230832"/>
            </a:xfrm>
            <a:prstGeom prst="rect">
              <a:avLst/>
            </a:prstGeom>
            <a:noFill/>
          </p:spPr>
          <p:txBody>
            <a:bodyPr wrap="square" rIns="0" rtlCol="0" anchor="ctr">
              <a:spAutoFit/>
            </a:bodyPr>
            <a:lstStyle/>
            <a:p>
              <a:pPr algn="ctr"/>
              <a:r>
                <a:rPr lang="en-GB" sz="900" b="1" dirty="0"/>
                <a:t>Favours eradication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819719" y="5562600"/>
              <a:ext cx="1368000" cy="230832"/>
            </a:xfrm>
            <a:prstGeom prst="rect">
              <a:avLst/>
            </a:prstGeom>
            <a:noFill/>
          </p:spPr>
          <p:txBody>
            <a:bodyPr wrap="square" rIns="0" rtlCol="0" anchor="ctr">
              <a:spAutoFit/>
            </a:bodyPr>
            <a:lstStyle/>
            <a:p>
              <a:pPr algn="ctr"/>
              <a:r>
                <a:rPr lang="en-GB" sz="900" b="1" dirty="0"/>
                <a:t>Favours eradication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635962" y="5562600"/>
              <a:ext cx="1368000" cy="230832"/>
            </a:xfrm>
            <a:prstGeom prst="rect">
              <a:avLst/>
            </a:prstGeom>
            <a:noFill/>
          </p:spPr>
          <p:txBody>
            <a:bodyPr wrap="square" rIns="0" rtlCol="0" anchor="ctr">
              <a:spAutoFit/>
            </a:bodyPr>
            <a:lstStyle/>
            <a:p>
              <a:pPr algn="ctr"/>
              <a:r>
                <a:rPr lang="en-GB" sz="900" b="1" dirty="0"/>
                <a:t>Favours non-eradication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93222" y="5562600"/>
              <a:ext cx="1368000" cy="230832"/>
            </a:xfrm>
            <a:prstGeom prst="rect">
              <a:avLst/>
            </a:prstGeom>
            <a:noFill/>
          </p:spPr>
          <p:txBody>
            <a:bodyPr wrap="square" rIns="0" rtlCol="0" anchor="ctr">
              <a:spAutoFit/>
            </a:bodyPr>
            <a:lstStyle/>
            <a:p>
              <a:pPr algn="ctr"/>
              <a:r>
                <a:rPr lang="en-GB" sz="900" b="1" dirty="0"/>
                <a:t>Favours non-eradication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52401" y="5435770"/>
              <a:ext cx="8785225" cy="507831"/>
            </a:xfrm>
            <a:prstGeom prst="rect">
              <a:avLst/>
            </a:prstGeom>
            <a:noFill/>
          </p:spPr>
          <p:txBody>
            <a:bodyPr wrap="square" lIns="45720" rIns="45720" rtlCol="0" anchor="b">
              <a:noAutofit/>
            </a:bodyPr>
            <a:lstStyle/>
            <a:p>
              <a:pPr marL="9525"/>
              <a:endParaRPr lang="en-GB" sz="800" dirty="0">
                <a:solidFill>
                  <a:srgbClr val="646464"/>
                </a:solidFill>
                <a:cs typeface="Calibri"/>
              </a:endParaRPr>
            </a:p>
          </p:txBody>
        </p:sp>
      </p:grpSp>
      <p:sp>
        <p:nvSpPr>
          <p:cNvPr id="38" name="CuadroTexto 37"/>
          <p:cNvSpPr txBox="1"/>
          <p:nvPr/>
        </p:nvSpPr>
        <p:spPr>
          <a:xfrm>
            <a:off x="0" y="6024371"/>
            <a:ext cx="9144000" cy="553998"/>
          </a:xfrm>
          <a:prstGeom prst="rect">
            <a:avLst/>
          </a:prstGeom>
          <a:solidFill>
            <a:srgbClr val="0B74A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IARC/WHO 2016; Lee YC,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Gastroenterology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2016; Li WQ, J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Natl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Cancer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2012; Wong BCY, JAMA 2004;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Malfertheiner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P,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2017.</a:t>
            </a:r>
            <a:endParaRPr lang="es-ES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31043" y="1505909"/>
            <a:ext cx="88616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200" b="1" dirty="0" smtClean="0">
                <a:solidFill>
                  <a:srgbClr val="FF0000"/>
                </a:solidFill>
              </a:rPr>
              <a:t>Impacto del tratamiento </a:t>
            </a:r>
            <a:r>
              <a:rPr lang="es-ES" sz="2200" b="1" dirty="0" err="1" smtClean="0">
                <a:solidFill>
                  <a:srgbClr val="FF0000"/>
                </a:solidFill>
              </a:rPr>
              <a:t>erradicador</a:t>
            </a:r>
            <a:r>
              <a:rPr lang="es-ES" sz="2200" b="1" dirty="0" smtClean="0">
                <a:solidFill>
                  <a:srgbClr val="FF0000"/>
                </a:solidFill>
              </a:rPr>
              <a:t> sobre la incidencia de cáncer gástrico</a:t>
            </a:r>
            <a:endParaRPr lang="es-ES" sz="2200" b="1" dirty="0">
              <a:solidFill>
                <a:srgbClr val="FF0000"/>
              </a:solidFill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960504" y="224336"/>
            <a:ext cx="7030891" cy="98072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u="sng" dirty="0" smtClean="0">
                <a:solidFill>
                  <a:srgbClr val="FF0000"/>
                </a:solidFill>
                <a:latin typeface="+mn-lt"/>
              </a:rPr>
              <a:t>Error 1</a:t>
            </a:r>
            <a:r>
              <a:rPr lang="es-ES" sz="3600" b="1" dirty="0" smtClean="0">
                <a:solidFill>
                  <a:srgbClr val="FF0000"/>
                </a:solidFill>
                <a:latin typeface="+mn-lt"/>
              </a:rPr>
              <a:t>:</a:t>
            </a:r>
            <a:r>
              <a:rPr lang="es-ES" sz="3600" dirty="0" smtClean="0">
                <a:solidFill>
                  <a:srgbClr val="C00000"/>
                </a:solidFill>
              </a:rPr>
              <a:t> No testar </a:t>
            </a:r>
            <a:r>
              <a:rPr lang="es-ES" sz="3600" i="1" dirty="0" smtClean="0">
                <a:solidFill>
                  <a:srgbClr val="C00000"/>
                </a:solidFill>
              </a:rPr>
              <a:t>H.pylori</a:t>
            </a:r>
            <a:r>
              <a:rPr lang="es-ES" sz="3600" dirty="0" smtClean="0">
                <a:solidFill>
                  <a:srgbClr val="C00000"/>
                </a:solidFill>
              </a:rPr>
              <a:t> en sujetos y poblaciones de alto riesgo de cáncer gástrico</a:t>
            </a:r>
            <a:endParaRPr lang="en-GB" sz="3600" i="1" dirty="0">
              <a:solidFill>
                <a:srgbClr val="C00000"/>
              </a:solidFill>
            </a:endParaRPr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203671" y="1604195"/>
            <a:ext cx="8640766" cy="1754007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73AE"/>
              </a:buClr>
              <a:buFont typeface="Arial" pitchFamily="34" charset="0"/>
              <a:buChar char="•"/>
              <a:defRPr sz="32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73AE"/>
              </a:buClr>
              <a:buFont typeface="Arial" pitchFamily="34" charset="0"/>
              <a:buChar char="–"/>
              <a:defRPr sz="28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3AE"/>
              </a:buClr>
              <a:buFont typeface="Arial" pitchFamily="34" charset="0"/>
              <a:buChar char="•"/>
              <a:defRPr sz="24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73AE"/>
              </a:buClr>
              <a:buFont typeface="Arial" pitchFamily="34" charset="0"/>
              <a:buChar char="–"/>
              <a:defRPr sz="20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73AE"/>
              </a:buClr>
              <a:buFont typeface="Arial" pitchFamily="34" charset="0"/>
              <a:buChar char="»"/>
              <a:defRPr sz="200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</a:t>
            </a:r>
            <a:r>
              <a:rPr lang="en-GB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recomienda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testar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n-GB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tratar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H.pylori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sujetos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n-GB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poblaciones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alto </a:t>
            </a:r>
            <a:r>
              <a:rPr lang="en-GB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riesgo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cancer </a:t>
            </a:r>
            <a:r>
              <a:rPr lang="en-GB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gástrico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 algn="ctr">
              <a:lnSpc>
                <a:spcPct val="114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GB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GB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testar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n-GB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tratar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debe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considerarse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sujetos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n-GB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poblaciones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GB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riesgo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medio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734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8665" y="1477368"/>
            <a:ext cx="8572560" cy="4786346"/>
          </a:xfrm>
        </p:spPr>
        <p:txBody>
          <a:bodyPr>
            <a:normAutofit/>
          </a:bodyPr>
          <a:lstStyle/>
          <a:p>
            <a:r>
              <a:rPr lang="es-ES" sz="2200" dirty="0" smtClean="0">
                <a:solidFill>
                  <a:schemeClr val="tx1"/>
                </a:solidFill>
              </a:rPr>
              <a:t>La asociación entre anemia ferropénica no explicada e infección por </a:t>
            </a:r>
            <a:r>
              <a:rPr lang="es-ES" sz="2200" i="1" dirty="0" smtClean="0">
                <a:solidFill>
                  <a:schemeClr val="tx1"/>
                </a:solidFill>
              </a:rPr>
              <a:t>H.pylori</a:t>
            </a:r>
            <a:r>
              <a:rPr lang="es-ES" sz="2200" dirty="0" smtClean="0">
                <a:solidFill>
                  <a:schemeClr val="tx1"/>
                </a:solidFill>
              </a:rPr>
              <a:t> </a:t>
            </a:r>
            <a:r>
              <a:rPr lang="es-ES" sz="2200" dirty="0">
                <a:solidFill>
                  <a:schemeClr val="tx1"/>
                </a:solidFill>
              </a:rPr>
              <a:t>h</a:t>
            </a:r>
            <a:r>
              <a:rPr lang="es-ES" sz="2200" dirty="0" smtClean="0">
                <a:solidFill>
                  <a:schemeClr val="tx1"/>
                </a:solidFill>
              </a:rPr>
              <a:t>a sido ampliamente demostrada en adultos y niños.</a:t>
            </a:r>
          </a:p>
          <a:p>
            <a:endParaRPr lang="es-ES" sz="2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7560" y="211436"/>
            <a:ext cx="7262243" cy="980728"/>
          </a:xfrm>
          <a:noFill/>
        </p:spPr>
        <p:txBody>
          <a:bodyPr>
            <a:noAutofit/>
          </a:bodyPr>
          <a:lstStyle/>
          <a:p>
            <a:r>
              <a:rPr lang="es-ES" sz="3600" b="1" u="sng" dirty="0" smtClean="0">
                <a:solidFill>
                  <a:srgbClr val="FF0000"/>
                </a:solidFill>
                <a:latin typeface="+mn-lt"/>
              </a:rPr>
              <a:t>Error 2</a:t>
            </a:r>
            <a:r>
              <a:rPr lang="es-ES" sz="3600" b="1" dirty="0" smtClean="0">
                <a:solidFill>
                  <a:srgbClr val="FF0000"/>
                </a:solidFill>
                <a:latin typeface="+mn-lt"/>
              </a:rPr>
              <a:t>:</a:t>
            </a:r>
            <a:r>
              <a:rPr lang="es-ES" sz="3600" dirty="0" smtClean="0"/>
              <a:t> </a:t>
            </a:r>
            <a:r>
              <a:rPr lang="es-ES" sz="3600" dirty="0" smtClean="0">
                <a:solidFill>
                  <a:srgbClr val="C00000"/>
                </a:solidFill>
              </a:rPr>
              <a:t>No </a:t>
            </a:r>
            <a:r>
              <a:rPr lang="es-ES" sz="3600" dirty="0">
                <a:solidFill>
                  <a:srgbClr val="C00000"/>
                </a:solidFill>
              </a:rPr>
              <a:t>testar </a:t>
            </a:r>
            <a:r>
              <a:rPr lang="es-ES" sz="3600" i="1" dirty="0" smtClean="0">
                <a:solidFill>
                  <a:srgbClr val="C00000"/>
                </a:solidFill>
              </a:rPr>
              <a:t>H.pylori</a:t>
            </a:r>
            <a:r>
              <a:rPr lang="es-ES" sz="3600" dirty="0" smtClean="0">
                <a:solidFill>
                  <a:srgbClr val="C00000"/>
                </a:solidFill>
              </a:rPr>
              <a:t> </a:t>
            </a:r>
            <a:r>
              <a:rPr lang="es-ES" sz="3600" dirty="0">
                <a:solidFill>
                  <a:srgbClr val="C00000"/>
                </a:solidFill>
              </a:rPr>
              <a:t>en </a:t>
            </a:r>
            <a:r>
              <a:rPr lang="es-ES" sz="3600" dirty="0" smtClean="0">
                <a:solidFill>
                  <a:srgbClr val="C00000"/>
                </a:solidFill>
              </a:rPr>
              <a:t>anemia ferropénica no explicada</a:t>
            </a:r>
            <a:endParaRPr lang="en-GB" sz="3600" i="1" dirty="0">
              <a:solidFill>
                <a:srgbClr val="C0000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6300995"/>
            <a:ext cx="9144000" cy="323165"/>
          </a:xfrm>
          <a:prstGeom prst="rect">
            <a:avLst/>
          </a:prstGeom>
          <a:solidFill>
            <a:srgbClr val="0B74A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XH, WJG 2010;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Queiroz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DMM,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PLoS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2013; Yuan W,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Scand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 </a:t>
            </a:r>
            <a:r>
              <a:rPr lang="es-ES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Gastroenterol</a:t>
            </a:r>
            <a:r>
              <a:rPr lang="es-ES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2010</a:t>
            </a:r>
            <a:endParaRPr lang="es-ES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623" t="20340" r="24143" b="12231"/>
          <a:stretch/>
        </p:blipFill>
        <p:spPr>
          <a:xfrm>
            <a:off x="1259632" y="2255800"/>
            <a:ext cx="6336704" cy="3741673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6829904" y="5072350"/>
            <a:ext cx="126989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solidFill>
                  <a:srgbClr val="FF0000"/>
                </a:solidFill>
              </a:rPr>
              <a:t>OR=2.2</a:t>
            </a:r>
          </a:p>
        </p:txBody>
      </p:sp>
    </p:spTree>
    <p:extLst>
      <p:ext uri="{BB962C8B-B14F-4D97-AF65-F5344CB8AC3E}">
        <p14:creationId xmlns:p14="http://schemas.microsoft.com/office/powerpoint/2010/main" val="70802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12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" id="{B8589C2A-E85B-46B2-B132-C2E2B730ADAF}" vid="{81945DA1-D786-4018-B32B-29EFFA4705EB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503</TotalTime>
  <Words>2291</Words>
  <Application>Microsoft Office PowerPoint</Application>
  <PresentationFormat>Presentación en pantalla (4:3)</PresentationFormat>
  <Paragraphs>319</Paragraphs>
  <Slides>37</Slides>
  <Notes>11</Notes>
  <HiddenSlides>2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5" baseType="lpstr">
      <vt:lpstr>Microsoft YaHei</vt:lpstr>
      <vt:lpstr>MS PGothic</vt:lpstr>
      <vt:lpstr>Arial</vt:lpstr>
      <vt:lpstr>Calibri</vt:lpstr>
      <vt:lpstr>Calibri Light</vt:lpstr>
      <vt:lpstr>Century Gothic</vt:lpstr>
      <vt:lpstr>Symbol</vt:lpstr>
      <vt:lpstr>Tema de Office</vt:lpstr>
      <vt:lpstr>I CURSO DE ACTUALIZACIÓN EN APARATO DIGESTIVO PARA ATENCIÓN PRIMARIA Santiago de Compostela, 27 de abril de 2019</vt:lpstr>
      <vt:lpstr>Helicobacter pylori Epidemiología</vt:lpstr>
      <vt:lpstr>Los errores más frecuentes en el diagnóstico y tratamiento de H.pylori </vt:lpstr>
      <vt:lpstr>Las principales enfermedades gastroduodenales son causadas por Helicobacter pylori</vt:lpstr>
      <vt:lpstr>Helicobacter pylori ¿Cuándo diagnosticarlo?</vt:lpstr>
      <vt:lpstr>Helicobacter pylori ¿Cuándo diagnosticarlo?</vt:lpstr>
      <vt:lpstr>Presentación de PowerPoint</vt:lpstr>
      <vt:lpstr>Presentación de PowerPoint</vt:lpstr>
      <vt:lpstr>Error 2: No testar H.pylori en anemia ferropénica no explicada</vt:lpstr>
      <vt:lpstr>Error 2: No testar H.pylori en anemia ferropénica no explicada</vt:lpstr>
      <vt:lpstr>Presentación de PowerPoint</vt:lpstr>
      <vt:lpstr>Presentación de PowerPoint</vt:lpstr>
      <vt:lpstr>Error 4: No testar H.pylori en pacientes con IBPs a largo plazo</vt:lpstr>
      <vt:lpstr>Infección por Helicobacter pylori</vt:lpstr>
      <vt:lpstr>Helicobacter pylori Diagnóstico</vt:lpstr>
      <vt:lpstr>Helicobacter pylori Diagnóstico</vt:lpstr>
      <vt:lpstr>Error 5: No suspender IBPs el tiempo suficiente antes de testar H.pylori</vt:lpstr>
      <vt:lpstr>Helicobacter pylori ¿Cómo tratarlo?</vt:lpstr>
      <vt:lpstr>Helicobacter pylori Dificultades para tratarlo</vt:lpstr>
      <vt:lpstr>Presentación de PowerPoint</vt:lpstr>
      <vt:lpstr>Presentación de PowerPoint</vt:lpstr>
      <vt:lpstr>Presentación de PowerPoint</vt:lpstr>
      <vt:lpstr>Helicobacter pylori ¿Cómo erradicarlo?</vt:lpstr>
      <vt:lpstr>Presentación de PowerPoint</vt:lpstr>
      <vt:lpstr>Presentación de PowerPoint</vt:lpstr>
      <vt:lpstr>Helicobacter pylori ¿Cómo erradicarlo?</vt:lpstr>
      <vt:lpstr>Helicobacter pylori ¿Cómo erradicarlo?</vt:lpstr>
      <vt:lpstr>Algoritmo para el tratamiento de la infección por H.pylori</vt:lpstr>
      <vt:lpstr>Erradicación de H.pylori ¿Merece la pena añadir probióticos?</vt:lpstr>
      <vt:lpstr>Erradicación de H.pylori ¿Merece la pena añadir probióticos?</vt:lpstr>
      <vt:lpstr>Presentación de PowerPoint</vt:lpstr>
      <vt:lpstr>Erradicación de H.pylori ¿Merece la pena añadir probióticos?</vt:lpstr>
      <vt:lpstr>Presentación de PowerPoint</vt:lpstr>
      <vt:lpstr>Presentación de PowerPoint</vt:lpstr>
      <vt:lpstr>En resumen …</vt:lpstr>
      <vt:lpstr>En resumen …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 10 errores más frecuentes en el diagnóstico y tratamiento de H.pylori</dc:title>
  <dc:creator>J.Enrique Domínguez-Muñoz</dc:creator>
  <cp:lastModifiedBy>J.Enrique Domínguez-Muñoz</cp:lastModifiedBy>
  <cp:revision>51</cp:revision>
  <dcterms:created xsi:type="dcterms:W3CDTF">2018-10-13T11:26:41Z</dcterms:created>
  <dcterms:modified xsi:type="dcterms:W3CDTF">2019-04-27T06:26:07Z</dcterms:modified>
</cp:coreProperties>
</file>